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handoutMasterIdLst>
    <p:handoutMasterId r:id="rId62"/>
  </p:handoutMasterIdLst>
  <p:sldIdLst>
    <p:sldId id="256" r:id="rId3"/>
    <p:sldId id="298" r:id="rId4"/>
    <p:sldId id="621" r:id="rId5"/>
    <p:sldId id="734" r:id="rId6"/>
    <p:sldId id="681" r:id="rId7"/>
    <p:sldId id="682" r:id="rId8"/>
    <p:sldId id="662" r:id="rId9"/>
    <p:sldId id="663" r:id="rId10"/>
    <p:sldId id="683" r:id="rId11"/>
    <p:sldId id="664" r:id="rId12"/>
    <p:sldId id="684" r:id="rId13"/>
    <p:sldId id="665" r:id="rId14"/>
    <p:sldId id="685" r:id="rId15"/>
    <p:sldId id="666" r:id="rId16"/>
    <p:sldId id="686" r:id="rId17"/>
    <p:sldId id="667" r:id="rId18"/>
    <p:sldId id="687" r:id="rId19"/>
    <p:sldId id="668" r:id="rId20"/>
    <p:sldId id="688" r:id="rId21"/>
    <p:sldId id="521" r:id="rId22"/>
    <p:sldId id="568" r:id="rId23"/>
    <p:sldId id="735" r:id="rId24"/>
    <p:sldId id="689" r:id="rId25"/>
    <p:sldId id="669" r:id="rId26"/>
    <p:sldId id="690" r:id="rId27"/>
    <p:sldId id="670" r:id="rId28"/>
    <p:sldId id="691" r:id="rId29"/>
    <p:sldId id="671" r:id="rId30"/>
    <p:sldId id="692" r:id="rId31"/>
    <p:sldId id="672" r:id="rId32"/>
    <p:sldId id="693" r:id="rId33"/>
    <p:sldId id="673" r:id="rId34"/>
    <p:sldId id="694" r:id="rId35"/>
    <p:sldId id="674" r:id="rId36"/>
    <p:sldId id="695" r:id="rId37"/>
    <p:sldId id="675" r:id="rId38"/>
    <p:sldId id="697" r:id="rId39"/>
    <p:sldId id="696" r:id="rId40"/>
    <p:sldId id="676" r:id="rId41"/>
    <p:sldId id="698" r:id="rId42"/>
    <p:sldId id="699" r:id="rId43"/>
    <p:sldId id="677" r:id="rId44"/>
    <p:sldId id="678" r:id="rId46"/>
    <p:sldId id="700" r:id="rId47"/>
    <p:sldId id="679" r:id="rId48"/>
    <p:sldId id="704" r:id="rId49"/>
    <p:sldId id="702" r:id="rId50"/>
    <p:sldId id="705" r:id="rId51"/>
    <p:sldId id="703" r:id="rId52"/>
    <p:sldId id="706" r:id="rId53"/>
    <p:sldId id="680" r:id="rId54"/>
    <p:sldId id="709" r:id="rId55"/>
    <p:sldId id="707" r:id="rId56"/>
    <p:sldId id="710" r:id="rId57"/>
    <p:sldId id="708" r:id="rId58"/>
    <p:sldId id="711" r:id="rId59"/>
    <p:sldId id="712" r:id="rId60"/>
    <p:sldId id="713"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85B35"/>
    <a:srgbClr val="F4B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7" autoAdjust="0"/>
    <p:restoredTop sz="94660"/>
  </p:normalViewPr>
  <p:slideViewPr>
    <p:cSldViewPr snapToGrid="0" showGuides="1">
      <p:cViewPr varScale="1">
        <p:scale>
          <a:sx n="63" d="100"/>
          <a:sy n="63" d="100"/>
        </p:scale>
        <p:origin x="72" y="384"/>
      </p:cViewPr>
      <p:guideLst>
        <p:guide orient="horz" pos="1911"/>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handoutMaster" Target="handoutMasters/handoutMaster1.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notesMaster" Target="notesMasters/notesMaster1.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17A06-ED4D-47D6-A150-39FB97AD1E6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37E5F-4681-4A3B-8241-B8DECDC6DD3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emf"/></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2.png"/><Relationship Id="rId1"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42.xml"/><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44.xml"/><Relationship Id="rId1" Type="http://schemas.openxmlformats.org/officeDocument/2006/relationships/tags" Target="../tags/tag43.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46.xml"/><Relationship Id="rId1" Type="http://schemas.openxmlformats.org/officeDocument/2006/relationships/tags" Target="../tags/tag45.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48.xml"/><Relationship Id="rId1" Type="http://schemas.openxmlformats.org/officeDocument/2006/relationships/tags" Target="../tags/tag47.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tags" Target="../tags/tag50.xml"/><Relationship Id="rId1" Type="http://schemas.openxmlformats.org/officeDocument/2006/relationships/tags" Target="../tags/tag49.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tags" Target="../tags/tag52.xml"/><Relationship Id="rId1" Type="http://schemas.openxmlformats.org/officeDocument/2006/relationships/tags" Target="../tags/tag51.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tags" Target="../tags/tag54.xml"/><Relationship Id="rId1" Type="http://schemas.openxmlformats.org/officeDocument/2006/relationships/tags" Target="../tags/tag53.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tags" Target="../tags/tag56.xml"/><Relationship Id="rId1" Type="http://schemas.openxmlformats.org/officeDocument/2006/relationships/tags" Target="../tags/tag5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50" name="Picture 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7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组合 23"/>
          <p:cNvGrpSpPr/>
          <p:nvPr/>
        </p:nvGrpSpPr>
        <p:grpSpPr>
          <a:xfrm>
            <a:off x="10210165" y="837565"/>
            <a:ext cx="651510" cy="819150"/>
            <a:chOff x="8413751" y="-327025"/>
            <a:chExt cx="530225" cy="666750"/>
          </a:xfrm>
        </p:grpSpPr>
        <p:sp>
          <p:nvSpPr>
            <p:cNvPr id="11" name="Freeform 13"/>
            <p:cNvSpPr/>
            <p:nvPr/>
          </p:nvSpPr>
          <p:spPr bwMode="auto">
            <a:xfrm>
              <a:off x="8413751" y="-327025"/>
              <a:ext cx="530225" cy="666750"/>
            </a:xfrm>
            <a:custGeom>
              <a:avLst/>
              <a:gdLst>
                <a:gd name="T0" fmla="*/ 0 w 334"/>
                <a:gd name="T1" fmla="*/ 262 h 420"/>
                <a:gd name="T2" fmla="*/ 58 w 334"/>
                <a:gd name="T3" fmla="*/ 332 h 420"/>
                <a:gd name="T4" fmla="*/ 267 w 334"/>
                <a:gd name="T5" fmla="*/ 86 h 420"/>
                <a:gd name="T6" fmla="*/ 80 w 334"/>
                <a:gd name="T7" fmla="*/ 351 h 420"/>
                <a:gd name="T8" fmla="*/ 149 w 334"/>
                <a:gd name="T9" fmla="*/ 420 h 420"/>
                <a:gd name="T10" fmla="*/ 334 w 334"/>
                <a:gd name="T11" fmla="*/ 0 h 420"/>
                <a:gd name="T12" fmla="*/ 0 w 334"/>
                <a:gd name="T13" fmla="*/ 262 h 420"/>
              </a:gdLst>
              <a:ahLst/>
              <a:cxnLst>
                <a:cxn ang="0">
                  <a:pos x="T0" y="T1"/>
                </a:cxn>
                <a:cxn ang="0">
                  <a:pos x="T2" y="T3"/>
                </a:cxn>
                <a:cxn ang="0">
                  <a:pos x="T4" y="T5"/>
                </a:cxn>
                <a:cxn ang="0">
                  <a:pos x="T6" y="T7"/>
                </a:cxn>
                <a:cxn ang="0">
                  <a:pos x="T8" y="T9"/>
                </a:cxn>
                <a:cxn ang="0">
                  <a:pos x="T10" y="T11"/>
                </a:cxn>
                <a:cxn ang="0">
                  <a:pos x="T12" y="T13"/>
                </a:cxn>
              </a:cxnLst>
              <a:rect l="0" t="0" r="r" b="b"/>
              <a:pathLst>
                <a:path w="334" h="420">
                  <a:moveTo>
                    <a:pt x="0" y="262"/>
                  </a:moveTo>
                  <a:lnTo>
                    <a:pt x="58" y="332"/>
                  </a:lnTo>
                  <a:lnTo>
                    <a:pt x="267" y="86"/>
                  </a:lnTo>
                  <a:lnTo>
                    <a:pt x="80" y="351"/>
                  </a:lnTo>
                  <a:lnTo>
                    <a:pt x="149" y="420"/>
                  </a:lnTo>
                  <a:lnTo>
                    <a:pt x="334" y="0"/>
                  </a:lnTo>
                  <a:lnTo>
                    <a:pt x="0" y="2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8413751" y="-327025"/>
              <a:ext cx="530225" cy="666750"/>
            </a:xfrm>
            <a:custGeom>
              <a:avLst/>
              <a:gdLst>
                <a:gd name="T0" fmla="*/ 0 w 334"/>
                <a:gd name="T1" fmla="*/ 262 h 420"/>
                <a:gd name="T2" fmla="*/ 58 w 334"/>
                <a:gd name="T3" fmla="*/ 332 h 420"/>
                <a:gd name="T4" fmla="*/ 267 w 334"/>
                <a:gd name="T5" fmla="*/ 86 h 420"/>
                <a:gd name="T6" fmla="*/ 80 w 334"/>
                <a:gd name="T7" fmla="*/ 351 h 420"/>
                <a:gd name="T8" fmla="*/ 149 w 334"/>
                <a:gd name="T9" fmla="*/ 420 h 420"/>
                <a:gd name="T10" fmla="*/ 334 w 334"/>
                <a:gd name="T11" fmla="*/ 0 h 420"/>
                <a:gd name="T12" fmla="*/ 0 w 334"/>
                <a:gd name="T13" fmla="*/ 262 h 420"/>
              </a:gdLst>
              <a:ahLst/>
              <a:cxnLst>
                <a:cxn ang="0">
                  <a:pos x="T0" y="T1"/>
                </a:cxn>
                <a:cxn ang="0">
                  <a:pos x="T2" y="T3"/>
                </a:cxn>
                <a:cxn ang="0">
                  <a:pos x="T4" y="T5"/>
                </a:cxn>
                <a:cxn ang="0">
                  <a:pos x="T6" y="T7"/>
                </a:cxn>
                <a:cxn ang="0">
                  <a:pos x="T8" y="T9"/>
                </a:cxn>
                <a:cxn ang="0">
                  <a:pos x="T10" y="T11"/>
                </a:cxn>
                <a:cxn ang="0">
                  <a:pos x="T12" y="T13"/>
                </a:cxn>
              </a:cxnLst>
              <a:rect l="0" t="0" r="r" b="b"/>
              <a:pathLst>
                <a:path w="334" h="420">
                  <a:moveTo>
                    <a:pt x="0" y="262"/>
                  </a:moveTo>
                  <a:lnTo>
                    <a:pt x="58" y="332"/>
                  </a:lnTo>
                  <a:lnTo>
                    <a:pt x="267" y="86"/>
                  </a:lnTo>
                  <a:lnTo>
                    <a:pt x="80" y="351"/>
                  </a:lnTo>
                  <a:lnTo>
                    <a:pt x="149" y="420"/>
                  </a:lnTo>
                  <a:lnTo>
                    <a:pt x="334" y="0"/>
                  </a:lnTo>
                  <a:lnTo>
                    <a:pt x="0" y="2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8688388" y="-200025"/>
              <a:ext cx="200025" cy="446088"/>
            </a:xfrm>
            <a:custGeom>
              <a:avLst/>
              <a:gdLst>
                <a:gd name="T0" fmla="*/ 126 w 126"/>
                <a:gd name="T1" fmla="*/ 0 h 281"/>
                <a:gd name="T2" fmla="*/ 0 w 126"/>
                <a:gd name="T3" fmla="*/ 281 h 281"/>
                <a:gd name="T4" fmla="*/ 56 w 126"/>
                <a:gd name="T5" fmla="*/ 273 h 281"/>
                <a:gd name="T6" fmla="*/ 126 w 126"/>
                <a:gd name="T7" fmla="*/ 0 h 281"/>
              </a:gdLst>
              <a:ahLst/>
              <a:cxnLst>
                <a:cxn ang="0">
                  <a:pos x="T0" y="T1"/>
                </a:cxn>
                <a:cxn ang="0">
                  <a:pos x="T2" y="T3"/>
                </a:cxn>
                <a:cxn ang="0">
                  <a:pos x="T4" y="T5"/>
                </a:cxn>
                <a:cxn ang="0">
                  <a:pos x="T6" y="T7"/>
                </a:cxn>
              </a:cxnLst>
              <a:rect l="0" t="0" r="r" b="b"/>
              <a:pathLst>
                <a:path w="126" h="281">
                  <a:moveTo>
                    <a:pt x="126" y="0"/>
                  </a:moveTo>
                  <a:lnTo>
                    <a:pt x="0" y="281"/>
                  </a:lnTo>
                  <a:lnTo>
                    <a:pt x="56" y="273"/>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8688388" y="-200025"/>
              <a:ext cx="200025" cy="446088"/>
            </a:xfrm>
            <a:custGeom>
              <a:avLst/>
              <a:gdLst>
                <a:gd name="T0" fmla="*/ 126 w 126"/>
                <a:gd name="T1" fmla="*/ 0 h 281"/>
                <a:gd name="T2" fmla="*/ 0 w 126"/>
                <a:gd name="T3" fmla="*/ 281 h 281"/>
                <a:gd name="T4" fmla="*/ 56 w 126"/>
                <a:gd name="T5" fmla="*/ 273 h 281"/>
                <a:gd name="T6" fmla="*/ 126 w 126"/>
                <a:gd name="T7" fmla="*/ 0 h 281"/>
              </a:gdLst>
              <a:ahLst/>
              <a:cxnLst>
                <a:cxn ang="0">
                  <a:pos x="T0" y="T1"/>
                </a:cxn>
                <a:cxn ang="0">
                  <a:pos x="T2" y="T3"/>
                </a:cxn>
                <a:cxn ang="0">
                  <a:pos x="T4" y="T5"/>
                </a:cxn>
                <a:cxn ang="0">
                  <a:pos x="T6" y="T7"/>
                </a:cxn>
              </a:cxnLst>
              <a:rect l="0" t="0" r="r" b="b"/>
              <a:pathLst>
                <a:path w="126" h="281">
                  <a:moveTo>
                    <a:pt x="126" y="0"/>
                  </a:moveTo>
                  <a:lnTo>
                    <a:pt x="0" y="281"/>
                  </a:lnTo>
                  <a:lnTo>
                    <a:pt x="56" y="273"/>
                  </a:lnTo>
                  <a:lnTo>
                    <a:pt x="1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8675688" y="-271463"/>
              <a:ext cx="230188" cy="522288"/>
            </a:xfrm>
            <a:custGeom>
              <a:avLst/>
              <a:gdLst>
                <a:gd name="T0" fmla="*/ 145 w 145"/>
                <a:gd name="T1" fmla="*/ 0 h 329"/>
                <a:gd name="T2" fmla="*/ 0 w 145"/>
                <a:gd name="T3" fmla="*/ 329 h 329"/>
                <a:gd name="T4" fmla="*/ 8 w 145"/>
                <a:gd name="T5" fmla="*/ 326 h 329"/>
                <a:gd name="T6" fmla="*/ 134 w 145"/>
                <a:gd name="T7" fmla="*/ 45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8" y="326"/>
                  </a:lnTo>
                  <a:lnTo>
                    <a:pt x="134" y="45"/>
                  </a:lnTo>
                  <a:lnTo>
                    <a:pt x="14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p:nvPr/>
          </p:nvSpPr>
          <p:spPr bwMode="auto">
            <a:xfrm>
              <a:off x="8675688" y="-271463"/>
              <a:ext cx="230188" cy="522288"/>
            </a:xfrm>
            <a:custGeom>
              <a:avLst/>
              <a:gdLst>
                <a:gd name="T0" fmla="*/ 145 w 145"/>
                <a:gd name="T1" fmla="*/ 0 h 329"/>
                <a:gd name="T2" fmla="*/ 0 w 145"/>
                <a:gd name="T3" fmla="*/ 329 h 329"/>
                <a:gd name="T4" fmla="*/ 8 w 145"/>
                <a:gd name="T5" fmla="*/ 326 h 329"/>
                <a:gd name="T6" fmla="*/ 134 w 145"/>
                <a:gd name="T7" fmla="*/ 45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8" y="326"/>
                  </a:lnTo>
                  <a:lnTo>
                    <a:pt x="134" y="45"/>
                  </a:lnTo>
                  <a:lnTo>
                    <a:pt x="1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文本框 32"/>
          <p:cNvSpPr txBox="1"/>
          <p:nvPr/>
        </p:nvSpPr>
        <p:spPr>
          <a:xfrm>
            <a:off x="2475468" y="1415777"/>
            <a:ext cx="7396480" cy="1070610"/>
          </a:xfrm>
          <a:prstGeom prst="rect">
            <a:avLst/>
          </a:prstGeom>
          <a:noFill/>
        </p:spPr>
        <p:txBody>
          <a:bodyPr wrap="none" rtlCol="0">
            <a:spAutoFit/>
          </a:bodyPr>
          <a:lstStyle/>
          <a:p>
            <a:r>
              <a:rPr 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2014</a:t>
            </a:r>
            <a:r>
              <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重庆选调生考试</a:t>
            </a:r>
            <a:endPar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2621280" y="2489835"/>
            <a:ext cx="7208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矩形 35"/>
          <p:cNvSpPr>
            <a:spLocks noChangeArrowheads="1"/>
          </p:cNvSpPr>
          <p:nvPr/>
        </p:nvSpPr>
        <p:spPr bwMode="auto">
          <a:xfrm>
            <a:off x="4430046" y="4819771"/>
            <a:ext cx="3423920" cy="41783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主讲：冯川    杨治林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a:spLocks noChangeArrowheads="1"/>
          </p:cNvSpPr>
          <p:nvPr/>
        </p:nvSpPr>
        <p:spPr bwMode="auto">
          <a:xfrm>
            <a:off x="5311024" y="5492236"/>
            <a:ext cx="1706880" cy="41783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重庆乐恩教育</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 name="KSO_Shape"/>
          <p:cNvSpPr/>
          <p:nvPr/>
        </p:nvSpPr>
        <p:spPr bwMode="auto">
          <a:xfrm>
            <a:off x="4839585" y="4794048"/>
            <a:ext cx="371781" cy="45155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accent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2" name="文本框 1"/>
          <p:cNvSpPr txBox="1"/>
          <p:nvPr/>
        </p:nvSpPr>
        <p:spPr>
          <a:xfrm>
            <a:off x="4770358" y="2809602"/>
            <a:ext cx="2926080" cy="678815"/>
          </a:xfrm>
          <a:prstGeom prst="rect">
            <a:avLst/>
          </a:prstGeom>
          <a:noFill/>
        </p:spPr>
        <p:txBody>
          <a:bodyPr wrap="none" rtlCol="0">
            <a:spAutoFit/>
          </a:bodyPr>
          <a:p>
            <a:r>
              <a:rPr lang="zh-CN"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行测真题解析</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5" name="Freeform 178"/>
          <p:cNvSpPr/>
          <p:nvPr/>
        </p:nvSpPr>
        <p:spPr bwMode="auto">
          <a:xfrm>
            <a:off x="4832350" y="5492115"/>
            <a:ext cx="378460" cy="360045"/>
          </a:xfrm>
          <a:custGeom>
            <a:avLst/>
            <a:gdLst>
              <a:gd name="T0" fmla="*/ 67 w 107"/>
              <a:gd name="T1" fmla="*/ 38 h 100"/>
              <a:gd name="T2" fmla="*/ 38 w 107"/>
              <a:gd name="T3" fmla="*/ 0 h 100"/>
              <a:gd name="T4" fmla="*/ 24 w 107"/>
              <a:gd name="T5" fmla="*/ 23 h 100"/>
              <a:gd name="T6" fmla="*/ 40 w 107"/>
              <a:gd name="T7" fmla="*/ 37 h 100"/>
              <a:gd name="T8" fmla="*/ 8 w 107"/>
              <a:gd name="T9" fmla="*/ 37 h 100"/>
              <a:gd name="T10" fmla="*/ 0 w 107"/>
              <a:gd name="T11" fmla="*/ 46 h 100"/>
              <a:gd name="T12" fmla="*/ 0 w 107"/>
              <a:gd name="T13" fmla="*/ 46 h 100"/>
              <a:gd name="T14" fmla="*/ 5 w 107"/>
              <a:gd name="T15" fmla="*/ 54 h 100"/>
              <a:gd name="T16" fmla="*/ 0 w 107"/>
              <a:gd name="T17" fmla="*/ 61 h 100"/>
              <a:gd name="T18" fmla="*/ 0 w 107"/>
              <a:gd name="T19" fmla="*/ 61 h 100"/>
              <a:gd name="T20" fmla="*/ 7 w 107"/>
              <a:gd name="T21" fmla="*/ 70 h 100"/>
              <a:gd name="T22" fmla="*/ 5 w 107"/>
              <a:gd name="T23" fmla="*/ 76 h 100"/>
              <a:gd name="T24" fmla="*/ 5 w 107"/>
              <a:gd name="T25" fmla="*/ 76 h 100"/>
              <a:gd name="T26" fmla="*/ 14 w 107"/>
              <a:gd name="T27" fmla="*/ 84 h 100"/>
              <a:gd name="T28" fmla="*/ 14 w 107"/>
              <a:gd name="T29" fmla="*/ 84 h 100"/>
              <a:gd name="T30" fmla="*/ 11 w 107"/>
              <a:gd name="T31" fmla="*/ 91 h 100"/>
              <a:gd name="T32" fmla="*/ 11 w 107"/>
              <a:gd name="T33" fmla="*/ 91 h 100"/>
              <a:gd name="T34" fmla="*/ 20 w 107"/>
              <a:gd name="T35" fmla="*/ 99 h 100"/>
              <a:gd name="T36" fmla="*/ 59 w 107"/>
              <a:gd name="T37" fmla="*/ 99 h 100"/>
              <a:gd name="T38" fmla="*/ 67 w 107"/>
              <a:gd name="T39" fmla="*/ 92 h 100"/>
              <a:gd name="T40" fmla="*/ 86 w 107"/>
              <a:gd name="T41" fmla="*/ 89 h 100"/>
              <a:gd name="T42" fmla="*/ 86 w 107"/>
              <a:gd name="T43" fmla="*/ 100 h 100"/>
              <a:gd name="T44" fmla="*/ 107 w 107"/>
              <a:gd name="T45" fmla="*/ 100 h 100"/>
              <a:gd name="T46" fmla="*/ 107 w 107"/>
              <a:gd name="T47" fmla="*/ 34 h 100"/>
              <a:gd name="T48" fmla="*/ 86 w 107"/>
              <a:gd name="T49" fmla="*/ 34 h 100"/>
              <a:gd name="T50" fmla="*/ 86 w 107"/>
              <a:gd name="T51" fmla="*/ 38 h 100"/>
              <a:gd name="T52" fmla="*/ 87 w 107"/>
              <a:gd name="T53" fmla="*/ 65 h 100"/>
              <a:gd name="T54" fmla="*/ 83 w 107"/>
              <a:gd name="T55" fmla="*/ 65 h 100"/>
              <a:gd name="T56" fmla="*/ 80 w 107"/>
              <a:gd name="T57" fmla="*/ 41 h 100"/>
              <a:gd name="T58" fmla="*/ 67 w 107"/>
              <a:gd name="T59"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 h="100">
                <a:moveTo>
                  <a:pt x="67" y="38"/>
                </a:moveTo>
                <a:cubicBezTo>
                  <a:pt x="61" y="22"/>
                  <a:pt x="44" y="20"/>
                  <a:pt x="38" y="0"/>
                </a:cubicBezTo>
                <a:cubicBezTo>
                  <a:pt x="26" y="0"/>
                  <a:pt x="15" y="11"/>
                  <a:pt x="24" y="23"/>
                </a:cubicBezTo>
                <a:cubicBezTo>
                  <a:pt x="28" y="28"/>
                  <a:pt x="35" y="32"/>
                  <a:pt x="40" y="37"/>
                </a:cubicBezTo>
                <a:cubicBezTo>
                  <a:pt x="8" y="37"/>
                  <a:pt x="8" y="37"/>
                  <a:pt x="8" y="37"/>
                </a:cubicBezTo>
                <a:cubicBezTo>
                  <a:pt x="3" y="37"/>
                  <a:pt x="0" y="41"/>
                  <a:pt x="0" y="46"/>
                </a:cubicBezTo>
                <a:cubicBezTo>
                  <a:pt x="0" y="46"/>
                  <a:pt x="0" y="46"/>
                  <a:pt x="0" y="46"/>
                </a:cubicBezTo>
                <a:cubicBezTo>
                  <a:pt x="0" y="49"/>
                  <a:pt x="2" y="52"/>
                  <a:pt x="5" y="54"/>
                </a:cubicBezTo>
                <a:cubicBezTo>
                  <a:pt x="2" y="55"/>
                  <a:pt x="0" y="58"/>
                  <a:pt x="0" y="61"/>
                </a:cubicBezTo>
                <a:cubicBezTo>
                  <a:pt x="0" y="61"/>
                  <a:pt x="0" y="61"/>
                  <a:pt x="0" y="61"/>
                </a:cubicBezTo>
                <a:cubicBezTo>
                  <a:pt x="0" y="65"/>
                  <a:pt x="3" y="69"/>
                  <a:pt x="7" y="70"/>
                </a:cubicBezTo>
                <a:cubicBezTo>
                  <a:pt x="6" y="71"/>
                  <a:pt x="5" y="73"/>
                  <a:pt x="5" y="76"/>
                </a:cubicBezTo>
                <a:cubicBezTo>
                  <a:pt x="5" y="76"/>
                  <a:pt x="5" y="76"/>
                  <a:pt x="5" y="76"/>
                </a:cubicBezTo>
                <a:cubicBezTo>
                  <a:pt x="5" y="80"/>
                  <a:pt x="9" y="84"/>
                  <a:pt x="14" y="84"/>
                </a:cubicBezTo>
                <a:cubicBezTo>
                  <a:pt x="14" y="84"/>
                  <a:pt x="14" y="84"/>
                  <a:pt x="14" y="84"/>
                </a:cubicBezTo>
                <a:cubicBezTo>
                  <a:pt x="12" y="86"/>
                  <a:pt x="11" y="88"/>
                  <a:pt x="11" y="91"/>
                </a:cubicBezTo>
                <a:cubicBezTo>
                  <a:pt x="11" y="91"/>
                  <a:pt x="11" y="91"/>
                  <a:pt x="11" y="91"/>
                </a:cubicBezTo>
                <a:cubicBezTo>
                  <a:pt x="11" y="95"/>
                  <a:pt x="15" y="99"/>
                  <a:pt x="20" y="99"/>
                </a:cubicBezTo>
                <a:cubicBezTo>
                  <a:pt x="59" y="99"/>
                  <a:pt x="59" y="99"/>
                  <a:pt x="59" y="99"/>
                </a:cubicBezTo>
                <a:cubicBezTo>
                  <a:pt x="67" y="92"/>
                  <a:pt x="67" y="92"/>
                  <a:pt x="67" y="92"/>
                </a:cubicBezTo>
                <a:cubicBezTo>
                  <a:pt x="86" y="89"/>
                  <a:pt x="86" y="89"/>
                  <a:pt x="86" y="89"/>
                </a:cubicBezTo>
                <a:cubicBezTo>
                  <a:pt x="86" y="100"/>
                  <a:pt x="86" y="100"/>
                  <a:pt x="86" y="100"/>
                </a:cubicBezTo>
                <a:cubicBezTo>
                  <a:pt x="107" y="100"/>
                  <a:pt x="107" y="100"/>
                  <a:pt x="107" y="100"/>
                </a:cubicBezTo>
                <a:cubicBezTo>
                  <a:pt x="107" y="34"/>
                  <a:pt x="107" y="34"/>
                  <a:pt x="107" y="34"/>
                </a:cubicBezTo>
                <a:cubicBezTo>
                  <a:pt x="86" y="34"/>
                  <a:pt x="86" y="34"/>
                  <a:pt x="86" y="34"/>
                </a:cubicBezTo>
                <a:cubicBezTo>
                  <a:pt x="86" y="38"/>
                  <a:pt x="86" y="38"/>
                  <a:pt x="86" y="38"/>
                </a:cubicBezTo>
                <a:cubicBezTo>
                  <a:pt x="87" y="65"/>
                  <a:pt x="87" y="65"/>
                  <a:pt x="87" y="65"/>
                </a:cubicBezTo>
                <a:cubicBezTo>
                  <a:pt x="83" y="65"/>
                  <a:pt x="83" y="65"/>
                  <a:pt x="83" y="65"/>
                </a:cubicBezTo>
                <a:cubicBezTo>
                  <a:pt x="80" y="41"/>
                  <a:pt x="80" y="41"/>
                  <a:pt x="80" y="41"/>
                </a:cubicBezTo>
                <a:lnTo>
                  <a:pt x="67" y="38"/>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6" presetClass="entr" presetSubtype="37" fill="hold" nodeType="withEffect">
                                  <p:stCondLst>
                                    <p:cond delay="1500"/>
                                  </p:stCondLst>
                                  <p:childTnLst>
                                    <p:set>
                                      <p:cBhvr>
                                        <p:cTn id="9" dur="1" fill="hold">
                                          <p:stCondLst>
                                            <p:cond delay="0"/>
                                          </p:stCondLst>
                                        </p:cTn>
                                        <p:tgtEl>
                                          <p:spTgt spid="35"/>
                                        </p:tgtEl>
                                        <p:attrNameLst>
                                          <p:attrName>style.visibility</p:attrName>
                                        </p:attrNameLst>
                                      </p:cBhvr>
                                      <p:to>
                                        <p:strVal val="visible"/>
                                      </p:to>
                                    </p:set>
                                    <p:animEffect transition="in" filter="barn(outVertical)">
                                      <p:cBhvr>
                                        <p:cTn id="10" dur="500"/>
                                        <p:tgtEl>
                                          <p:spTgt spid="3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5"/>
                                        </p:tgtEl>
                                        <p:attrNameLst>
                                          <p:attrName>style.visibility</p:attrName>
                                        </p:attrNameLst>
                                      </p:cBhvr>
                                      <p:to>
                                        <p:strVal val="visible"/>
                                      </p:to>
                                    </p:set>
                                    <p:animEffect transition="in" filter="fade">
                                      <p:cBhvr>
                                        <p:cTn id="20" dur="500"/>
                                        <p:tgtEl>
                                          <p:spTgt spid="275"/>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7" grpId="0"/>
      <p:bldP spid="38" grpId="0" bldLvl="0" animBg="1"/>
      <p:bldP spid="2" grpId="0"/>
      <p:bldP spid="27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79450" y="1298575"/>
            <a:ext cx="10833100" cy="4663440"/>
          </a:xfrm>
          <a:prstGeom prst="rect">
            <a:avLst/>
          </a:prstGeom>
          <a:noFill/>
        </p:spPr>
        <p:txBody>
          <a:bodyPr wrap="square" rtlCol="0" anchor="t">
            <a:spAutoFit/>
          </a:bodyPr>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29.现在电影创作对热门题材大肆重复利用，一个题材有市场，多方人马就一涌而上，这不是健康的电影生态。相比之下，对民族文化的挖掘却不多见，比如以传统节日端午节、中秋节等为背景的开发，以及对昆曲、黄梅戏等民族艺术元素的利用都很少。一旦用心去挖掘这些中华民族文化财富，呈现在创作者面前的就是一个精彩纷呈的艺术宝库，国产电影也将迎来一个百花齐放的春天。</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对这段文字的主旨最准确的概括是(       )。</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A．国产电影需努力摆脱不健康的生态</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B．国产电影将迎来一个百花齐放的春天</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C．国产电影不能陷入题材重复利用的误区</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D．国产电影应该深入挖掘民族文化的宝藏</a:t>
            </a:r>
            <a:endParaRPr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79450" y="1298575"/>
            <a:ext cx="10833100" cy="4663440"/>
          </a:xfrm>
          <a:prstGeom prst="rect">
            <a:avLst/>
          </a:prstGeom>
          <a:noFill/>
        </p:spPr>
        <p:txBody>
          <a:bodyPr wrap="square" rtlCol="0" anchor="t">
            <a:spAutoFit/>
          </a:bodyPr>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29.现在电影创作对热门题材大肆重复利用，一个题材有市场，多方人马就一涌而上，这不是健康的电影生态。</a:t>
            </a:r>
            <a:r>
              <a:rPr sz="2000" b="1">
                <a:solidFill>
                  <a:srgbClr val="FF0000"/>
                </a:solidFill>
                <a:latin typeface="微软雅黑" panose="020B0503020204020204" pitchFamily="34" charset="-122"/>
                <a:ea typeface="微软雅黑" panose="020B0503020204020204" pitchFamily="34" charset="-122"/>
              </a:rPr>
              <a:t>相比之下</a:t>
            </a:r>
            <a:r>
              <a:rPr sz="2000">
                <a:latin typeface="微软雅黑" panose="020B0503020204020204" pitchFamily="34" charset="-122"/>
                <a:ea typeface="微软雅黑" panose="020B0503020204020204" pitchFamily="34" charset="-122"/>
              </a:rPr>
              <a:t>，</a:t>
            </a:r>
            <a:r>
              <a:rPr sz="2000" b="1" u="sng">
                <a:latin typeface="微软雅黑" panose="020B0503020204020204" pitchFamily="34" charset="-122"/>
                <a:ea typeface="微软雅黑" panose="020B0503020204020204" pitchFamily="34" charset="-122"/>
              </a:rPr>
              <a:t>对民族文化的挖掘却不多见</a:t>
            </a:r>
            <a:r>
              <a:rPr sz="2000">
                <a:latin typeface="微软雅黑" panose="020B0503020204020204" pitchFamily="34" charset="-122"/>
                <a:ea typeface="微软雅黑" panose="020B0503020204020204" pitchFamily="34" charset="-122"/>
              </a:rPr>
              <a:t>，比如以传统节日端午节、中秋节等为背景的开发，以及对昆曲、黄梅戏等民族艺术元素的利用都很少。</a:t>
            </a:r>
            <a:r>
              <a:rPr sz="2000" b="1">
                <a:solidFill>
                  <a:srgbClr val="FF0000"/>
                </a:solidFill>
                <a:latin typeface="微软雅黑" panose="020B0503020204020204" pitchFamily="34" charset="-122"/>
                <a:ea typeface="微软雅黑" panose="020B0503020204020204" pitchFamily="34" charset="-122"/>
              </a:rPr>
              <a:t>一旦</a:t>
            </a:r>
            <a:r>
              <a:rPr sz="2000" b="1" u="sng">
                <a:latin typeface="微软雅黑" panose="020B0503020204020204" pitchFamily="34" charset="-122"/>
                <a:ea typeface="微软雅黑" panose="020B0503020204020204" pitchFamily="34" charset="-122"/>
              </a:rPr>
              <a:t>用心去挖掘这些中华民族文化财富</a:t>
            </a:r>
            <a:r>
              <a:rPr sz="2000">
                <a:latin typeface="微软雅黑" panose="020B0503020204020204" pitchFamily="34" charset="-122"/>
                <a:ea typeface="微软雅黑" panose="020B0503020204020204" pitchFamily="34" charset="-122"/>
              </a:rPr>
              <a:t>，呈现在创作者面前的就是一个精彩纷呈的艺术宝库，国产电影也将迎来一个百花齐放的春天。</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对这段文字的主旨最准确的概括是(       )。</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A．国产电影需努力摆脱不健康的生态</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B．国产电影将迎来一个百花齐放的春天</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C．国产电影不能陷入题材重复利用的误区</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D．国产电影应该深入挖掘民族文化的宝藏</a:t>
            </a:r>
            <a:endParaRPr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79450" y="1440180"/>
            <a:ext cx="10833100" cy="4663440"/>
          </a:xfrm>
          <a:prstGeom prst="rect">
            <a:avLst/>
          </a:prstGeom>
          <a:noFill/>
        </p:spPr>
        <p:txBody>
          <a:bodyPr wrap="square" rtlCol="0" anchor="t">
            <a:spAutoFit/>
          </a:bodyPr>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30.面对当前复杂的国际国内形势，我国未来产业发展将逐步呈现出两大抓手，一是适应需求结构变化趋势，加快推进传统产业技术改造；二是科学判断未来市场需求变化和技术发展趋势，加快发展战略性新兴产业。而当前全球经济竞争格局正在发生深刻变革，科技发展正孕育着新的革命性突破，发展战略性新兴产业已成为世界主要国家抢占新一轮经济和科技发展制高点的重大战略。</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作者接下来最有可能论述的是(  )。</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A．我国应推动科技进步，增强自主发展能力</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B．我国应抢占新一轮经济和科技发展制高点</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C．我国应推进传统产业的技术改造</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D．我国应加快发展战略性新兴产业</a:t>
            </a:r>
            <a:endParaRPr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79450" y="1440180"/>
            <a:ext cx="10833100" cy="4663440"/>
          </a:xfrm>
          <a:prstGeom prst="rect">
            <a:avLst/>
          </a:prstGeom>
          <a:noFill/>
        </p:spPr>
        <p:txBody>
          <a:bodyPr wrap="square" rtlCol="0" anchor="t">
            <a:spAutoFit/>
          </a:bodyPr>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30.面对当前复杂的国际国内形势，我国未来产业发展将逐步呈现出两大抓手，一是适应需求结构变化趋势，加快推进传统产业技术改造；二是科学判断未来市场需求变化和技术发展趋势，加快发展战略性新兴产业。而当前全球经济竞争格局正在发生深刻变革，科技发展正孕育着新的革命性突破，</a:t>
            </a:r>
            <a:r>
              <a:rPr sz="2000" b="1">
                <a:solidFill>
                  <a:srgbClr val="FF0000"/>
                </a:solidFill>
                <a:latin typeface="微软雅黑" panose="020B0503020204020204" pitchFamily="34" charset="-122"/>
                <a:ea typeface="微软雅黑" panose="020B0503020204020204" pitchFamily="34" charset="-122"/>
              </a:rPr>
              <a:t>发展战略性新兴产业</a:t>
            </a:r>
            <a:r>
              <a:rPr sz="2000">
                <a:latin typeface="微软雅黑" panose="020B0503020204020204" pitchFamily="34" charset="-122"/>
                <a:ea typeface="微软雅黑" panose="020B0503020204020204" pitchFamily="34" charset="-122"/>
              </a:rPr>
              <a:t>已成为世界主要国家抢占新一轮经济和科技发展制高点的重大战略。</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作者接下来最有可能论述的是(  )。</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A．我国应推动科技进步，增强自主发展能力</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B．我国应抢占新一轮经济和科技发展制高点</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C．我国应推进传统产业的技术改造</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D．我国应加快发展战略性新兴产业</a:t>
            </a:r>
            <a:endParaRPr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18440" y="714375"/>
            <a:ext cx="11718925" cy="6035040"/>
          </a:xfrm>
          <a:prstGeom prst="rect">
            <a:avLst/>
          </a:prstGeom>
          <a:noFill/>
        </p:spPr>
        <p:txBody>
          <a:bodyPr wrap="square" rtlCol="0" anchor="t">
            <a:spAutoFit/>
          </a:bodyPr>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34.“宅”一词最早出现在日本，是日本社会的一种特有现象。早在上世纪80年代出现，用来形容对动漫、电游等迷恋超出一般的人他们是足不出户、不善与人相处的特殊人群。后传播到中国，形成中国式的“宅”现象。“宅男宅女”先后成为网络和日常生活中的流行话语，他们痴迷于某事物，依赖电脑与网络，作息时间不规律，不喜欢与人接触，喜欢封闭在自己的世界里。并且，“宅”的群体绝大部分是青年。在中国，“宅”现象不仅把自己的生活范围主要放在家或宿舍中，而且通过网络活动，诸如网络购物、网络写作、网络阅读、网络聊天、网络社交、网络恋爱、网络经营、网络管理等实现个人与外界的交往，个人的日常物质生活和精神生活乃至社会活动几乎在家与网络构成的体系中完成。</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      对这段话中”中国式的“宅”现象”的有关说法，最为准确的是：(         )</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A．“宅”现象都发生在青年人身上</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B．中国“宅男宅女”现象的出现主要受日本的影响</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C．“宅男宅女”一般喜欢将自己封闭在房间里</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D．网络在“宅男宅女”中有着不可替代的作用</a:t>
            </a:r>
            <a:endParaRPr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18440" y="714375"/>
            <a:ext cx="11718925" cy="6035040"/>
          </a:xfrm>
          <a:prstGeom prst="rect">
            <a:avLst/>
          </a:prstGeom>
          <a:noFill/>
        </p:spPr>
        <p:txBody>
          <a:bodyPr wrap="square" rtlCol="0" anchor="t">
            <a:spAutoFit/>
          </a:bodyPr>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34.“宅”一词最早出现在日本，是日本社会的一种特有现象。早在上世纪80年代出现，用来形容对动漫、电游等迷恋超出一般的人他们是足不出户、不善与人相处的特殊人群。后传播到中国，形成中国式的“宅”现象。“</a:t>
            </a:r>
            <a:r>
              <a:rPr sz="2000" b="1">
                <a:latin typeface="微软雅黑" panose="020B0503020204020204" pitchFamily="34" charset="-122"/>
                <a:ea typeface="微软雅黑" panose="020B0503020204020204" pitchFamily="34" charset="-122"/>
              </a:rPr>
              <a:t>宅男宅女”先后成为网络和日常生活中的流行话语</a:t>
            </a:r>
            <a:r>
              <a:rPr sz="2000">
                <a:latin typeface="微软雅黑" panose="020B0503020204020204" pitchFamily="34" charset="-122"/>
                <a:ea typeface="微软雅黑" panose="020B0503020204020204" pitchFamily="34" charset="-122"/>
              </a:rPr>
              <a:t>，他们痴迷于某事物，</a:t>
            </a:r>
            <a:r>
              <a:rPr sz="2000" b="1">
                <a:latin typeface="微软雅黑" panose="020B0503020204020204" pitchFamily="34" charset="-122"/>
                <a:ea typeface="微软雅黑" panose="020B0503020204020204" pitchFamily="34" charset="-122"/>
              </a:rPr>
              <a:t>依赖电脑与网络</a:t>
            </a:r>
            <a:r>
              <a:rPr sz="2000">
                <a:latin typeface="微软雅黑" panose="020B0503020204020204" pitchFamily="34" charset="-122"/>
                <a:ea typeface="微软雅黑" panose="020B0503020204020204" pitchFamily="34" charset="-122"/>
              </a:rPr>
              <a:t>，作息时间不规律，不喜欢与人接触，喜欢封闭在自己的世界里。并且，“宅”的群体绝大部分是青年。在中国，“宅”现象不仅把自己的生活范围主要放在家或宿舍中，</a:t>
            </a:r>
            <a:r>
              <a:rPr sz="2000" b="1">
                <a:latin typeface="微软雅黑" panose="020B0503020204020204" pitchFamily="34" charset="-122"/>
                <a:ea typeface="微软雅黑" panose="020B0503020204020204" pitchFamily="34" charset="-122"/>
              </a:rPr>
              <a:t>而且通过网络活动，诸如网络购物、网络写作、网络阅读、网络聊天、网络社交、网络恋爱、网络经营、网络管理等实现个人与外界的交往</a:t>
            </a:r>
            <a:r>
              <a:rPr sz="2000">
                <a:latin typeface="微软雅黑" panose="020B0503020204020204" pitchFamily="34" charset="-122"/>
                <a:ea typeface="微软雅黑" panose="020B0503020204020204" pitchFamily="34" charset="-122"/>
              </a:rPr>
              <a:t>，个人的日常物质生活和精神生活乃至社会活动</a:t>
            </a:r>
            <a:r>
              <a:rPr sz="2000" b="1">
                <a:latin typeface="微软雅黑" panose="020B0503020204020204" pitchFamily="34" charset="-122"/>
                <a:ea typeface="微软雅黑" panose="020B0503020204020204" pitchFamily="34" charset="-122"/>
              </a:rPr>
              <a:t>几乎在家与网络构成的体系中完成。</a:t>
            </a:r>
            <a:endParaRPr sz="2000" b="1">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      对这段话中”中国式的“宅”现象”的有关说法，最为准确的是：(         )</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A．“宅”现象都发生在青年人身上</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B．中国“宅男宅女”现象的出现主要受日本的影响</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C．“宅男宅女”一般喜欢将自己封闭在房间里</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D．网络在“宅男宅女”中有着不可替代的作用</a:t>
            </a:r>
            <a:endParaRPr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81355" y="1221105"/>
            <a:ext cx="10833100" cy="4663440"/>
          </a:xfrm>
          <a:prstGeom prst="rect">
            <a:avLst/>
          </a:prstGeom>
          <a:noFill/>
        </p:spPr>
        <p:txBody>
          <a:bodyPr wrap="square" rtlCol="0" anchor="t">
            <a:spAutoFit/>
          </a:bodyPr>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38.处于信息爆炸时代，没有浅阅读，就难以掌握必要的信息，但不能以此代替“深阅读”。所谓深阅读，乃是系统读那些丰富我们人文素养的书，读那些强化我们专业素养的书，读那些陶冶我</a:t>
            </a:r>
            <a:r>
              <a:rPr sz="2000">
                <a:solidFill>
                  <a:schemeClr val="tx1"/>
                </a:solidFill>
                <a:latin typeface="微软雅黑" panose="020B0503020204020204" pitchFamily="34" charset="-122"/>
                <a:ea typeface="微软雅黑" panose="020B0503020204020204" pitchFamily="34" charset="-122"/>
              </a:rPr>
              <a:t>们思想情操的书。须知，那些大学问家的身后，都是有深阅读铺就的基石。那些事业上有大建树的人，往往都有深阅读相伴随。青少年时期是价值观形成的关键时期，养成深阅读习惯，才有正确的价值观，也才能开阔视野、开拓思维。不认清这一点，青年人就很容易坠人浅阅读的泥淖。这段文字意在强调( </a:t>
            </a:r>
            <a:r>
              <a:rPr lang="zh-CN" sz="2000">
                <a:solidFill>
                  <a:schemeClr val="tx1"/>
                </a:solidFill>
                <a:latin typeface="微软雅黑" panose="020B0503020204020204" pitchFamily="34" charset="-122"/>
                <a:ea typeface="微软雅黑" panose="020B0503020204020204" pitchFamily="34" charset="-122"/>
              </a:rPr>
              <a:t>     </a:t>
            </a:r>
            <a:r>
              <a:rPr sz="2000">
                <a:solidFill>
                  <a:schemeClr val="tx1"/>
                </a:solidFill>
                <a:latin typeface="微软雅黑" panose="020B0503020204020204" pitchFamily="34" charset="-122"/>
                <a:ea typeface="微软雅黑" panose="020B0503020204020204" pitchFamily="34" charset="-122"/>
              </a:rPr>
              <a:t> )</a:t>
            </a:r>
            <a:endParaRPr sz="2000">
              <a:solidFill>
                <a:schemeClr val="tx1"/>
              </a:solidFill>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A．比较浅阅读与深阅读两种读书方法</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B．系统介绍什么是深阅读</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C．提倡青少年多进行深阅读</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D．告知青少年应对浅阅读说“不”</a:t>
            </a:r>
            <a:endParaRPr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81355" y="1221105"/>
            <a:ext cx="10833100" cy="4663440"/>
          </a:xfrm>
          <a:prstGeom prst="rect">
            <a:avLst/>
          </a:prstGeom>
          <a:noFill/>
        </p:spPr>
        <p:txBody>
          <a:bodyPr wrap="square" rtlCol="0" anchor="t">
            <a:spAutoFit/>
          </a:bodyPr>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38.处于信息爆炸时代，没有浅阅读，就难以掌握必要的信息，但不能以此代替“深阅读”。所谓深阅读，乃是系统读那些丰富我们人文素养的书，读那些强化我们专业素养的书，读那些陶冶我们思想情操的书。</a:t>
            </a:r>
            <a:r>
              <a:rPr sz="2000" b="1">
                <a:solidFill>
                  <a:srgbClr val="FF0000"/>
                </a:solidFill>
                <a:latin typeface="微软雅黑" panose="020B0503020204020204" pitchFamily="34" charset="-122"/>
                <a:ea typeface="微软雅黑" panose="020B0503020204020204" pitchFamily="34" charset="-122"/>
              </a:rPr>
              <a:t>须知</a:t>
            </a:r>
            <a:r>
              <a:rPr sz="2000">
                <a:latin typeface="微软雅黑" panose="020B0503020204020204" pitchFamily="34" charset="-122"/>
                <a:ea typeface="微软雅黑" panose="020B0503020204020204" pitchFamily="34" charset="-122"/>
              </a:rPr>
              <a:t>，那些大学问家的身后，都是有深阅读铺就的基石。那些事业上有大建树的人，往往都有深阅读相伴随。青少年时期是价值观形成的关键时期，</a:t>
            </a:r>
            <a:r>
              <a:rPr sz="2000" b="1" u="sng">
                <a:latin typeface="微软雅黑" panose="020B0503020204020204" pitchFamily="34" charset="-122"/>
                <a:ea typeface="微软雅黑" panose="020B0503020204020204" pitchFamily="34" charset="-122"/>
              </a:rPr>
              <a:t>养成深阅读习惯，</a:t>
            </a:r>
            <a:r>
              <a:rPr sz="2000" b="1" u="sng">
                <a:solidFill>
                  <a:srgbClr val="FF0000"/>
                </a:solidFill>
                <a:latin typeface="微软雅黑" panose="020B0503020204020204" pitchFamily="34" charset="-122"/>
                <a:ea typeface="微软雅黑" panose="020B0503020204020204" pitchFamily="34" charset="-122"/>
              </a:rPr>
              <a:t>才</a:t>
            </a:r>
            <a:r>
              <a:rPr sz="2000" b="1" u="sng">
                <a:latin typeface="微软雅黑" panose="020B0503020204020204" pitchFamily="34" charset="-122"/>
                <a:ea typeface="微软雅黑" panose="020B0503020204020204" pitchFamily="34" charset="-122"/>
              </a:rPr>
              <a:t>有正确的价值观</a:t>
            </a:r>
            <a:r>
              <a:rPr sz="2000">
                <a:latin typeface="微软雅黑" panose="020B0503020204020204" pitchFamily="34" charset="-122"/>
                <a:ea typeface="微软雅黑" panose="020B0503020204020204" pitchFamily="34" charset="-122"/>
              </a:rPr>
              <a:t>，也才能开阔视野、开拓思维。不认清这一点，青年人就很容易坠人浅阅读的泥淖。这段文字意在强调( </a:t>
            </a:r>
            <a:r>
              <a:rPr lang="zh-CN" sz="2000">
                <a:latin typeface="微软雅黑" panose="020B0503020204020204" pitchFamily="34" charset="-122"/>
                <a:ea typeface="微软雅黑" panose="020B0503020204020204" pitchFamily="34" charset="-122"/>
              </a:rPr>
              <a:t>     </a:t>
            </a:r>
            <a:r>
              <a:rPr sz="2000">
                <a:latin typeface="微软雅黑" panose="020B0503020204020204" pitchFamily="34" charset="-122"/>
                <a:ea typeface="微软雅黑" panose="020B0503020204020204" pitchFamily="34" charset="-122"/>
              </a:rPr>
              <a:t> )</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A．比较浅阅读与深阅读两种读书方法</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B．系统介绍什么是深阅读</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C．提倡青少年多进行深阅读</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D．告知青少年应对浅阅读说“不”</a:t>
            </a:r>
            <a:endParaRPr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79450" y="1544955"/>
            <a:ext cx="10833100" cy="4206240"/>
          </a:xfrm>
          <a:prstGeom prst="rect">
            <a:avLst/>
          </a:prstGeom>
          <a:noFill/>
        </p:spPr>
        <p:txBody>
          <a:bodyPr wrap="square" rtlCol="0" anchor="t">
            <a:spAutoFit/>
          </a:bodyPr>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42．年画作为民俗的一种具体表现形式，通过点、线、色等的巧妙组合，反映了民众的文化心理、审美观。在长期的生活实践中民众的审美情趣以红为美、以大为美、以对称为美、以规范为美，都充分体现于年画艺术特色上。在农村，吉祥的含义包含着人们对美好生活的向往以及祝愿、期望、赞赏和歌颂的多种意思。</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这段文字主要说的是：(  )</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A．年画传达着我国民间的美学形态</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B．年画体现出民众的审美情趣</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lang="en-US" sz="2000">
                <a:latin typeface="微软雅黑" panose="020B0503020204020204" pitchFamily="34" charset="-122"/>
                <a:ea typeface="微软雅黑" panose="020B0503020204020204" pitchFamily="34" charset="-122"/>
              </a:rPr>
              <a:t>C</a:t>
            </a:r>
            <a:r>
              <a:rPr sz="2000">
                <a:latin typeface="微软雅黑" panose="020B0503020204020204" pitchFamily="34" charset="-122"/>
                <a:ea typeface="微软雅黑" panose="020B0503020204020204" pitchFamily="34" charset="-122"/>
              </a:rPr>
              <a:t>．年画是人们在长期生活中形成的一种美好心愿</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D．年画反映了民众的文化心理和审美情趣</a:t>
            </a:r>
            <a:endParaRPr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79450" y="1544955"/>
            <a:ext cx="10833100" cy="4206240"/>
          </a:xfrm>
          <a:prstGeom prst="rect">
            <a:avLst/>
          </a:prstGeom>
          <a:noFill/>
        </p:spPr>
        <p:txBody>
          <a:bodyPr wrap="square" rtlCol="0" anchor="t">
            <a:spAutoFit/>
          </a:bodyPr>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42．年画作为民俗的一种具体表现形式，通过点、线、色等的巧妙组合，</a:t>
            </a:r>
            <a:r>
              <a:rPr sz="2000" b="1" u="sng">
                <a:solidFill>
                  <a:srgbClr val="FF0000"/>
                </a:solidFill>
                <a:latin typeface="微软雅黑" panose="020B0503020204020204" pitchFamily="34" charset="-122"/>
                <a:ea typeface="微软雅黑" panose="020B0503020204020204" pitchFamily="34" charset="-122"/>
              </a:rPr>
              <a:t>反映了民众的文化心理、审美观</a:t>
            </a:r>
            <a:r>
              <a:rPr sz="2000">
                <a:latin typeface="微软雅黑" panose="020B0503020204020204" pitchFamily="34" charset="-122"/>
                <a:ea typeface="微软雅黑" panose="020B0503020204020204" pitchFamily="34" charset="-122"/>
              </a:rPr>
              <a:t>。在长期的生活实践中民众的审美情趣以红为美、以大为美、以对称为美、以规范为美，都充分体现于年画艺术特色上。在农村，吉祥的含义包含着人们对美好生活的向往以及祝愿、期望、赞赏和歌颂的多种意思。</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这段文字主要说的是：(  )</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A．年画传达着我国民间的美学形态</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B．年画体现出民众的审美情趣</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lang="en-US" sz="2000">
                <a:latin typeface="微软雅黑" panose="020B0503020204020204" pitchFamily="34" charset="-122"/>
                <a:ea typeface="微软雅黑" panose="020B0503020204020204" pitchFamily="34" charset="-122"/>
              </a:rPr>
              <a:t>C</a:t>
            </a:r>
            <a:r>
              <a:rPr sz="2000">
                <a:latin typeface="微软雅黑" panose="020B0503020204020204" pitchFamily="34" charset="-122"/>
                <a:ea typeface="微软雅黑" panose="020B0503020204020204" pitchFamily="34" charset="-122"/>
              </a:rPr>
              <a:t>．年画是人们在长期生活中形成的一种美好心愿</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D．年画反映了民众的文化心理和审美情趣</a:t>
            </a:r>
            <a:endParaRPr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50" name="Picture 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7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48099" t="17935" r="21292" b="14598"/>
          <a:stretch>
            <a:fillRect/>
          </a:stretch>
        </p:blipFill>
        <p:spPr>
          <a:xfrm rot="10800000">
            <a:off x="0" y="-1"/>
            <a:ext cx="6491390" cy="6870191"/>
          </a:xfrm>
          <a:prstGeom prst="rect">
            <a:avLst/>
          </a:prstGeom>
        </p:spPr>
      </p:pic>
      <p:sp>
        <p:nvSpPr>
          <p:cNvPr id="4" name="MH_Number_1"/>
          <p:cNvSpPr/>
          <p:nvPr>
            <p:custDataLst>
              <p:tags r:id="rId3"/>
            </p:custDataLst>
          </p:nvPr>
        </p:nvSpPr>
        <p:spPr>
          <a:xfrm>
            <a:off x="4635323" y="2674628"/>
            <a:ext cx="1798917" cy="1797702"/>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9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9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4"/>
            </p:custDataLst>
          </p:nvPr>
        </p:nvSpPr>
        <p:spPr>
          <a:xfrm>
            <a:off x="6592990" y="2723608"/>
            <a:ext cx="4733923" cy="585555"/>
          </a:xfrm>
          <a:prstGeom prst="roundRect">
            <a:avLst>
              <a:gd name="adj" fmla="val 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zh-CN" sz="3200" spc="200" dirty="0">
                <a:solidFill>
                  <a:schemeClr val="bg1"/>
                </a:solidFill>
                <a:latin typeface="微软雅黑" panose="020B0503020204020204" pitchFamily="34" charset="-122"/>
                <a:ea typeface="微软雅黑" panose="020B0503020204020204" pitchFamily="34" charset="-122"/>
              </a:rPr>
              <a:t>言语理解</a:t>
            </a:r>
            <a:endParaRPr lang="zh-CN" altLang="zh-CN" sz="3200"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50" name="Picture 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7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48099" t="17935" r="21292" b="14598"/>
          <a:stretch>
            <a:fillRect/>
          </a:stretch>
        </p:blipFill>
        <p:spPr>
          <a:xfrm rot="10800000">
            <a:off x="0" y="-1"/>
            <a:ext cx="6491390" cy="6870191"/>
          </a:xfrm>
          <a:prstGeom prst="rect">
            <a:avLst/>
          </a:prstGeom>
        </p:spPr>
      </p:pic>
      <p:sp>
        <p:nvSpPr>
          <p:cNvPr id="4" name="MH_Number_1"/>
          <p:cNvSpPr/>
          <p:nvPr>
            <p:custDataLst>
              <p:tags r:id="rId3"/>
            </p:custDataLst>
          </p:nvPr>
        </p:nvSpPr>
        <p:spPr>
          <a:xfrm>
            <a:off x="4635323" y="2674628"/>
            <a:ext cx="1798917" cy="1797702"/>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02</a:t>
            </a:r>
            <a:endParaRPr lang="en-US" sz="9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4"/>
            </p:custDataLst>
          </p:nvPr>
        </p:nvSpPr>
        <p:spPr>
          <a:xfrm>
            <a:off x="6592990" y="2723608"/>
            <a:ext cx="4733923" cy="585555"/>
          </a:xfrm>
          <a:prstGeom prst="roundRect">
            <a:avLst>
              <a:gd name="adj" fmla="val 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spc="200" dirty="0">
                <a:solidFill>
                  <a:schemeClr val="bg1"/>
                </a:solidFill>
                <a:latin typeface="微软雅黑" panose="020B0503020204020204" pitchFamily="34" charset="-122"/>
                <a:ea typeface="微软雅黑" panose="020B0503020204020204" pitchFamily="34" charset="-122"/>
              </a:rPr>
              <a:t>判断推理</a:t>
            </a:r>
            <a:endParaRPr lang="zh-CN" altLang="en-US" sz="3200"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graphicFrame>
        <p:nvGraphicFramePr>
          <p:cNvPr id="0" name="表格 -1"/>
          <p:cNvGraphicFramePr/>
          <p:nvPr/>
        </p:nvGraphicFramePr>
        <p:xfrm>
          <a:off x="282575" y="1034415"/>
          <a:ext cx="11630025" cy="4540885"/>
        </p:xfrm>
        <a:graphic>
          <a:graphicData uri="http://schemas.openxmlformats.org/drawingml/2006/table">
            <a:tbl>
              <a:tblPr firstRow="1" bandRow="1">
                <a:tableStyleId>{5C22544A-7EE6-4342-B048-85BDC9FD1C3A}</a:tableStyleId>
              </a:tblPr>
              <a:tblGrid>
                <a:gridCol w="1952625"/>
                <a:gridCol w="647065"/>
                <a:gridCol w="2041525"/>
                <a:gridCol w="1330960"/>
                <a:gridCol w="685800"/>
                <a:gridCol w="685800"/>
                <a:gridCol w="4286250"/>
              </a:tblGrid>
              <a:tr h="758190">
                <a:tc gridSpan="7">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判断推理</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bg2">
                        <a:lumMod val="90000"/>
                      </a:schemeClr>
                    </a:solid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758190">
                <a:tc>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图形推理</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1">
                        <a:lumMod val="60000"/>
                        <a:lumOff val="40000"/>
                      </a:schemeClr>
                    </a:solidFill>
                  </a:tcPr>
                </a:tc>
                <a:tc>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定义判断</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lumMod val="60000"/>
                        <a:lumOff val="40000"/>
                      </a:schemeClr>
                    </a:solidFill>
                  </a:tcPr>
                </a:tc>
                <a:tc gridSpan="4">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类比推理</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3">
                        <a:lumMod val="60000"/>
                        <a:lumOff val="40000"/>
                      </a:schemeClr>
                    </a:solid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逻辑推理</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lumMod val="60000"/>
                        <a:lumOff val="40000"/>
                      </a:schemeClr>
                    </a:solidFill>
                  </a:tcPr>
                </a:tc>
              </a:tr>
              <a:tr h="757555">
                <a:tc>
                  <a:txBody>
                    <a:bodyPr/>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endPar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3">
                  <a:txBody>
                    <a:bodyPr/>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endPar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gridSpan="4">
                  <a:txBody>
                    <a:bodyPr/>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a:txBody>
                    <a:bodyPr/>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1117600">
                <a:tc rowSpan="2">
                  <a:txBody>
                    <a:bodyPr/>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直线</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空间</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平移</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逻辑关系</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3">
                        <a:lumMod val="60000"/>
                        <a:lumOff val="40000"/>
                      </a:schemeClr>
                    </a:solidFill>
                  </a:tcPr>
                </a:tc>
                <a:tc>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言语关系</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3">
                        <a:lumMod val="60000"/>
                        <a:lumOff val="40000"/>
                      </a:schemeClr>
                    </a:solidFill>
                  </a:tcPr>
                </a:tc>
                <a:tc>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经验常识</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3">
                        <a:lumMod val="60000"/>
                        <a:lumOff val="40000"/>
                      </a:schemeClr>
                    </a:solidFill>
                  </a:tcPr>
                </a:tc>
                <a:tc>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理论常识</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3">
                        <a:lumMod val="60000"/>
                        <a:lumOff val="40000"/>
                      </a:schemeClr>
                    </a:solidFill>
                  </a:tcPr>
                </a:tc>
                <a:tc rowSpan="2">
                  <a:txBody>
                    <a:bodyPr/>
                    <a:p>
                      <a:pPr marL="0" indent="45720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削弱</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45720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加强</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45720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解释</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45720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评价（</a:t>
                      </a: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相似结构；</a:t>
                      </a: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一般评价）</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45720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结论</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1149350">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p>
                      <a:pPr marL="0" indent="56515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组成关系</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56515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种属</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56515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交叉</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56515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条件</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词性</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象征</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0</a:t>
                      </a:r>
                      <a:endPar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物理</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4876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62．依据图形规律，填入问号处最合适的一项是：</a:t>
            </a:r>
            <a:endParaRPr lang="en-US" altLang="zh-CN" sz="2000">
              <a:latin typeface="微软雅黑" panose="020B0503020204020204" pitchFamily="34" charset="-122"/>
              <a:ea typeface="微软雅黑" panose="020B0503020204020204" pitchFamily="34" charset="-122"/>
            </a:endParaRPr>
          </a:p>
        </p:txBody>
      </p:sp>
      <p:pic>
        <p:nvPicPr>
          <p:cNvPr id="-2147482620" name="图片 3"/>
          <p:cNvPicPr>
            <a:picLocks noChangeAspect="1"/>
          </p:cNvPicPr>
          <p:nvPr/>
        </p:nvPicPr>
        <p:blipFill>
          <a:blip r:embed="rId3"/>
          <a:stretch>
            <a:fillRect/>
          </a:stretch>
        </p:blipFill>
        <p:spPr>
          <a:xfrm>
            <a:off x="1441450" y="1599565"/>
            <a:ext cx="8926830" cy="4098925"/>
          </a:xfrm>
          <a:prstGeom prst="rect">
            <a:avLst/>
          </a:prstGeom>
          <a:noFill/>
          <a:ln w="9525">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4876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62．依据图形规律，填入问号处最合适的一项是：</a:t>
            </a:r>
            <a:endParaRPr lang="en-US" altLang="zh-CN" sz="2000">
              <a:latin typeface="微软雅黑" panose="020B0503020204020204" pitchFamily="34" charset="-122"/>
              <a:ea typeface="微软雅黑" panose="020B0503020204020204" pitchFamily="34" charset="-122"/>
            </a:endParaRPr>
          </a:p>
        </p:txBody>
      </p:sp>
      <p:pic>
        <p:nvPicPr>
          <p:cNvPr id="-2147482620" name="图片 3"/>
          <p:cNvPicPr>
            <a:picLocks noChangeAspect="1"/>
          </p:cNvPicPr>
          <p:nvPr/>
        </p:nvPicPr>
        <p:blipFill>
          <a:blip r:embed="rId3"/>
          <a:stretch>
            <a:fillRect/>
          </a:stretch>
        </p:blipFill>
        <p:spPr>
          <a:xfrm>
            <a:off x="1441450" y="1599565"/>
            <a:ext cx="8926830" cy="4098925"/>
          </a:xfrm>
          <a:prstGeom prst="rect">
            <a:avLst/>
          </a:prstGeom>
          <a:noFill/>
          <a:ln w="9525">
            <a:noFill/>
          </a:ln>
        </p:spPr>
      </p:pic>
      <p:sp>
        <p:nvSpPr>
          <p:cNvPr id="7" name="矩形 6"/>
          <p:cNvSpPr/>
          <p:nvPr/>
        </p:nvSpPr>
        <p:spPr>
          <a:xfrm>
            <a:off x="2578735" y="1728470"/>
            <a:ext cx="334645" cy="1574165"/>
          </a:xfrm>
          <a:prstGeom prst="rect">
            <a:avLst/>
          </a:prstGeom>
          <a:noFill/>
          <a:ln w="508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547870" y="1728470"/>
            <a:ext cx="334645" cy="1574165"/>
          </a:xfrm>
          <a:prstGeom prst="rect">
            <a:avLst/>
          </a:prstGeom>
          <a:noFill/>
          <a:ln w="508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5328285" y="1728470"/>
            <a:ext cx="334645" cy="1574165"/>
          </a:xfrm>
          <a:prstGeom prst="rect">
            <a:avLst/>
          </a:prstGeom>
          <a:noFill/>
          <a:ln w="508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7112635" y="1728470"/>
            <a:ext cx="334645" cy="1574165"/>
          </a:xfrm>
          <a:prstGeom prst="rect">
            <a:avLst/>
          </a:prstGeom>
          <a:noFill/>
          <a:ln w="508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4876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63．依据图形规律，填入问号处最合适的一项是：</a:t>
            </a:r>
            <a:endParaRPr lang="en-US" altLang="zh-CN" sz="20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2722880" y="1289685"/>
            <a:ext cx="5717540" cy="5207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4876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63．依据图形规律，填入问号处最合适的一项是：</a:t>
            </a:r>
            <a:endParaRPr lang="en-US" altLang="zh-CN" sz="20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2722880" y="1289685"/>
            <a:ext cx="5717540" cy="5207000"/>
          </a:xfrm>
          <a:prstGeom prst="rect">
            <a:avLst/>
          </a:prstGeom>
        </p:spPr>
      </p:pic>
      <p:sp>
        <p:nvSpPr>
          <p:cNvPr id="7" name="文本框 6"/>
          <p:cNvSpPr txBox="1"/>
          <p:nvPr/>
        </p:nvSpPr>
        <p:spPr>
          <a:xfrm>
            <a:off x="3973195" y="2214245"/>
            <a:ext cx="3550285" cy="2677795"/>
          </a:xfrm>
          <a:prstGeom prst="rect">
            <a:avLst/>
          </a:prstGeom>
          <a:noFill/>
        </p:spPr>
        <p:txBody>
          <a:bodyPr wrap="square" rtlCol="0">
            <a:spAutoFit/>
          </a:bodyPr>
          <a:p>
            <a:r>
              <a:rPr lang="en-US" altLang="zh-CN" sz="2400" b="1">
                <a:solidFill>
                  <a:srgbClr val="FF0000"/>
                </a:solidFill>
                <a:latin typeface="微软雅黑" panose="020B0503020204020204" pitchFamily="34" charset="-122"/>
                <a:ea typeface="微软雅黑" panose="020B0503020204020204" pitchFamily="34" charset="-122"/>
              </a:rPr>
              <a:t>2             5               8</a:t>
            </a:r>
            <a:endParaRPr lang="en-US" altLang="zh-CN" sz="2400" b="1">
              <a:solidFill>
                <a:srgbClr val="FF0000"/>
              </a:solidFill>
              <a:latin typeface="微软雅黑" panose="020B0503020204020204" pitchFamily="34" charset="-122"/>
              <a:ea typeface="微软雅黑" panose="020B0503020204020204" pitchFamily="34" charset="-122"/>
            </a:endParaRPr>
          </a:p>
          <a:p>
            <a:endParaRPr lang="en-US" altLang="zh-CN" sz="2400" b="1">
              <a:solidFill>
                <a:srgbClr val="FF0000"/>
              </a:solidFill>
              <a:latin typeface="微软雅黑" panose="020B0503020204020204" pitchFamily="34" charset="-122"/>
              <a:ea typeface="微软雅黑" panose="020B0503020204020204" pitchFamily="34" charset="-122"/>
            </a:endParaRPr>
          </a:p>
          <a:p>
            <a:endParaRPr lang="en-US" altLang="zh-CN" sz="2400" b="1">
              <a:solidFill>
                <a:srgbClr val="FF0000"/>
              </a:solidFill>
              <a:latin typeface="微软雅黑" panose="020B0503020204020204" pitchFamily="34" charset="-122"/>
              <a:ea typeface="微软雅黑" panose="020B0503020204020204" pitchFamily="34" charset="-122"/>
            </a:endParaRPr>
          </a:p>
          <a:p>
            <a:r>
              <a:rPr lang="en-US" altLang="zh-CN" sz="2400" b="1">
                <a:solidFill>
                  <a:srgbClr val="FF0000"/>
                </a:solidFill>
                <a:latin typeface="微软雅黑" panose="020B0503020204020204" pitchFamily="34" charset="-122"/>
                <a:ea typeface="微软雅黑" panose="020B0503020204020204" pitchFamily="34" charset="-122"/>
              </a:rPr>
              <a:t>1             4               7</a:t>
            </a:r>
            <a:endParaRPr lang="en-US" altLang="zh-CN" sz="2400" b="1">
              <a:solidFill>
                <a:srgbClr val="FF0000"/>
              </a:solidFill>
              <a:latin typeface="微软雅黑" panose="020B0503020204020204" pitchFamily="34" charset="-122"/>
              <a:ea typeface="微软雅黑" panose="020B0503020204020204" pitchFamily="34" charset="-122"/>
            </a:endParaRPr>
          </a:p>
          <a:p>
            <a:endParaRPr lang="en-US" altLang="zh-CN" sz="2400" b="1">
              <a:solidFill>
                <a:srgbClr val="FF0000"/>
              </a:solidFill>
              <a:latin typeface="微软雅黑" panose="020B0503020204020204" pitchFamily="34" charset="-122"/>
              <a:ea typeface="微软雅黑" panose="020B0503020204020204" pitchFamily="34" charset="-122"/>
            </a:endParaRPr>
          </a:p>
          <a:p>
            <a:endParaRPr lang="en-US" altLang="zh-CN" sz="2400" b="1">
              <a:solidFill>
                <a:srgbClr val="FF0000"/>
              </a:solidFill>
              <a:latin typeface="微软雅黑" panose="020B0503020204020204" pitchFamily="34" charset="-122"/>
              <a:ea typeface="微软雅黑" panose="020B0503020204020204" pitchFamily="34" charset="-122"/>
            </a:endParaRPr>
          </a:p>
          <a:p>
            <a:r>
              <a:rPr lang="en-US" altLang="zh-CN" sz="2400" b="1">
                <a:solidFill>
                  <a:srgbClr val="FF0000"/>
                </a:solidFill>
                <a:latin typeface="微软雅黑" panose="020B0503020204020204" pitchFamily="34" charset="-122"/>
                <a:ea typeface="微软雅黑" panose="020B0503020204020204" pitchFamily="34" charset="-122"/>
              </a:rPr>
              <a:t>0             3               6</a:t>
            </a:r>
            <a:endParaRPr lang="en-US" altLang="zh-CN" sz="2400" b="1">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656320" y="2658745"/>
            <a:ext cx="3550285" cy="1214755"/>
          </a:xfrm>
          <a:prstGeom prst="rect">
            <a:avLst/>
          </a:prstGeom>
          <a:noFill/>
        </p:spPr>
        <p:txBody>
          <a:bodyPr wrap="square" rtlCol="0">
            <a:spAutoFit/>
          </a:bodyPr>
          <a:p>
            <a:r>
              <a:rPr lang="zh-CN" altLang="en-US" sz="2400" b="1">
                <a:solidFill>
                  <a:srgbClr val="FF0000"/>
                </a:solidFill>
                <a:latin typeface="微软雅黑" panose="020B0503020204020204" pitchFamily="34" charset="-122"/>
                <a:ea typeface="微软雅黑" panose="020B0503020204020204" pitchFamily="34" charset="-122"/>
              </a:rPr>
              <a:t>考点：</a:t>
            </a:r>
            <a:endParaRPr lang="zh-CN" altLang="en-US" sz="2400" b="1">
              <a:solidFill>
                <a:srgbClr val="FF0000"/>
              </a:solidFill>
              <a:latin typeface="微软雅黑" panose="020B0503020204020204" pitchFamily="34" charset="-122"/>
              <a:ea typeface="微软雅黑" panose="020B0503020204020204" pitchFamily="34" charset="-122"/>
            </a:endParaRPr>
          </a:p>
          <a:p>
            <a:r>
              <a:rPr lang="zh-CN" altLang="en-US" sz="2400" b="1">
                <a:solidFill>
                  <a:srgbClr val="FF0000"/>
                </a:solidFill>
                <a:latin typeface="微软雅黑" panose="020B0503020204020204" pitchFamily="34" charset="-122"/>
                <a:ea typeface="微软雅黑" panose="020B0503020204020204" pitchFamily="34" charset="-122"/>
              </a:rPr>
              <a:t>图形</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直线数</a:t>
            </a:r>
            <a:endParaRPr lang="zh-CN" altLang="en-US" sz="2400" b="1">
              <a:solidFill>
                <a:srgbClr val="FF0000"/>
              </a:solidFill>
              <a:latin typeface="微软雅黑" panose="020B0503020204020204" pitchFamily="34" charset="-122"/>
              <a:ea typeface="微软雅黑" panose="020B0503020204020204" pitchFamily="34" charset="-122"/>
            </a:endParaRPr>
          </a:p>
          <a:p>
            <a:r>
              <a:rPr lang="zh-CN" altLang="en-US" sz="2400" b="1">
                <a:solidFill>
                  <a:srgbClr val="FF0000"/>
                </a:solidFill>
                <a:latin typeface="微软雅黑" panose="020B0503020204020204" pitchFamily="34" charset="-122"/>
                <a:ea typeface="微软雅黑" panose="020B0503020204020204" pitchFamily="34" charset="-122"/>
              </a:rPr>
              <a:t>题型</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列规律</a:t>
            </a:r>
            <a:endParaRPr lang="zh-CN" altLang="en-US" sz="2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4876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64．依据图形规律，填入问号处最合适的一项是：</a:t>
            </a:r>
            <a:endParaRPr lang="en-US" altLang="zh-CN" sz="2000">
              <a:latin typeface="微软雅黑" panose="020B0503020204020204" pitchFamily="34" charset="-122"/>
              <a:ea typeface="微软雅黑" panose="020B0503020204020204" pitchFamily="34" charset="-122"/>
            </a:endParaRPr>
          </a:p>
        </p:txBody>
      </p:sp>
      <p:pic>
        <p:nvPicPr>
          <p:cNvPr id="-2147482618" name="图片 5"/>
          <p:cNvPicPr>
            <a:picLocks noChangeAspect="1"/>
          </p:cNvPicPr>
          <p:nvPr/>
        </p:nvPicPr>
        <p:blipFill>
          <a:blip r:embed="rId3"/>
          <a:stretch>
            <a:fillRect/>
          </a:stretch>
        </p:blipFill>
        <p:spPr>
          <a:xfrm>
            <a:off x="1490345" y="1461770"/>
            <a:ext cx="8865870" cy="4604385"/>
          </a:xfrm>
          <a:prstGeom prst="rect">
            <a:avLst/>
          </a:prstGeom>
          <a:noFill/>
          <a:ln w="9525">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4876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64．依据图形规律，填入问号处最合适的一项是：</a:t>
            </a:r>
            <a:endParaRPr lang="en-US" altLang="zh-CN" sz="2000">
              <a:latin typeface="微软雅黑" panose="020B0503020204020204" pitchFamily="34" charset="-122"/>
              <a:ea typeface="微软雅黑" panose="020B0503020204020204" pitchFamily="34" charset="-122"/>
            </a:endParaRPr>
          </a:p>
        </p:txBody>
      </p:sp>
      <p:pic>
        <p:nvPicPr>
          <p:cNvPr id="-2147482618" name="图片 5"/>
          <p:cNvPicPr>
            <a:picLocks noChangeAspect="1"/>
          </p:cNvPicPr>
          <p:nvPr/>
        </p:nvPicPr>
        <p:blipFill>
          <a:blip r:embed="rId3"/>
          <a:stretch>
            <a:fillRect/>
          </a:stretch>
        </p:blipFill>
        <p:spPr>
          <a:xfrm>
            <a:off x="1490345" y="1461770"/>
            <a:ext cx="8865870" cy="4604385"/>
          </a:xfrm>
          <a:prstGeom prst="rect">
            <a:avLst/>
          </a:prstGeom>
          <a:noFill/>
          <a:ln w="9525">
            <a:noFill/>
          </a:ln>
        </p:spPr>
      </p:pic>
      <p:cxnSp>
        <p:nvCxnSpPr>
          <p:cNvPr id="7" name="直接连接符 6"/>
          <p:cNvCxnSpPr/>
          <p:nvPr/>
        </p:nvCxnSpPr>
        <p:spPr>
          <a:xfrm>
            <a:off x="6122670" y="3788410"/>
            <a:ext cx="1463675" cy="165798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964805" y="3788410"/>
            <a:ext cx="1547495" cy="165798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028690" y="3855085"/>
            <a:ext cx="1641475" cy="149098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7971155" y="3863975"/>
            <a:ext cx="1651635" cy="14986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4876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65．依据图形规律，填入问号处最合适的一项是：</a:t>
            </a:r>
            <a:endParaRPr lang="en-US" altLang="zh-CN" sz="2000">
              <a:latin typeface="微软雅黑" panose="020B0503020204020204" pitchFamily="34" charset="-122"/>
              <a:ea typeface="微软雅黑" panose="020B0503020204020204" pitchFamily="34" charset="-122"/>
            </a:endParaRPr>
          </a:p>
        </p:txBody>
      </p:sp>
      <p:pic>
        <p:nvPicPr>
          <p:cNvPr id="-2147482617" name="图片 6"/>
          <p:cNvPicPr>
            <a:picLocks noChangeAspect="1"/>
          </p:cNvPicPr>
          <p:nvPr/>
        </p:nvPicPr>
        <p:blipFill>
          <a:blip r:embed="rId3"/>
          <a:stretch>
            <a:fillRect/>
          </a:stretch>
        </p:blipFill>
        <p:spPr>
          <a:xfrm>
            <a:off x="533400" y="1973580"/>
            <a:ext cx="11162665" cy="2891790"/>
          </a:xfrm>
          <a:prstGeom prst="rect">
            <a:avLst/>
          </a:prstGeom>
          <a:noFill/>
          <a:ln w="9525">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4876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65．依据图形规律，填入问号处最合适的一项是：</a:t>
            </a:r>
            <a:endParaRPr lang="en-US" altLang="zh-CN" sz="2000">
              <a:latin typeface="微软雅黑" panose="020B0503020204020204" pitchFamily="34" charset="-122"/>
              <a:ea typeface="微软雅黑" panose="020B0503020204020204" pitchFamily="34" charset="-122"/>
            </a:endParaRPr>
          </a:p>
        </p:txBody>
      </p:sp>
      <p:pic>
        <p:nvPicPr>
          <p:cNvPr id="-2147482617" name="图片 6"/>
          <p:cNvPicPr>
            <a:picLocks noChangeAspect="1"/>
          </p:cNvPicPr>
          <p:nvPr/>
        </p:nvPicPr>
        <p:blipFill>
          <a:blip r:embed="rId3"/>
          <a:stretch>
            <a:fillRect/>
          </a:stretch>
        </p:blipFill>
        <p:spPr>
          <a:xfrm>
            <a:off x="533400" y="1973580"/>
            <a:ext cx="11162665" cy="2891790"/>
          </a:xfrm>
          <a:prstGeom prst="rect">
            <a:avLst/>
          </a:prstGeom>
          <a:noFill/>
          <a:ln w="9525">
            <a:noFill/>
          </a:ln>
        </p:spPr>
      </p:pic>
      <p:sp>
        <p:nvSpPr>
          <p:cNvPr id="2" name="矩形 1"/>
          <p:cNvSpPr/>
          <p:nvPr/>
        </p:nvSpPr>
        <p:spPr>
          <a:xfrm>
            <a:off x="1691005" y="2080260"/>
            <a:ext cx="737235" cy="570230"/>
          </a:xfrm>
          <a:prstGeom prst="rect">
            <a:avLst/>
          </a:prstGeom>
          <a:noFill/>
          <a:ln w="635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691005" y="3279140"/>
            <a:ext cx="737235" cy="570230"/>
          </a:xfrm>
          <a:prstGeom prst="rect">
            <a:avLst/>
          </a:prstGeom>
          <a:noFill/>
          <a:ln w="635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2428240" y="2708910"/>
            <a:ext cx="737235" cy="570230"/>
          </a:xfrm>
          <a:prstGeom prst="rect">
            <a:avLst/>
          </a:prstGeom>
          <a:noFill/>
          <a:ln w="63500" cmpd="sng">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953770" y="2650490"/>
            <a:ext cx="737235" cy="570230"/>
          </a:xfrm>
          <a:prstGeom prst="rect">
            <a:avLst/>
          </a:prstGeom>
          <a:noFill/>
          <a:ln w="63500" cmpd="sng">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754505" y="2708910"/>
            <a:ext cx="610235" cy="570230"/>
          </a:xfrm>
          <a:prstGeom prst="rect">
            <a:avLst/>
          </a:prstGeom>
          <a:noFill/>
          <a:ln w="635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1754505" y="3849370"/>
            <a:ext cx="610235" cy="570230"/>
          </a:xfrm>
          <a:prstGeom prst="rect">
            <a:avLst/>
          </a:prstGeom>
          <a:noFill/>
          <a:ln w="635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graphicFrame>
        <p:nvGraphicFramePr>
          <p:cNvPr id="0" name="表格 -1"/>
          <p:cNvGraphicFramePr/>
          <p:nvPr/>
        </p:nvGraphicFramePr>
        <p:xfrm>
          <a:off x="1144905" y="1545590"/>
          <a:ext cx="9980295" cy="3663950"/>
        </p:xfrm>
        <a:graphic>
          <a:graphicData uri="http://schemas.openxmlformats.org/drawingml/2006/table">
            <a:tbl>
              <a:tblPr firstRow="1" bandRow="1">
                <a:tableStyleId>{5C22544A-7EE6-4342-B048-85BDC9FD1C3A}</a:tableStyleId>
              </a:tblPr>
              <a:tblGrid>
                <a:gridCol w="998220"/>
                <a:gridCol w="997585"/>
                <a:gridCol w="998220"/>
                <a:gridCol w="998220"/>
                <a:gridCol w="998220"/>
                <a:gridCol w="997585"/>
                <a:gridCol w="998220"/>
                <a:gridCol w="998220"/>
                <a:gridCol w="997585"/>
                <a:gridCol w="998220"/>
              </a:tblGrid>
              <a:tr h="611505">
                <a:tc gridSpan="10">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2014</a:t>
                      </a: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重庆选调</a:t>
                      </a: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言语理解考点分布</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612140">
                <a:tc gridSpan="2">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逻辑填空</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C000"/>
                    </a:solidFill>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gridSpan="3">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语句表达</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1"/>
                    </a:solid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gridSpan="5">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片段阅读</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solid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611505">
                <a:tc grid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8</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gridSpan="3">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gridSpan="5">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18</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463550">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没有</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成语</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C000"/>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涉及</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成语</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C000"/>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语句</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衔接</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1"/>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语句</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排序</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1"/>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病句</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辨析</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1"/>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主观型</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细节性</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solidFill>
                  </a:tcPr>
                </a:tc>
                <a:tc gridSpan="3">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特殊型</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solid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901700">
                <a:tc row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9</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词句</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理解</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标题</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添加</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承接</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叙述</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solidFill>
                  </a:tcPr>
                </a:tc>
              </a:tr>
              <a:tr h="463550">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141730" y="1528445"/>
            <a:ext cx="9912350" cy="378142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67.过程控制：是指对正在进行的活动给予指导和监督，以保证活动按规定的政策程序和方法进行。</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下列属于过程控制的是：(  )</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A．管理者根据连续化的业务数据更新预算</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B．工程师在三项工程建设中提出建设意见并现场指导监督</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C．实际发生的费用与年度预算进行比较</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D．银行在发放贷款前签订一系列的文件、备忘录并必须经过主管的批准</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141730" y="1528445"/>
            <a:ext cx="9912350" cy="378142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67.过程控制：是指对</a:t>
            </a:r>
            <a:r>
              <a:rPr lang="en-US" altLang="zh-CN" sz="2400" b="1">
                <a:solidFill>
                  <a:srgbClr val="FF0000"/>
                </a:solidFill>
                <a:latin typeface="微软雅黑" panose="020B0503020204020204" pitchFamily="34" charset="-122"/>
                <a:ea typeface="微软雅黑" panose="020B0503020204020204" pitchFamily="34" charset="-122"/>
              </a:rPr>
              <a:t>正在进行的活动</a:t>
            </a:r>
            <a:r>
              <a:rPr lang="en-US" altLang="zh-CN" sz="2400">
                <a:latin typeface="微软雅黑" panose="020B0503020204020204" pitchFamily="34" charset="-122"/>
                <a:ea typeface="微软雅黑" panose="020B0503020204020204" pitchFamily="34" charset="-122"/>
              </a:rPr>
              <a:t>给予</a:t>
            </a:r>
            <a:r>
              <a:rPr lang="en-US" altLang="zh-CN" sz="2400" b="1">
                <a:solidFill>
                  <a:srgbClr val="FF0000"/>
                </a:solidFill>
                <a:latin typeface="微软雅黑" panose="020B0503020204020204" pitchFamily="34" charset="-122"/>
                <a:ea typeface="微软雅黑" panose="020B0503020204020204" pitchFamily="34" charset="-122"/>
              </a:rPr>
              <a:t>指导和监督</a:t>
            </a:r>
            <a:r>
              <a:rPr lang="en-US" altLang="zh-CN" sz="2400">
                <a:latin typeface="微软雅黑" panose="020B0503020204020204" pitchFamily="34" charset="-122"/>
                <a:ea typeface="微软雅黑" panose="020B0503020204020204" pitchFamily="34" charset="-122"/>
              </a:rPr>
              <a:t>，以保证活动按规定的政策程序和方法进行。</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下列属于过程控制的是：(      )</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A．管理者根据连续化的业务数据</a:t>
            </a:r>
            <a:r>
              <a:rPr lang="en-US" altLang="zh-CN" sz="2400" b="1">
                <a:latin typeface="微软雅黑" panose="020B0503020204020204" pitchFamily="34" charset="-122"/>
                <a:ea typeface="微软雅黑" panose="020B0503020204020204" pitchFamily="34" charset="-122"/>
              </a:rPr>
              <a:t>更新预算</a:t>
            </a:r>
            <a:endParaRPr lang="en-US" altLang="zh-CN" sz="2400" b="1">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B．工程师在三项工程</a:t>
            </a:r>
            <a:r>
              <a:rPr lang="en-US" altLang="zh-CN" sz="2400" b="1">
                <a:latin typeface="微软雅黑" panose="020B0503020204020204" pitchFamily="34" charset="-122"/>
                <a:ea typeface="微软雅黑" panose="020B0503020204020204" pitchFamily="34" charset="-122"/>
              </a:rPr>
              <a:t>建设中</a:t>
            </a:r>
            <a:r>
              <a:rPr lang="en-US" altLang="zh-CN" sz="2400">
                <a:latin typeface="微软雅黑" panose="020B0503020204020204" pitchFamily="34" charset="-122"/>
                <a:ea typeface="微软雅黑" panose="020B0503020204020204" pitchFamily="34" charset="-122"/>
              </a:rPr>
              <a:t>提出建设意见并现场指导监督</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a:t>
            </a:r>
            <a:r>
              <a:rPr lang="en-US" altLang="zh-CN" sz="2400" b="1">
                <a:latin typeface="微软雅黑" panose="020B0503020204020204" pitchFamily="34" charset="-122"/>
                <a:ea typeface="微软雅黑" panose="020B0503020204020204" pitchFamily="34" charset="-122"/>
              </a:rPr>
              <a:t>实际发生的费用</a:t>
            </a:r>
            <a:r>
              <a:rPr lang="en-US" altLang="zh-CN" sz="2400">
                <a:latin typeface="微软雅黑" panose="020B0503020204020204" pitchFamily="34" charset="-122"/>
                <a:ea typeface="微软雅黑" panose="020B0503020204020204" pitchFamily="34" charset="-122"/>
              </a:rPr>
              <a:t>与年度预算进行比较</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D．银行在发放贷款前签订一系列的文件、备忘录</a:t>
            </a:r>
            <a:r>
              <a:rPr lang="en-US" altLang="zh-CN" sz="2400" b="1">
                <a:latin typeface="微软雅黑" panose="020B0503020204020204" pitchFamily="34" charset="-122"/>
                <a:ea typeface="微软雅黑" panose="020B0503020204020204" pitchFamily="34" charset="-122"/>
              </a:rPr>
              <a:t>并必须经过主管的批准</a:t>
            </a:r>
            <a:endParaRPr lang="en-US" altLang="zh-CN" sz="24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139825" y="1089660"/>
            <a:ext cx="9912350" cy="520636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69.塔西佗陷阱，是指</a:t>
            </a:r>
            <a:r>
              <a:rPr lang="en-US" altLang="zh-CN" sz="2400">
                <a:solidFill>
                  <a:schemeClr val="tx1"/>
                </a:solidFill>
                <a:latin typeface="微软雅黑" panose="020B0503020204020204" pitchFamily="34" charset="-122"/>
                <a:ea typeface="微软雅黑" panose="020B0503020204020204" pitchFamily="34" charset="-122"/>
              </a:rPr>
              <a:t>当公权力遭遇公信力危机时，无论说真话还是假话，做好事还是坏事，都会被认为是说假话、做坏事。</a:t>
            </a:r>
            <a:endParaRPr lang="en-US" altLang="zh-CN" sz="2400">
              <a:solidFill>
                <a:schemeClr val="tx1"/>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下列选项中体现了塔西佗陷阱的是：(  )</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A．典故“烽火戏诸侯”</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B．自从某专家对我国华南地区的地震预测被事实推翻后群众再也不听信此专家的言论</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C．“5.26”跑车飘车案中，当地警方高度关注网络民意，针对网民质疑，警方随即展开调查，即时公布结果</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D.P国最大反对党领袖表示：对于现任政府所贯彻的近乎盲目的财政减支措施，他感到忍无可忍，因而，他提议进行政府不信任案表决</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139825" y="1089660"/>
            <a:ext cx="9912350" cy="520636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69.塔西佗陷阱，是指当公权力</a:t>
            </a:r>
            <a:r>
              <a:rPr lang="en-US" altLang="zh-CN" sz="2400" b="1">
                <a:solidFill>
                  <a:srgbClr val="FF0000"/>
                </a:solidFill>
                <a:latin typeface="微软雅黑" panose="020B0503020204020204" pitchFamily="34" charset="-122"/>
                <a:ea typeface="微软雅黑" panose="020B0503020204020204" pitchFamily="34" charset="-122"/>
              </a:rPr>
              <a:t>遭遇公信力危机</a:t>
            </a:r>
            <a:r>
              <a:rPr lang="en-US" altLang="zh-CN" sz="2400">
                <a:latin typeface="微软雅黑" panose="020B0503020204020204" pitchFamily="34" charset="-122"/>
                <a:ea typeface="微软雅黑" panose="020B0503020204020204" pitchFamily="34" charset="-122"/>
              </a:rPr>
              <a:t>时，无论说真话还是假话，做好事还是坏事，都会</a:t>
            </a:r>
            <a:r>
              <a:rPr lang="en-US" altLang="zh-CN" sz="2400" b="1">
                <a:solidFill>
                  <a:srgbClr val="FF0000"/>
                </a:solidFill>
                <a:latin typeface="微软雅黑" panose="020B0503020204020204" pitchFamily="34" charset="-122"/>
                <a:ea typeface="微软雅黑" panose="020B0503020204020204" pitchFamily="34" charset="-122"/>
              </a:rPr>
              <a:t>被认为是说假话、做坏事</a:t>
            </a:r>
            <a:r>
              <a:rPr lang="en-US" altLang="zh-CN" sz="2400">
                <a:latin typeface="微软雅黑" panose="020B0503020204020204" pitchFamily="34" charset="-122"/>
                <a:ea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下列选项中体现了塔西佗陷阱的是：(  )</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A．典故“烽火戏诸侯”</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B．自从某专家对我国华南地区的地震预测被事实推翻后群众再也不听信此专家的言论</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C．“5.26”跑车飘车案中，当地警方高度关注网络民意，针对网民质疑，警方随即展开调查，即时公布结果</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D.P国最大反对党领袖表示：对于现任政府所贯彻的近乎盲目的财政减支措施，他感到忍无可忍，因而，他提议进行政府不信任案表决</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141730" y="1838960"/>
            <a:ext cx="9912350" cy="316039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70.近姻亲关系：姻亲是指以婚姻关系为中介而产生的亲属关系，近姻亲主要指配偶的父母、配偶的兄弟姐妹及其配偶、子女的配偶及子女配偶的父母、三代以内旁系血亲的配偶。</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根据上述定义，下列选项中属于近姻亲关系的是：(  )</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A．小明和其嫂子的侄儿        B．小明和其岳母的兄弟</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C．小明和其前妻的妹妹        D．小明和其女婿的父亲</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141730" y="1369695"/>
            <a:ext cx="9912350" cy="440245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70.近姻亲关系：姻亲是指以婚姻关系为中介而产生的亲属关系，</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近姻亲主要指配偶的父母</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配偶的兄弟姐妹及其配偶</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子女的配偶及子女配偶的父母</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4</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三代以内旁系血亲的配偶。</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根据上述定义，下列选项中属于近姻亲关系的是：(  )</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A．小明和其嫂子的侄儿        B．小明和其岳母的兄弟</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C．小明和其前妻的妹妹        D．小明和其女婿的父亲</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72440" y="929640"/>
            <a:ext cx="11124565" cy="499872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73.某个旅游团去西藏旅游，除拉萨市之外，还有6个城市或景区可供选择，E市、F市、G湖，H山、I峰、J湖。考虑时间、经费、高原环境、人员身体状况等因素：</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(1)G湖和J湖中至少要去一处。</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(2)如果不去E市或者不去F市，则不能去G湖游览。</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(3)如果不去E市，也就不能去H山游览。</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(4)只有越过I峰，才能到达J湖。</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如果由于气候原因，这个团队不去I峰，以下哪项一定为真？(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A．该旅行团去E市而不去F市游览</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B．该旅行团去E市和J湖游览</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C．该旅行团去G湖和H山游览</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D．该旅行团去F市和G湖游览</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400" spc="200" dirty="0">
                <a:solidFill>
                  <a:schemeClr val="tx1"/>
                </a:solidFill>
                <a:latin typeface="微软雅黑" panose="020B0503020204020204" pitchFamily="34" charset="-122"/>
                <a:ea typeface="微软雅黑" panose="020B0503020204020204" pitchFamily="34" charset="-122"/>
                <a:sym typeface="+mn-ea"/>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grpSp>
        <p:nvGrpSpPr>
          <p:cNvPr id="33" name="组合 32"/>
          <p:cNvGrpSpPr/>
          <p:nvPr/>
        </p:nvGrpSpPr>
        <p:grpSpPr bwMode="auto">
          <a:xfrm>
            <a:off x="811213" y="1382078"/>
            <a:ext cx="2613025" cy="4094162"/>
            <a:chOff x="643035" y="1576619"/>
            <a:chExt cx="2613025" cy="4094163"/>
          </a:xfrm>
        </p:grpSpPr>
        <p:sp>
          <p:nvSpPr>
            <p:cNvPr id="34" name="矩形 33"/>
            <p:cNvSpPr/>
            <p:nvPr/>
          </p:nvSpPr>
          <p:spPr>
            <a:xfrm>
              <a:off x="643035" y="1576619"/>
              <a:ext cx="2613025" cy="409416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7" name="矩形 6"/>
            <p:cNvSpPr>
              <a:spLocks noChangeArrowheads="1"/>
            </p:cNvSpPr>
            <p:nvPr/>
          </p:nvSpPr>
          <p:spPr bwMode="auto">
            <a:xfrm>
              <a:off x="1179610" y="4187104"/>
              <a:ext cx="1539875" cy="84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zh-CN" altLang="en-US" sz="2400" b="1">
                  <a:solidFill>
                    <a:srgbClr val="FFFFFF"/>
                  </a:solidFill>
                  <a:latin typeface="微软雅黑" panose="020B0503020204020204" pitchFamily="34" charset="-122"/>
                  <a:ea typeface="微软雅黑" panose="020B0503020204020204" pitchFamily="34" charset="-122"/>
                </a:rPr>
                <a:t>假言命题</a:t>
              </a:r>
              <a:endParaRPr lang="zh-CN" altLang="en-US" sz="2400" b="1">
                <a:solidFill>
                  <a:srgbClr val="FFFFFF"/>
                </a:solidFill>
                <a:latin typeface="微软雅黑" panose="020B0503020204020204" pitchFamily="34" charset="-122"/>
                <a:ea typeface="微软雅黑" panose="020B0503020204020204" pitchFamily="34" charset="-122"/>
              </a:endParaRPr>
            </a:p>
            <a:p>
              <a:pPr algn="ctr" defTabSz="914400" eaLnBrk="1" hangingPunct="1">
                <a:lnSpc>
                  <a:spcPct val="100000"/>
                </a:lnSpc>
                <a:spcBef>
                  <a:spcPct val="0"/>
                </a:spcBef>
                <a:buFontTx/>
                <a:buNone/>
              </a:pPr>
              <a:r>
                <a:rPr lang="zh-CN" altLang="en-US" sz="2400" b="1">
                  <a:solidFill>
                    <a:srgbClr val="FFFFFF"/>
                  </a:solidFill>
                  <a:latin typeface="微软雅黑" panose="020B0503020204020204" pitchFamily="34" charset="-122"/>
                  <a:ea typeface="微软雅黑" panose="020B0503020204020204" pitchFamily="34" charset="-122"/>
                </a:rPr>
                <a:t>基础理论</a:t>
              </a:r>
              <a:endParaRPr lang="zh-CN" altLang="en-US" sz="2400" b="1">
                <a:solidFill>
                  <a:srgbClr val="FFFFFF"/>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2" name="Freeform 175"/>
          <p:cNvSpPr>
            <a:spLocks noEditPoints="1"/>
          </p:cNvSpPr>
          <p:nvPr/>
        </p:nvSpPr>
        <p:spPr bwMode="auto">
          <a:xfrm>
            <a:off x="1577975" y="1846580"/>
            <a:ext cx="1080770" cy="1102995"/>
          </a:xfrm>
          <a:custGeom>
            <a:avLst/>
            <a:gdLst>
              <a:gd name="T0" fmla="*/ 240 w 312"/>
              <a:gd name="T1" fmla="*/ 0 h 284"/>
              <a:gd name="T2" fmla="*/ 253 w 312"/>
              <a:gd name="T3" fmla="*/ 14 h 284"/>
              <a:gd name="T4" fmla="*/ 229 w 312"/>
              <a:gd name="T5" fmla="*/ 83 h 284"/>
              <a:gd name="T6" fmla="*/ 53 w 312"/>
              <a:gd name="T7" fmla="*/ 24 h 284"/>
              <a:gd name="T8" fmla="*/ 66 w 312"/>
              <a:gd name="T9" fmla="*/ 35 h 284"/>
              <a:gd name="T10" fmla="*/ 88 w 312"/>
              <a:gd name="T11" fmla="*/ 54 h 284"/>
              <a:gd name="T12" fmla="*/ 53 w 312"/>
              <a:gd name="T13" fmla="*/ 67 h 284"/>
              <a:gd name="T14" fmla="*/ 66 w 312"/>
              <a:gd name="T15" fmla="*/ 75 h 284"/>
              <a:gd name="T16" fmla="*/ 88 w 312"/>
              <a:gd name="T17" fmla="*/ 94 h 284"/>
              <a:gd name="T18" fmla="*/ 53 w 312"/>
              <a:gd name="T19" fmla="*/ 107 h 284"/>
              <a:gd name="T20" fmla="*/ 66 w 312"/>
              <a:gd name="T21" fmla="*/ 118 h 284"/>
              <a:gd name="T22" fmla="*/ 88 w 312"/>
              <a:gd name="T23" fmla="*/ 134 h 284"/>
              <a:gd name="T24" fmla="*/ 53 w 312"/>
              <a:gd name="T25" fmla="*/ 150 h 284"/>
              <a:gd name="T26" fmla="*/ 66 w 312"/>
              <a:gd name="T27" fmla="*/ 158 h 284"/>
              <a:gd name="T28" fmla="*/ 88 w 312"/>
              <a:gd name="T29" fmla="*/ 174 h 284"/>
              <a:gd name="T30" fmla="*/ 53 w 312"/>
              <a:gd name="T31" fmla="*/ 190 h 284"/>
              <a:gd name="T32" fmla="*/ 66 w 312"/>
              <a:gd name="T33" fmla="*/ 201 h 284"/>
              <a:gd name="T34" fmla="*/ 88 w 312"/>
              <a:gd name="T35" fmla="*/ 217 h 284"/>
              <a:gd name="T36" fmla="*/ 53 w 312"/>
              <a:gd name="T37" fmla="*/ 233 h 284"/>
              <a:gd name="T38" fmla="*/ 53 w 312"/>
              <a:gd name="T39" fmla="*/ 260 h 284"/>
              <a:gd name="T40" fmla="*/ 229 w 312"/>
              <a:gd name="T41" fmla="*/ 207 h 284"/>
              <a:gd name="T42" fmla="*/ 253 w 312"/>
              <a:gd name="T43" fmla="*/ 273 h 284"/>
              <a:gd name="T44" fmla="*/ 240 w 312"/>
              <a:gd name="T45" fmla="*/ 284 h 284"/>
              <a:gd name="T46" fmla="*/ 29 w 312"/>
              <a:gd name="T47" fmla="*/ 284 h 284"/>
              <a:gd name="T48" fmla="*/ 29 w 312"/>
              <a:gd name="T49" fmla="*/ 252 h 284"/>
              <a:gd name="T50" fmla="*/ 0 w 312"/>
              <a:gd name="T51" fmla="*/ 231 h 284"/>
              <a:gd name="T52" fmla="*/ 29 w 312"/>
              <a:gd name="T53" fmla="*/ 209 h 284"/>
              <a:gd name="T54" fmla="*/ 0 w 312"/>
              <a:gd name="T55" fmla="*/ 188 h 284"/>
              <a:gd name="T56" fmla="*/ 29 w 312"/>
              <a:gd name="T57" fmla="*/ 169 h 284"/>
              <a:gd name="T58" fmla="*/ 0 w 312"/>
              <a:gd name="T59" fmla="*/ 148 h 284"/>
              <a:gd name="T60" fmla="*/ 29 w 312"/>
              <a:gd name="T61" fmla="*/ 129 h 284"/>
              <a:gd name="T62" fmla="*/ 0 w 312"/>
              <a:gd name="T63" fmla="*/ 105 h 284"/>
              <a:gd name="T64" fmla="*/ 29 w 312"/>
              <a:gd name="T65" fmla="*/ 89 h 284"/>
              <a:gd name="T66" fmla="*/ 0 w 312"/>
              <a:gd name="T67" fmla="*/ 65 h 284"/>
              <a:gd name="T68" fmla="*/ 29 w 312"/>
              <a:gd name="T69" fmla="*/ 14 h 284"/>
              <a:gd name="T70" fmla="*/ 42 w 312"/>
              <a:gd name="T71" fmla="*/ 0 h 284"/>
              <a:gd name="T72" fmla="*/ 144 w 312"/>
              <a:gd name="T73" fmla="*/ 228 h 284"/>
              <a:gd name="T74" fmla="*/ 181 w 312"/>
              <a:gd name="T75" fmla="*/ 225 h 284"/>
              <a:gd name="T76" fmla="*/ 146 w 312"/>
              <a:gd name="T77" fmla="*/ 188 h 284"/>
              <a:gd name="T78" fmla="*/ 144 w 312"/>
              <a:gd name="T79" fmla="*/ 228 h 284"/>
              <a:gd name="T80" fmla="*/ 277 w 312"/>
              <a:gd name="T81" fmla="*/ 62 h 284"/>
              <a:gd name="T82" fmla="*/ 197 w 312"/>
              <a:gd name="T83" fmla="*/ 209 h 284"/>
              <a:gd name="T84" fmla="*/ 277 w 312"/>
              <a:gd name="T85" fmla="*/ 6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2" h="284">
                <a:moveTo>
                  <a:pt x="42" y="0"/>
                </a:moveTo>
                <a:lnTo>
                  <a:pt x="240" y="0"/>
                </a:lnTo>
                <a:lnTo>
                  <a:pt x="253" y="0"/>
                </a:lnTo>
                <a:lnTo>
                  <a:pt x="253" y="14"/>
                </a:lnTo>
                <a:lnTo>
                  <a:pt x="253" y="59"/>
                </a:lnTo>
                <a:lnTo>
                  <a:pt x="229" y="83"/>
                </a:lnTo>
                <a:lnTo>
                  <a:pt x="229" y="24"/>
                </a:lnTo>
                <a:lnTo>
                  <a:pt x="53" y="24"/>
                </a:lnTo>
                <a:lnTo>
                  <a:pt x="53" y="41"/>
                </a:lnTo>
                <a:lnTo>
                  <a:pt x="66" y="35"/>
                </a:lnTo>
                <a:lnTo>
                  <a:pt x="77" y="33"/>
                </a:lnTo>
                <a:lnTo>
                  <a:pt x="88" y="54"/>
                </a:lnTo>
                <a:lnTo>
                  <a:pt x="77" y="59"/>
                </a:lnTo>
                <a:lnTo>
                  <a:pt x="53" y="67"/>
                </a:lnTo>
                <a:lnTo>
                  <a:pt x="53" y="81"/>
                </a:lnTo>
                <a:lnTo>
                  <a:pt x="66" y="75"/>
                </a:lnTo>
                <a:lnTo>
                  <a:pt x="77" y="73"/>
                </a:lnTo>
                <a:lnTo>
                  <a:pt x="88" y="94"/>
                </a:lnTo>
                <a:lnTo>
                  <a:pt x="77" y="99"/>
                </a:lnTo>
                <a:lnTo>
                  <a:pt x="53" y="107"/>
                </a:lnTo>
                <a:lnTo>
                  <a:pt x="53" y="124"/>
                </a:lnTo>
                <a:lnTo>
                  <a:pt x="66" y="118"/>
                </a:lnTo>
                <a:lnTo>
                  <a:pt x="77" y="113"/>
                </a:lnTo>
                <a:lnTo>
                  <a:pt x="88" y="134"/>
                </a:lnTo>
                <a:lnTo>
                  <a:pt x="77" y="140"/>
                </a:lnTo>
                <a:lnTo>
                  <a:pt x="53" y="150"/>
                </a:lnTo>
                <a:lnTo>
                  <a:pt x="53" y="164"/>
                </a:lnTo>
                <a:lnTo>
                  <a:pt x="66" y="158"/>
                </a:lnTo>
                <a:lnTo>
                  <a:pt x="77" y="153"/>
                </a:lnTo>
                <a:lnTo>
                  <a:pt x="88" y="174"/>
                </a:lnTo>
                <a:lnTo>
                  <a:pt x="77" y="180"/>
                </a:lnTo>
                <a:lnTo>
                  <a:pt x="53" y="190"/>
                </a:lnTo>
                <a:lnTo>
                  <a:pt x="53" y="207"/>
                </a:lnTo>
                <a:lnTo>
                  <a:pt x="66" y="201"/>
                </a:lnTo>
                <a:lnTo>
                  <a:pt x="77" y="196"/>
                </a:lnTo>
                <a:lnTo>
                  <a:pt x="88" y="217"/>
                </a:lnTo>
                <a:lnTo>
                  <a:pt x="77" y="223"/>
                </a:lnTo>
                <a:lnTo>
                  <a:pt x="53" y="233"/>
                </a:lnTo>
                <a:lnTo>
                  <a:pt x="53" y="252"/>
                </a:lnTo>
                <a:lnTo>
                  <a:pt x="53" y="260"/>
                </a:lnTo>
                <a:lnTo>
                  <a:pt x="229" y="260"/>
                </a:lnTo>
                <a:lnTo>
                  <a:pt x="229" y="207"/>
                </a:lnTo>
                <a:lnTo>
                  <a:pt x="253" y="182"/>
                </a:lnTo>
                <a:lnTo>
                  <a:pt x="253" y="273"/>
                </a:lnTo>
                <a:lnTo>
                  <a:pt x="253" y="284"/>
                </a:lnTo>
                <a:lnTo>
                  <a:pt x="240" y="284"/>
                </a:lnTo>
                <a:lnTo>
                  <a:pt x="42" y="284"/>
                </a:lnTo>
                <a:lnTo>
                  <a:pt x="29" y="284"/>
                </a:lnTo>
                <a:lnTo>
                  <a:pt x="29" y="273"/>
                </a:lnTo>
                <a:lnTo>
                  <a:pt x="29" y="252"/>
                </a:lnTo>
                <a:lnTo>
                  <a:pt x="5" y="252"/>
                </a:lnTo>
                <a:lnTo>
                  <a:pt x="0" y="231"/>
                </a:lnTo>
                <a:lnTo>
                  <a:pt x="29" y="217"/>
                </a:lnTo>
                <a:lnTo>
                  <a:pt x="29" y="209"/>
                </a:lnTo>
                <a:lnTo>
                  <a:pt x="5" y="209"/>
                </a:lnTo>
                <a:lnTo>
                  <a:pt x="0" y="188"/>
                </a:lnTo>
                <a:lnTo>
                  <a:pt x="29" y="174"/>
                </a:lnTo>
                <a:lnTo>
                  <a:pt x="29" y="169"/>
                </a:lnTo>
                <a:lnTo>
                  <a:pt x="5" y="169"/>
                </a:lnTo>
                <a:lnTo>
                  <a:pt x="0" y="148"/>
                </a:lnTo>
                <a:lnTo>
                  <a:pt x="29" y="134"/>
                </a:lnTo>
                <a:lnTo>
                  <a:pt x="29" y="129"/>
                </a:lnTo>
                <a:lnTo>
                  <a:pt x="5" y="129"/>
                </a:lnTo>
                <a:lnTo>
                  <a:pt x="0" y="105"/>
                </a:lnTo>
                <a:lnTo>
                  <a:pt x="29" y="91"/>
                </a:lnTo>
                <a:lnTo>
                  <a:pt x="29" y="89"/>
                </a:lnTo>
                <a:lnTo>
                  <a:pt x="5" y="89"/>
                </a:lnTo>
                <a:lnTo>
                  <a:pt x="0" y="65"/>
                </a:lnTo>
                <a:lnTo>
                  <a:pt x="29" y="51"/>
                </a:lnTo>
                <a:lnTo>
                  <a:pt x="29" y="14"/>
                </a:lnTo>
                <a:lnTo>
                  <a:pt x="29" y="0"/>
                </a:lnTo>
                <a:lnTo>
                  <a:pt x="42" y="0"/>
                </a:lnTo>
                <a:lnTo>
                  <a:pt x="42" y="0"/>
                </a:lnTo>
                <a:close/>
                <a:moveTo>
                  <a:pt x="144" y="228"/>
                </a:moveTo>
                <a:lnTo>
                  <a:pt x="162" y="225"/>
                </a:lnTo>
                <a:lnTo>
                  <a:pt x="181" y="225"/>
                </a:lnTo>
                <a:lnTo>
                  <a:pt x="165" y="207"/>
                </a:lnTo>
                <a:lnTo>
                  <a:pt x="146" y="188"/>
                </a:lnTo>
                <a:lnTo>
                  <a:pt x="144" y="207"/>
                </a:lnTo>
                <a:lnTo>
                  <a:pt x="144" y="228"/>
                </a:lnTo>
                <a:lnTo>
                  <a:pt x="144" y="228"/>
                </a:lnTo>
                <a:close/>
                <a:moveTo>
                  <a:pt x="277" y="62"/>
                </a:moveTo>
                <a:lnTo>
                  <a:pt x="162" y="174"/>
                </a:lnTo>
                <a:lnTo>
                  <a:pt x="197" y="209"/>
                </a:lnTo>
                <a:lnTo>
                  <a:pt x="312" y="99"/>
                </a:lnTo>
                <a:lnTo>
                  <a:pt x="27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628" name="TextBox 12"/>
          <p:cNvSpPr txBox="1"/>
          <p:nvPr/>
        </p:nvSpPr>
        <p:spPr>
          <a:xfrm>
            <a:off x="4125595" y="1644650"/>
            <a:ext cx="2794000" cy="2651760"/>
          </a:xfrm>
          <a:prstGeom prst="rect">
            <a:avLst/>
          </a:prstGeom>
          <a:noFill/>
          <a:ln w="9525">
            <a:noFill/>
          </a:ln>
        </p:spPr>
        <p:txBody>
          <a:bodyPr wrap="square">
            <a:spAutoFit/>
          </a:bodyPr>
          <a:p>
            <a:pPr lvl="0">
              <a:lnSpc>
                <a:spcPct val="150000"/>
              </a:lnSpc>
            </a:pPr>
            <a:r>
              <a:rPr lang="zh-CN" altLang="en-US" sz="2800" dirty="0">
                <a:latin typeface="微软雅黑" panose="020B0503020204020204" pitchFamily="34" charset="-122"/>
                <a:ea typeface="微软雅黑" panose="020B0503020204020204" pitchFamily="34" charset="-122"/>
              </a:rPr>
              <a:t>表达关键词：</a:t>
            </a:r>
            <a:endParaRPr lang="zh-CN" altLang="en-US" sz="2800" dirty="0">
              <a:latin typeface="微软雅黑" panose="020B0503020204020204" pitchFamily="34" charset="-122"/>
              <a:ea typeface="微软雅黑" panose="020B0503020204020204" pitchFamily="34" charset="-122"/>
            </a:endParaRPr>
          </a:p>
          <a:p>
            <a:pPr lvl="0">
              <a:lnSpc>
                <a:spcPct val="150000"/>
              </a:lnSpc>
            </a:pPr>
            <a:r>
              <a:rPr lang="zh-CN" altLang="en-US" sz="2800" dirty="0">
                <a:latin typeface="微软雅黑" panose="020B0503020204020204" pitchFamily="34" charset="-122"/>
                <a:ea typeface="微软雅黑" panose="020B0503020204020204" pitchFamily="34" charset="-122"/>
              </a:rPr>
              <a:t>如果</a:t>
            </a:r>
            <a:r>
              <a:rPr lang="en-US" altLang="zh-CN" sz="2800" dirty="0">
                <a:latin typeface="微软雅黑" panose="020B0503020204020204" pitchFamily="34" charset="-122"/>
                <a:ea typeface="微软雅黑" panose="020B0503020204020204" pitchFamily="34" charset="-122"/>
              </a:rPr>
              <a:t>A</a:t>
            </a:r>
            <a:r>
              <a:rPr lang="zh-CN" altLang="en-US" sz="2800" dirty="0">
                <a:latin typeface="微软雅黑" panose="020B0503020204020204" pitchFamily="34" charset="-122"/>
                <a:ea typeface="微软雅黑" panose="020B0503020204020204" pitchFamily="34" charset="-122"/>
              </a:rPr>
              <a:t>，那么</a:t>
            </a:r>
            <a:r>
              <a:rPr lang="en-US" altLang="zh-CN" sz="2800" dirty="0">
                <a:latin typeface="微软雅黑" panose="020B0503020204020204" pitchFamily="34" charset="-122"/>
                <a:ea typeface="微软雅黑" panose="020B0503020204020204" pitchFamily="34" charset="-122"/>
              </a:rPr>
              <a:t>B</a:t>
            </a:r>
            <a:endParaRPr lang="en-US" altLang="zh-CN" sz="2800" dirty="0">
              <a:latin typeface="微软雅黑" panose="020B0503020204020204" pitchFamily="34" charset="-122"/>
              <a:ea typeface="微软雅黑" panose="020B0503020204020204" pitchFamily="34" charset="-122"/>
            </a:endParaRPr>
          </a:p>
          <a:p>
            <a:pPr lvl="0">
              <a:lnSpc>
                <a:spcPct val="150000"/>
              </a:lnSpc>
            </a:pPr>
            <a:r>
              <a:rPr lang="zh-CN" altLang="en-US" sz="2800" dirty="0">
                <a:latin typeface="微软雅黑" panose="020B0503020204020204" pitchFamily="34" charset="-122"/>
                <a:ea typeface="微软雅黑" panose="020B0503020204020204" pitchFamily="34" charset="-122"/>
              </a:rPr>
              <a:t>只要</a:t>
            </a:r>
            <a:r>
              <a:rPr lang="en-US" altLang="zh-CN" sz="2800" dirty="0">
                <a:latin typeface="微软雅黑" panose="020B0503020204020204" pitchFamily="34" charset="-122"/>
                <a:ea typeface="微软雅黑" panose="020B0503020204020204" pitchFamily="34" charset="-122"/>
              </a:rPr>
              <a:t>A</a:t>
            </a:r>
            <a:r>
              <a:rPr lang="zh-CN" altLang="en-US" sz="2800" dirty="0">
                <a:latin typeface="微软雅黑" panose="020B0503020204020204" pitchFamily="34" charset="-122"/>
                <a:ea typeface="微软雅黑" panose="020B0503020204020204" pitchFamily="34" charset="-122"/>
              </a:rPr>
              <a:t>，就</a:t>
            </a:r>
            <a:r>
              <a:rPr lang="en-US" altLang="zh-CN" sz="2800" dirty="0">
                <a:latin typeface="微软雅黑" panose="020B0503020204020204" pitchFamily="34" charset="-122"/>
                <a:ea typeface="微软雅黑" panose="020B0503020204020204" pitchFamily="34" charset="-122"/>
              </a:rPr>
              <a:t>B</a:t>
            </a:r>
            <a:endParaRPr lang="en-US" altLang="zh-CN" sz="2800" dirty="0">
              <a:latin typeface="微软雅黑" panose="020B0503020204020204" pitchFamily="34" charset="-122"/>
              <a:ea typeface="微软雅黑" panose="020B0503020204020204" pitchFamily="34" charset="-122"/>
            </a:endParaRPr>
          </a:p>
          <a:p>
            <a:pPr lvl="0">
              <a:lnSpc>
                <a:spcPct val="150000"/>
              </a:lnSpc>
            </a:pPr>
            <a:r>
              <a:rPr lang="zh-CN" altLang="en-US" sz="2800" dirty="0">
                <a:latin typeface="微软雅黑" panose="020B0503020204020204" pitchFamily="34" charset="-122"/>
                <a:ea typeface="微软雅黑" panose="020B0503020204020204" pitchFamily="34" charset="-122"/>
              </a:rPr>
              <a:t>只有</a:t>
            </a:r>
            <a:r>
              <a:rPr lang="en-US" altLang="zh-CN" sz="2800" dirty="0">
                <a:latin typeface="微软雅黑" panose="020B0503020204020204" pitchFamily="34" charset="-122"/>
                <a:ea typeface="微软雅黑" panose="020B0503020204020204" pitchFamily="34" charset="-122"/>
              </a:rPr>
              <a:t>A</a:t>
            </a:r>
            <a:r>
              <a:rPr lang="zh-CN" altLang="en-US" sz="2800" dirty="0">
                <a:latin typeface="微软雅黑" panose="020B0503020204020204" pitchFamily="34" charset="-122"/>
                <a:ea typeface="微软雅黑" panose="020B0503020204020204" pitchFamily="34" charset="-122"/>
              </a:rPr>
              <a:t>，才</a:t>
            </a:r>
            <a:r>
              <a:rPr lang="en-US" altLang="zh-CN" sz="2800" dirty="0">
                <a:latin typeface="微软雅黑" panose="020B0503020204020204" pitchFamily="34" charset="-122"/>
                <a:ea typeface="微软雅黑" panose="020B0503020204020204" pitchFamily="34" charset="-122"/>
              </a:rPr>
              <a:t>B</a:t>
            </a:r>
            <a:endParaRPr lang="en-US" altLang="zh-CN" sz="2800" dirty="0">
              <a:latin typeface="微软雅黑" panose="020B0503020204020204" pitchFamily="34" charset="-122"/>
              <a:ea typeface="微软雅黑" panose="020B0503020204020204" pitchFamily="34" charset="-122"/>
            </a:endParaRPr>
          </a:p>
        </p:txBody>
      </p:sp>
      <p:sp>
        <p:nvSpPr>
          <p:cNvPr id="3" name="TextBox 12"/>
          <p:cNvSpPr txBox="1"/>
          <p:nvPr/>
        </p:nvSpPr>
        <p:spPr>
          <a:xfrm>
            <a:off x="7468235" y="1644650"/>
            <a:ext cx="2794000" cy="2651760"/>
          </a:xfrm>
          <a:prstGeom prst="rect">
            <a:avLst/>
          </a:prstGeom>
          <a:noFill/>
          <a:ln w="9525">
            <a:noFill/>
          </a:ln>
        </p:spPr>
        <p:txBody>
          <a:bodyPr wrap="square">
            <a:spAutoFit/>
          </a:bodyPr>
          <a:p>
            <a:pPr lvl="0">
              <a:lnSpc>
                <a:spcPct val="150000"/>
              </a:lnSpc>
            </a:pPr>
            <a:endParaRPr lang="zh-CN" altLang="en-US" sz="2800" dirty="0">
              <a:latin typeface="微软雅黑" panose="020B0503020204020204" pitchFamily="34" charset="-122"/>
              <a:ea typeface="微软雅黑" panose="020B0503020204020204" pitchFamily="34" charset="-122"/>
            </a:endParaRPr>
          </a:p>
          <a:p>
            <a:pPr lvl="0">
              <a:lnSpc>
                <a:spcPct val="150000"/>
              </a:lnSpc>
            </a:pPr>
            <a:r>
              <a:rPr lang="en-US" altLang="zh-CN" sz="2800" dirty="0">
                <a:latin typeface="微软雅黑" panose="020B0503020204020204" pitchFamily="34" charset="-122"/>
                <a:ea typeface="微软雅黑" panose="020B0503020204020204" pitchFamily="34" charset="-122"/>
                <a:sym typeface="+mn-ea"/>
              </a:rPr>
              <a:t>A--&gt;B</a:t>
            </a:r>
            <a:endParaRPr lang="en-US" altLang="zh-CN" sz="2800" dirty="0">
              <a:latin typeface="微软雅黑" panose="020B0503020204020204" pitchFamily="34" charset="-122"/>
              <a:ea typeface="微软雅黑" panose="020B0503020204020204" pitchFamily="34" charset="-122"/>
            </a:endParaRPr>
          </a:p>
          <a:p>
            <a:pPr lvl="0">
              <a:lnSpc>
                <a:spcPct val="150000"/>
              </a:lnSpc>
            </a:pPr>
            <a:r>
              <a:rPr lang="en-US" altLang="zh-CN" sz="2800" dirty="0">
                <a:latin typeface="微软雅黑" panose="020B0503020204020204" pitchFamily="34" charset="-122"/>
                <a:ea typeface="微软雅黑" panose="020B0503020204020204" pitchFamily="34" charset="-122"/>
                <a:sym typeface="+mn-ea"/>
              </a:rPr>
              <a:t>A--&gt;B</a:t>
            </a:r>
            <a:endParaRPr lang="en-US" altLang="zh-CN" sz="2800" dirty="0">
              <a:latin typeface="微软雅黑" panose="020B0503020204020204" pitchFamily="34" charset="-122"/>
              <a:ea typeface="微软雅黑" panose="020B0503020204020204" pitchFamily="34" charset="-122"/>
            </a:endParaRPr>
          </a:p>
          <a:p>
            <a:pPr lvl="0">
              <a:lnSpc>
                <a:spcPct val="150000"/>
              </a:lnSpc>
            </a:pPr>
            <a:r>
              <a:rPr lang="en-US" altLang="zh-CN" sz="2800" dirty="0">
                <a:latin typeface="微软雅黑" panose="020B0503020204020204" pitchFamily="34" charset="-122"/>
                <a:ea typeface="微软雅黑" panose="020B0503020204020204" pitchFamily="34" charset="-122"/>
                <a:sym typeface="+mn-ea"/>
              </a:rPr>
              <a:t>B--&gt;A</a:t>
            </a:r>
            <a:endParaRPr lang="en-US" altLang="zh-CN" sz="2800" dirty="0">
              <a:latin typeface="微软雅黑" panose="020B0503020204020204" pitchFamily="34" charset="-122"/>
              <a:ea typeface="微软雅黑" panose="020B0503020204020204" pitchFamily="34" charset="-122"/>
            </a:endParaRPr>
          </a:p>
        </p:txBody>
      </p:sp>
      <p:sp>
        <p:nvSpPr>
          <p:cNvPr id="2" name="TextBox 12"/>
          <p:cNvSpPr txBox="1"/>
          <p:nvPr/>
        </p:nvSpPr>
        <p:spPr>
          <a:xfrm>
            <a:off x="4243070" y="4531995"/>
            <a:ext cx="4896485" cy="1371600"/>
          </a:xfrm>
          <a:prstGeom prst="rect">
            <a:avLst/>
          </a:prstGeom>
          <a:noFill/>
          <a:ln w="9525">
            <a:noFill/>
          </a:ln>
        </p:spPr>
        <p:txBody>
          <a:bodyPr wrap="square">
            <a:spAutoFit/>
          </a:bodyPr>
          <a:p>
            <a:pPr lvl="0">
              <a:lnSpc>
                <a:spcPct val="150000"/>
              </a:lnSpc>
            </a:pPr>
            <a:r>
              <a:rPr lang="zh-CN" altLang="en-US" sz="2800" dirty="0">
                <a:latin typeface="微软雅黑" panose="020B0503020204020204" pitchFamily="34" charset="-122"/>
                <a:ea typeface="微软雅黑" panose="020B0503020204020204" pitchFamily="34" charset="-122"/>
              </a:rPr>
              <a:t>逆否命题：</a:t>
            </a:r>
            <a:endParaRPr lang="zh-CN" altLang="en-US" sz="2800" dirty="0">
              <a:latin typeface="微软雅黑" panose="020B0503020204020204" pitchFamily="34" charset="-122"/>
              <a:ea typeface="微软雅黑" panose="020B0503020204020204" pitchFamily="34" charset="-122"/>
            </a:endParaRPr>
          </a:p>
          <a:p>
            <a:pPr lvl="0">
              <a:lnSpc>
                <a:spcPct val="150000"/>
              </a:lnSpc>
            </a:pPr>
            <a:r>
              <a:rPr lang="en-US" altLang="zh-CN" sz="2800" dirty="0">
                <a:latin typeface="微软雅黑" panose="020B0503020204020204" pitchFamily="34" charset="-122"/>
                <a:ea typeface="微软雅黑" panose="020B0503020204020204" pitchFamily="34" charset="-122"/>
              </a:rPr>
              <a:t>A--&gt;B    =    </a:t>
            </a:r>
            <a:r>
              <a:rPr lang="zh-CN" altLang="en-US" sz="2800" dirty="0">
                <a:latin typeface="微软雅黑" panose="020B0503020204020204" pitchFamily="34" charset="-122"/>
                <a:ea typeface="微软雅黑" panose="020B0503020204020204" pitchFamily="34" charset="-122"/>
              </a:rPr>
              <a:t>非</a:t>
            </a:r>
            <a:r>
              <a:rPr lang="en-US" altLang="zh-CN" sz="2800" dirty="0">
                <a:latin typeface="微软雅黑" panose="020B0503020204020204" pitchFamily="34" charset="-122"/>
                <a:ea typeface="微软雅黑" panose="020B0503020204020204" pitchFamily="34" charset="-122"/>
              </a:rPr>
              <a:t>B--&gt;</a:t>
            </a:r>
            <a:r>
              <a:rPr lang="zh-CN" altLang="en-US" sz="2800" dirty="0">
                <a:latin typeface="微软雅黑" panose="020B0503020204020204" pitchFamily="34" charset="-122"/>
                <a:ea typeface="微软雅黑" panose="020B0503020204020204" pitchFamily="34" charset="-122"/>
              </a:rPr>
              <a:t>非</a:t>
            </a:r>
            <a:r>
              <a:rPr lang="en-US" altLang="zh-CN" sz="2800" dirty="0">
                <a:latin typeface="微软雅黑" panose="020B0503020204020204" pitchFamily="34" charset="-122"/>
                <a:ea typeface="微软雅黑" panose="020B0503020204020204" pitchFamily="34" charset="-122"/>
              </a:rPr>
              <a:t>A</a:t>
            </a:r>
            <a:endParaRPr lang="en-US" altLang="zh-CN"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3"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72440" y="929640"/>
            <a:ext cx="11124565" cy="499872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73.某个旅游团去西藏旅游，除拉萨市之外，还有6个城市或景区可供选择，E市、F市、G湖，H山、I峰、J湖。考虑时间、经费、高原环境、人员身体状况等因素：</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(1)G湖</a:t>
            </a:r>
            <a:r>
              <a:rPr lang="en-US" altLang="zh-CN" sz="2000" b="1">
                <a:solidFill>
                  <a:srgbClr val="FF0000"/>
                </a:solidFill>
                <a:latin typeface="微软雅黑" panose="020B0503020204020204" pitchFamily="34" charset="-122"/>
                <a:ea typeface="微软雅黑" panose="020B0503020204020204" pitchFamily="34" charset="-122"/>
              </a:rPr>
              <a:t>和</a:t>
            </a:r>
            <a:r>
              <a:rPr lang="en-US" altLang="zh-CN" sz="2000">
                <a:latin typeface="微软雅黑" panose="020B0503020204020204" pitchFamily="34" charset="-122"/>
                <a:ea typeface="微软雅黑" panose="020B0503020204020204" pitchFamily="34" charset="-122"/>
              </a:rPr>
              <a:t>J湖中</a:t>
            </a:r>
            <a:r>
              <a:rPr lang="en-US" altLang="zh-CN" sz="2000" b="1">
                <a:solidFill>
                  <a:srgbClr val="FF0000"/>
                </a:solidFill>
                <a:latin typeface="微软雅黑" panose="020B0503020204020204" pitchFamily="34" charset="-122"/>
                <a:ea typeface="微软雅黑" panose="020B0503020204020204" pitchFamily="34" charset="-122"/>
              </a:rPr>
              <a:t>至少要去一处</a:t>
            </a:r>
            <a:r>
              <a:rPr lang="en-US" altLang="zh-CN" sz="2000">
                <a:latin typeface="微软雅黑" panose="020B0503020204020204" pitchFamily="34" charset="-122"/>
                <a:ea typeface="微软雅黑" panose="020B0503020204020204" pitchFamily="34" charset="-122"/>
              </a:rPr>
              <a:t>。</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(2)</a:t>
            </a:r>
            <a:r>
              <a:rPr lang="en-US" altLang="zh-CN" sz="2000" b="1">
                <a:solidFill>
                  <a:srgbClr val="FF0000"/>
                </a:solidFill>
                <a:latin typeface="微软雅黑" panose="020B0503020204020204" pitchFamily="34" charset="-122"/>
                <a:ea typeface="微软雅黑" panose="020B0503020204020204" pitchFamily="34" charset="-122"/>
              </a:rPr>
              <a:t>如果</a:t>
            </a:r>
            <a:r>
              <a:rPr lang="en-US" altLang="zh-CN" sz="2000">
                <a:latin typeface="微软雅黑" panose="020B0503020204020204" pitchFamily="34" charset="-122"/>
                <a:ea typeface="微软雅黑" panose="020B0503020204020204" pitchFamily="34" charset="-122"/>
              </a:rPr>
              <a:t>不去E市</a:t>
            </a:r>
            <a:r>
              <a:rPr lang="en-US" altLang="zh-CN" sz="2000" b="1">
                <a:solidFill>
                  <a:srgbClr val="FF0000"/>
                </a:solidFill>
                <a:latin typeface="微软雅黑" panose="020B0503020204020204" pitchFamily="34" charset="-122"/>
                <a:ea typeface="微软雅黑" panose="020B0503020204020204" pitchFamily="34" charset="-122"/>
              </a:rPr>
              <a:t>或者</a:t>
            </a:r>
            <a:r>
              <a:rPr lang="en-US" altLang="zh-CN" sz="2000">
                <a:latin typeface="微软雅黑" panose="020B0503020204020204" pitchFamily="34" charset="-122"/>
                <a:ea typeface="微软雅黑" panose="020B0503020204020204" pitchFamily="34" charset="-122"/>
              </a:rPr>
              <a:t>不去F市，</a:t>
            </a:r>
            <a:r>
              <a:rPr lang="en-US" altLang="zh-CN" sz="2000" b="1">
                <a:solidFill>
                  <a:srgbClr val="FF0000"/>
                </a:solidFill>
                <a:latin typeface="微软雅黑" panose="020B0503020204020204" pitchFamily="34" charset="-122"/>
                <a:ea typeface="微软雅黑" panose="020B0503020204020204" pitchFamily="34" charset="-122"/>
              </a:rPr>
              <a:t>则</a:t>
            </a:r>
            <a:r>
              <a:rPr lang="en-US" altLang="zh-CN" sz="2000">
                <a:latin typeface="微软雅黑" panose="020B0503020204020204" pitchFamily="34" charset="-122"/>
                <a:ea typeface="微软雅黑" panose="020B0503020204020204" pitchFamily="34" charset="-122"/>
              </a:rPr>
              <a:t>不能去G湖游览。</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(3)</a:t>
            </a:r>
            <a:r>
              <a:rPr lang="en-US" altLang="zh-CN" sz="2000" b="1">
                <a:solidFill>
                  <a:srgbClr val="FF0000"/>
                </a:solidFill>
                <a:latin typeface="微软雅黑" panose="020B0503020204020204" pitchFamily="34" charset="-122"/>
                <a:ea typeface="微软雅黑" panose="020B0503020204020204" pitchFamily="34" charset="-122"/>
              </a:rPr>
              <a:t>如果</a:t>
            </a:r>
            <a:r>
              <a:rPr lang="en-US" altLang="zh-CN" sz="2000">
                <a:latin typeface="微软雅黑" panose="020B0503020204020204" pitchFamily="34" charset="-122"/>
                <a:ea typeface="微软雅黑" panose="020B0503020204020204" pitchFamily="34" charset="-122"/>
              </a:rPr>
              <a:t>不去E市，也</a:t>
            </a:r>
            <a:r>
              <a:rPr lang="en-US" altLang="zh-CN" sz="2000" b="1">
                <a:solidFill>
                  <a:srgbClr val="FF0000"/>
                </a:solidFill>
                <a:latin typeface="微软雅黑" panose="020B0503020204020204" pitchFamily="34" charset="-122"/>
                <a:ea typeface="微软雅黑" panose="020B0503020204020204" pitchFamily="34" charset="-122"/>
              </a:rPr>
              <a:t>就</a:t>
            </a:r>
            <a:r>
              <a:rPr lang="en-US" altLang="zh-CN" sz="2000">
                <a:latin typeface="微软雅黑" panose="020B0503020204020204" pitchFamily="34" charset="-122"/>
                <a:ea typeface="微软雅黑" panose="020B0503020204020204" pitchFamily="34" charset="-122"/>
              </a:rPr>
              <a:t>不能去H山游览。</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(4)</a:t>
            </a:r>
            <a:r>
              <a:rPr lang="en-US" altLang="zh-CN" sz="2000" b="1">
                <a:solidFill>
                  <a:srgbClr val="FF0000"/>
                </a:solidFill>
                <a:latin typeface="微软雅黑" panose="020B0503020204020204" pitchFamily="34" charset="-122"/>
                <a:ea typeface="微软雅黑" panose="020B0503020204020204" pitchFamily="34" charset="-122"/>
              </a:rPr>
              <a:t>只有</a:t>
            </a:r>
            <a:r>
              <a:rPr lang="en-US" altLang="zh-CN" sz="2000">
                <a:latin typeface="微软雅黑" panose="020B0503020204020204" pitchFamily="34" charset="-122"/>
                <a:ea typeface="微软雅黑" panose="020B0503020204020204" pitchFamily="34" charset="-122"/>
              </a:rPr>
              <a:t>越过I峰，</a:t>
            </a:r>
            <a:r>
              <a:rPr lang="en-US" altLang="zh-CN" sz="2000" b="1">
                <a:solidFill>
                  <a:srgbClr val="FF0000"/>
                </a:solidFill>
                <a:latin typeface="微软雅黑" panose="020B0503020204020204" pitchFamily="34" charset="-122"/>
                <a:ea typeface="微软雅黑" panose="020B0503020204020204" pitchFamily="34" charset="-122"/>
              </a:rPr>
              <a:t>才</a:t>
            </a:r>
            <a:r>
              <a:rPr lang="en-US" altLang="zh-CN" sz="2000">
                <a:latin typeface="微软雅黑" panose="020B0503020204020204" pitchFamily="34" charset="-122"/>
                <a:ea typeface="微软雅黑" panose="020B0503020204020204" pitchFamily="34" charset="-122"/>
              </a:rPr>
              <a:t>能到达J湖。</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如果由于气候原因，这个团队</a:t>
            </a:r>
            <a:r>
              <a:rPr lang="en-US" altLang="zh-CN" sz="2000" b="1">
                <a:solidFill>
                  <a:srgbClr val="FF0000"/>
                </a:solidFill>
                <a:latin typeface="微软雅黑" panose="020B0503020204020204" pitchFamily="34" charset="-122"/>
                <a:ea typeface="微软雅黑" panose="020B0503020204020204" pitchFamily="34" charset="-122"/>
              </a:rPr>
              <a:t>不去I峰</a:t>
            </a:r>
            <a:r>
              <a:rPr lang="en-US" altLang="zh-CN" sz="2000">
                <a:latin typeface="微软雅黑" panose="020B0503020204020204" pitchFamily="34" charset="-122"/>
                <a:ea typeface="微软雅黑" panose="020B0503020204020204" pitchFamily="34" charset="-122"/>
              </a:rPr>
              <a:t>，以下哪项一定为真？(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A．该旅行团去E市而不去F市游览</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B．该旅行团去E市和J湖游览</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C．该旅行团去G湖和H山游览</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D．该旅行团去F市和G湖游览</a:t>
            </a:r>
            <a:endParaRPr lang="en-US" altLang="zh-CN" sz="2000">
              <a:latin typeface="微软雅黑" panose="020B0503020204020204" pitchFamily="34" charset="-122"/>
              <a:ea typeface="微软雅黑" panose="020B0503020204020204" pitchFamily="34" charset="-122"/>
            </a:endParaRPr>
          </a:p>
        </p:txBody>
      </p:sp>
      <p:sp>
        <p:nvSpPr>
          <p:cNvPr id="2" name="文本框 1"/>
          <p:cNvSpPr txBox="1"/>
          <p:nvPr/>
        </p:nvSpPr>
        <p:spPr>
          <a:xfrm>
            <a:off x="8322945" y="1744980"/>
            <a:ext cx="2808605" cy="3749040"/>
          </a:xfrm>
          <a:prstGeom prst="rect">
            <a:avLst/>
          </a:prstGeom>
          <a:noFill/>
        </p:spPr>
        <p:txBody>
          <a:bodyPr wrap="none" rtlCol="0">
            <a:spAutoFit/>
          </a:bodyPr>
          <a:p>
            <a:pPr fontAlgn="auto">
              <a:lnSpc>
                <a:spcPct val="150000"/>
              </a:lnSpc>
            </a:pPr>
            <a:r>
              <a:rPr lang="en-US" altLang="zh-CN" sz="2000">
                <a:solidFill>
                  <a:srgbClr val="FF0000"/>
                </a:solidFill>
                <a:latin typeface="微软雅黑" panose="020B0503020204020204" pitchFamily="34" charset="-122"/>
                <a:ea typeface="微软雅黑" panose="020B0503020204020204" pitchFamily="34" charset="-122"/>
              </a:rPr>
              <a:t>(1)G</a:t>
            </a:r>
            <a:r>
              <a:rPr lang="zh-CN" altLang="en-US" sz="2000">
                <a:solidFill>
                  <a:srgbClr val="FF0000"/>
                </a:solidFill>
                <a:latin typeface="微软雅黑" panose="020B0503020204020204" pitchFamily="34" charset="-122"/>
                <a:ea typeface="微软雅黑" panose="020B0503020204020204" pitchFamily="34" charset="-122"/>
              </a:rPr>
              <a:t>或</a:t>
            </a:r>
            <a:r>
              <a:rPr lang="en-US" altLang="zh-CN" sz="2000">
                <a:solidFill>
                  <a:srgbClr val="FF0000"/>
                </a:solidFill>
                <a:latin typeface="微软雅黑" panose="020B0503020204020204" pitchFamily="34" charset="-122"/>
                <a:ea typeface="微软雅黑" panose="020B0503020204020204" pitchFamily="34" charset="-122"/>
              </a:rPr>
              <a:t>J</a:t>
            </a:r>
            <a:endParaRPr lang="en-US" altLang="zh-CN" sz="2000">
              <a:solidFill>
                <a:srgbClr val="FF0000"/>
              </a:solidFill>
              <a:latin typeface="微软雅黑" panose="020B0503020204020204" pitchFamily="34" charset="-122"/>
              <a:ea typeface="微软雅黑" panose="020B0503020204020204" pitchFamily="34" charset="-122"/>
            </a:endParaRPr>
          </a:p>
          <a:p>
            <a:pPr fontAlgn="auto">
              <a:lnSpc>
                <a:spcPct val="150000"/>
              </a:lnSpc>
            </a:pPr>
            <a:r>
              <a:rPr lang="en-US" altLang="zh-CN" sz="2000">
                <a:solidFill>
                  <a:srgbClr val="FF0000"/>
                </a:solidFill>
                <a:latin typeface="微软雅黑" panose="020B0503020204020204" pitchFamily="34" charset="-122"/>
                <a:ea typeface="微软雅黑" panose="020B0503020204020204" pitchFamily="34" charset="-122"/>
              </a:rPr>
              <a:t>(2)</a:t>
            </a:r>
            <a:r>
              <a:rPr lang="zh-CN" altLang="en-US" sz="2000">
                <a:solidFill>
                  <a:srgbClr val="FF0000"/>
                </a:solidFill>
                <a:latin typeface="微软雅黑" panose="020B0503020204020204" pitchFamily="34" charset="-122"/>
                <a:ea typeface="微软雅黑" panose="020B0503020204020204" pitchFamily="34" charset="-122"/>
              </a:rPr>
              <a:t>非</a:t>
            </a:r>
            <a:r>
              <a:rPr lang="en-US" altLang="zh-CN" sz="2000">
                <a:solidFill>
                  <a:srgbClr val="FF0000"/>
                </a:solidFill>
                <a:latin typeface="微软雅黑" panose="020B0503020204020204" pitchFamily="34" charset="-122"/>
                <a:ea typeface="微软雅黑" panose="020B0503020204020204" pitchFamily="34" charset="-122"/>
              </a:rPr>
              <a:t>E </a:t>
            </a:r>
            <a:r>
              <a:rPr lang="zh-CN" altLang="en-US" sz="2000">
                <a:solidFill>
                  <a:srgbClr val="FF0000"/>
                </a:solidFill>
                <a:latin typeface="微软雅黑" panose="020B0503020204020204" pitchFamily="34" charset="-122"/>
                <a:ea typeface="微软雅黑" panose="020B0503020204020204" pitchFamily="34" charset="-122"/>
              </a:rPr>
              <a:t>或 非</a:t>
            </a:r>
            <a:r>
              <a:rPr lang="en-US" altLang="zh-CN" sz="2000">
                <a:solidFill>
                  <a:srgbClr val="FF0000"/>
                </a:solidFill>
                <a:latin typeface="微软雅黑" panose="020B0503020204020204" pitchFamily="34" charset="-122"/>
                <a:ea typeface="微软雅黑" panose="020B0503020204020204" pitchFamily="34" charset="-122"/>
              </a:rPr>
              <a:t>F--&gt;</a:t>
            </a:r>
            <a:r>
              <a:rPr lang="zh-CN" altLang="en-US" sz="2000">
                <a:solidFill>
                  <a:srgbClr val="FF0000"/>
                </a:solidFill>
                <a:latin typeface="微软雅黑" panose="020B0503020204020204" pitchFamily="34" charset="-122"/>
                <a:ea typeface="微软雅黑" panose="020B0503020204020204" pitchFamily="34" charset="-122"/>
              </a:rPr>
              <a:t>非</a:t>
            </a:r>
            <a:r>
              <a:rPr lang="en-US" altLang="zh-CN" sz="2000">
                <a:solidFill>
                  <a:srgbClr val="FF0000"/>
                </a:solidFill>
                <a:latin typeface="微软雅黑" panose="020B0503020204020204" pitchFamily="34" charset="-122"/>
                <a:ea typeface="微软雅黑" panose="020B0503020204020204" pitchFamily="34" charset="-122"/>
              </a:rPr>
              <a:t>G</a:t>
            </a:r>
            <a:endParaRPr lang="en-US" altLang="zh-CN" sz="2000">
              <a:solidFill>
                <a:srgbClr val="FF0000"/>
              </a:solidFill>
              <a:latin typeface="微软雅黑" panose="020B0503020204020204" pitchFamily="34" charset="-122"/>
              <a:ea typeface="微软雅黑" panose="020B0503020204020204" pitchFamily="34" charset="-122"/>
            </a:endParaRPr>
          </a:p>
          <a:p>
            <a:pPr fontAlgn="auto">
              <a:lnSpc>
                <a:spcPct val="150000"/>
              </a:lnSpc>
            </a:pPr>
            <a:r>
              <a:rPr lang="en-US" altLang="zh-CN" sz="2000">
                <a:solidFill>
                  <a:srgbClr val="FF0000"/>
                </a:solidFill>
                <a:latin typeface="微软雅黑" panose="020B0503020204020204" pitchFamily="34" charset="-122"/>
                <a:ea typeface="微软雅黑" panose="020B0503020204020204" pitchFamily="34" charset="-122"/>
              </a:rPr>
              <a:t>(3)</a:t>
            </a:r>
            <a:r>
              <a:rPr lang="zh-CN" altLang="en-US" sz="2000">
                <a:solidFill>
                  <a:srgbClr val="FF0000"/>
                </a:solidFill>
                <a:latin typeface="微软雅黑" panose="020B0503020204020204" pitchFamily="34" charset="-122"/>
                <a:ea typeface="微软雅黑" panose="020B0503020204020204" pitchFamily="34" charset="-122"/>
              </a:rPr>
              <a:t>非</a:t>
            </a:r>
            <a:r>
              <a:rPr lang="en-US" altLang="zh-CN" sz="2000">
                <a:solidFill>
                  <a:srgbClr val="FF0000"/>
                </a:solidFill>
                <a:latin typeface="微软雅黑" panose="020B0503020204020204" pitchFamily="34" charset="-122"/>
                <a:ea typeface="微软雅黑" panose="020B0503020204020204" pitchFamily="34" charset="-122"/>
              </a:rPr>
              <a:t>E--&gt;</a:t>
            </a:r>
            <a:r>
              <a:rPr lang="zh-CN" altLang="en-US" sz="2000">
                <a:solidFill>
                  <a:srgbClr val="FF0000"/>
                </a:solidFill>
                <a:latin typeface="微软雅黑" panose="020B0503020204020204" pitchFamily="34" charset="-122"/>
                <a:ea typeface="微软雅黑" panose="020B0503020204020204" pitchFamily="34" charset="-122"/>
              </a:rPr>
              <a:t>非</a:t>
            </a:r>
            <a:r>
              <a:rPr lang="en-US" altLang="zh-CN" sz="2000">
                <a:solidFill>
                  <a:srgbClr val="FF0000"/>
                </a:solidFill>
                <a:latin typeface="微软雅黑" panose="020B0503020204020204" pitchFamily="34" charset="-122"/>
                <a:ea typeface="微软雅黑" panose="020B0503020204020204" pitchFamily="34" charset="-122"/>
              </a:rPr>
              <a:t>H</a:t>
            </a:r>
            <a:endParaRPr lang="en-US" altLang="zh-CN" sz="2000">
              <a:solidFill>
                <a:srgbClr val="FF0000"/>
              </a:solidFill>
              <a:latin typeface="微软雅黑" panose="020B0503020204020204" pitchFamily="34" charset="-122"/>
              <a:ea typeface="微软雅黑" panose="020B0503020204020204" pitchFamily="34" charset="-122"/>
            </a:endParaRPr>
          </a:p>
          <a:p>
            <a:pPr fontAlgn="auto">
              <a:lnSpc>
                <a:spcPct val="150000"/>
              </a:lnSpc>
            </a:pPr>
            <a:r>
              <a:rPr lang="en-US" altLang="zh-CN" sz="2000">
                <a:solidFill>
                  <a:srgbClr val="FF0000"/>
                </a:solidFill>
                <a:latin typeface="微软雅黑" panose="020B0503020204020204" pitchFamily="34" charset="-122"/>
                <a:ea typeface="微软雅黑" panose="020B0503020204020204" pitchFamily="34" charset="-122"/>
              </a:rPr>
              <a:t>(4)J--&gt;I</a:t>
            </a:r>
            <a:endParaRPr lang="en-US" altLang="zh-CN" sz="2000">
              <a:solidFill>
                <a:srgbClr val="FF0000"/>
              </a:solidFill>
              <a:latin typeface="微软雅黑" panose="020B0503020204020204" pitchFamily="34" charset="-122"/>
              <a:ea typeface="微软雅黑" panose="020B0503020204020204" pitchFamily="34" charset="-122"/>
            </a:endParaRPr>
          </a:p>
          <a:p>
            <a:pPr fontAlgn="auto">
              <a:lnSpc>
                <a:spcPct val="150000"/>
              </a:lnSpc>
            </a:pPr>
            <a:endParaRPr lang="en-US" altLang="zh-CN" sz="2000">
              <a:solidFill>
                <a:srgbClr val="FF0000"/>
              </a:solidFill>
              <a:latin typeface="微软雅黑" panose="020B0503020204020204" pitchFamily="34" charset="-122"/>
              <a:ea typeface="微软雅黑" panose="020B0503020204020204" pitchFamily="34" charset="-122"/>
            </a:endParaRPr>
          </a:p>
          <a:p>
            <a:pPr fontAlgn="auto">
              <a:lnSpc>
                <a:spcPct val="150000"/>
              </a:lnSpc>
            </a:pPr>
            <a:r>
              <a:rPr lang="zh-CN" altLang="en-US" sz="2000" b="1">
                <a:solidFill>
                  <a:srgbClr val="FF0000"/>
                </a:solidFill>
                <a:latin typeface="微软雅黑" panose="020B0503020204020204" pitchFamily="34" charset="-122"/>
                <a:ea typeface="微软雅黑" panose="020B0503020204020204" pitchFamily="34" charset="-122"/>
              </a:rPr>
              <a:t>综合：</a:t>
            </a:r>
            <a:endParaRPr lang="zh-CN" altLang="en-US" sz="2000" b="1">
              <a:solidFill>
                <a:srgbClr val="FF0000"/>
              </a:solidFill>
              <a:latin typeface="微软雅黑" panose="020B0503020204020204" pitchFamily="34" charset="-122"/>
              <a:ea typeface="微软雅黑" panose="020B0503020204020204" pitchFamily="34" charset="-122"/>
            </a:endParaRPr>
          </a:p>
          <a:p>
            <a:pPr fontAlgn="auto">
              <a:lnSpc>
                <a:spcPct val="150000"/>
              </a:lnSpc>
            </a:pPr>
            <a:r>
              <a:rPr lang="zh-CN" altLang="en-US" sz="2000">
                <a:solidFill>
                  <a:srgbClr val="FF0000"/>
                </a:solidFill>
                <a:latin typeface="微软雅黑" panose="020B0503020204020204" pitchFamily="34" charset="-122"/>
                <a:ea typeface="微软雅黑" panose="020B0503020204020204" pitchFamily="34" charset="-122"/>
              </a:rPr>
              <a:t>非</a:t>
            </a:r>
            <a:r>
              <a:rPr lang="en-US" altLang="zh-CN" sz="2000">
                <a:solidFill>
                  <a:srgbClr val="FF0000"/>
                </a:solidFill>
                <a:latin typeface="微软雅黑" panose="020B0503020204020204" pitchFamily="34" charset="-122"/>
                <a:ea typeface="微软雅黑" panose="020B0503020204020204" pitchFamily="34" charset="-122"/>
              </a:rPr>
              <a:t>I--&gt;</a:t>
            </a:r>
            <a:r>
              <a:rPr lang="zh-CN" altLang="en-US" sz="2000">
                <a:solidFill>
                  <a:srgbClr val="FF0000"/>
                </a:solidFill>
                <a:latin typeface="微软雅黑" panose="020B0503020204020204" pitchFamily="34" charset="-122"/>
                <a:ea typeface="微软雅黑" panose="020B0503020204020204" pitchFamily="34" charset="-122"/>
              </a:rPr>
              <a:t>非</a:t>
            </a:r>
            <a:r>
              <a:rPr lang="en-US" altLang="zh-CN" sz="2000">
                <a:solidFill>
                  <a:srgbClr val="FF0000"/>
                </a:solidFill>
                <a:latin typeface="微软雅黑" panose="020B0503020204020204" pitchFamily="34" charset="-122"/>
                <a:ea typeface="微软雅黑" panose="020B0503020204020204" pitchFamily="34" charset="-122"/>
              </a:rPr>
              <a:t>J--&gt;G--&gt;E</a:t>
            </a:r>
            <a:r>
              <a:rPr lang="zh-CN" altLang="en-US" sz="2000">
                <a:solidFill>
                  <a:srgbClr val="FF0000"/>
                </a:solidFill>
                <a:latin typeface="微软雅黑" panose="020B0503020204020204" pitchFamily="34" charset="-122"/>
                <a:ea typeface="微软雅黑" panose="020B0503020204020204" pitchFamily="34" charset="-122"/>
              </a:rPr>
              <a:t>且</a:t>
            </a:r>
            <a:r>
              <a:rPr lang="en-US" altLang="zh-CN" sz="2000">
                <a:solidFill>
                  <a:srgbClr val="FF0000"/>
                </a:solidFill>
                <a:latin typeface="微软雅黑" panose="020B0503020204020204" pitchFamily="34" charset="-122"/>
                <a:ea typeface="微软雅黑" panose="020B0503020204020204" pitchFamily="34" charset="-122"/>
              </a:rPr>
              <a:t>F</a:t>
            </a:r>
            <a:endParaRPr lang="en-US" altLang="zh-CN" sz="2000">
              <a:solidFill>
                <a:srgbClr val="FF0000"/>
              </a:solidFill>
              <a:latin typeface="微软雅黑" panose="020B0503020204020204" pitchFamily="34" charset="-122"/>
              <a:ea typeface="微软雅黑" panose="020B0503020204020204" pitchFamily="34" charset="-122"/>
            </a:endParaRPr>
          </a:p>
          <a:p>
            <a:pPr fontAlgn="auto">
              <a:lnSpc>
                <a:spcPct val="150000"/>
              </a:lnSpc>
            </a:pPr>
            <a:r>
              <a:rPr lang="en-US" altLang="zh-CN" sz="2000">
                <a:solidFill>
                  <a:srgbClr val="FF0000"/>
                </a:solidFill>
                <a:latin typeface="微软雅黑" panose="020B0503020204020204" pitchFamily="34" charset="-122"/>
                <a:ea typeface="微软雅黑" panose="020B0503020204020204" pitchFamily="34" charset="-122"/>
              </a:rPr>
              <a:t>    (4)      (1)     (2)</a:t>
            </a:r>
            <a:endParaRPr lang="en-US" altLang="zh-CN" sz="20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72440" y="929640"/>
            <a:ext cx="11124565" cy="425640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74.采矿工人的工作环境粉尘污染严重，他们常年接触二氧化硅粉尘，很容易患矽肺这种病，为帮助这部分人预防和缓解矽肺疾病，某单位工会为职工印发了宣传册，教大家一些预治疗矽肺疾病的一些方法。</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以下哪项如果为真，最能对上述宣传效果提出质疑？(       )</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A．预防和缓解矽肺疾病的方法因人而异</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B．矽肺疾病很难进行自我预防和治疗</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C．预防和治疗矽肺疾病需要专业人士指导</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D . 不经常在粉尘污染严重的环境下作业的人也可能患矽肺疾病</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92175" y="1592580"/>
            <a:ext cx="10407650" cy="367284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800">
                <a:latin typeface="微软雅黑" panose="020B0503020204020204" pitchFamily="34" charset="-122"/>
                <a:ea typeface="微软雅黑" panose="020B0503020204020204" pitchFamily="34" charset="-122"/>
              </a:rPr>
              <a:t>16、一个国家或区域的经济发展，关键______已不再是资金和土地，而更多地____于人力资源，依赖于对新技术的掌握和劳动者素质。</a:t>
            </a:r>
            <a:endParaRPr sz="28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800">
                <a:latin typeface="微软雅黑" panose="020B0503020204020204" pitchFamily="34" charset="-122"/>
                <a:ea typeface="微软雅黑" panose="020B0503020204020204" pitchFamily="34" charset="-122"/>
              </a:rPr>
              <a:t>    依次填入划线部分最恰当的一项是(        )。</a:t>
            </a:r>
            <a:endParaRPr sz="28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800">
                <a:latin typeface="微软雅黑" panose="020B0503020204020204" pitchFamily="34" charset="-122"/>
                <a:ea typeface="微软雅黑" panose="020B0503020204020204" pitchFamily="34" charset="-122"/>
              </a:rPr>
              <a:t>A、因素 依靠                 B、条件 依附</a:t>
            </a:r>
            <a:endParaRPr sz="28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800">
                <a:latin typeface="微软雅黑" panose="020B0503020204020204" pitchFamily="34" charset="-122"/>
                <a:ea typeface="微软雅黑" panose="020B0503020204020204" pitchFamily="34" charset="-122"/>
              </a:rPr>
              <a:t>C、因素 依赖                 D、元素 倚重</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72440" y="929640"/>
            <a:ext cx="11124565" cy="425640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74.采矿工人的工作环境粉尘污染严重，他们常年接触二氧化硅粉尘，很容易患矽肺这种病，</a:t>
            </a:r>
            <a:r>
              <a:rPr lang="en-US" altLang="zh-CN" sz="2400" b="1">
                <a:solidFill>
                  <a:schemeClr val="accent1">
                    <a:lumMod val="75000"/>
                  </a:schemeClr>
                </a:solidFill>
                <a:latin typeface="微软雅黑" panose="020B0503020204020204" pitchFamily="34" charset="-122"/>
                <a:ea typeface="微软雅黑" panose="020B0503020204020204" pitchFamily="34" charset="-122"/>
              </a:rPr>
              <a:t>为帮助这部分人预防和缓解矽肺疾病</a:t>
            </a:r>
            <a:r>
              <a:rPr lang="en-US" altLang="zh-CN" sz="2400">
                <a:latin typeface="微软雅黑" panose="020B0503020204020204" pitchFamily="34" charset="-122"/>
                <a:ea typeface="微软雅黑" panose="020B0503020204020204" pitchFamily="34" charset="-122"/>
              </a:rPr>
              <a:t>，某单位工会为职工</a:t>
            </a:r>
            <a:r>
              <a:rPr lang="en-US" altLang="zh-CN" sz="2400" b="1">
                <a:solidFill>
                  <a:srgbClr val="FF0000"/>
                </a:solidFill>
                <a:latin typeface="微软雅黑" panose="020B0503020204020204" pitchFamily="34" charset="-122"/>
                <a:ea typeface="微软雅黑" panose="020B0503020204020204" pitchFamily="34" charset="-122"/>
              </a:rPr>
              <a:t>印发了宣传册，教大家一些预治疗矽肺疾病的一些方法</a:t>
            </a:r>
            <a:r>
              <a:rPr lang="en-US" altLang="zh-CN" sz="2400">
                <a:latin typeface="微软雅黑" panose="020B0503020204020204" pitchFamily="34" charset="-122"/>
                <a:ea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以下哪项如果为真，最能对上述宣传效果</a:t>
            </a:r>
            <a:r>
              <a:rPr lang="en-US" altLang="zh-CN" sz="2400" b="1">
                <a:latin typeface="微软雅黑" panose="020B0503020204020204" pitchFamily="34" charset="-122"/>
                <a:ea typeface="微软雅黑" panose="020B0503020204020204" pitchFamily="34" charset="-122"/>
              </a:rPr>
              <a:t>提出质疑</a:t>
            </a:r>
            <a:r>
              <a:rPr lang="en-US" altLang="zh-CN" sz="2400">
                <a:latin typeface="微软雅黑" panose="020B0503020204020204" pitchFamily="34" charset="-122"/>
                <a:ea typeface="微软雅黑" panose="020B0503020204020204" pitchFamily="34" charset="-122"/>
              </a:rPr>
              <a:t>？(       )</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A．预防和缓解矽肺疾病的方法因人而异</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B．矽肺疾病很难进行自我预防和治疗</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C．预防和治疗矽肺疾病</a:t>
            </a:r>
            <a:r>
              <a:rPr lang="en-US" altLang="zh-CN" sz="2400" b="1">
                <a:solidFill>
                  <a:srgbClr val="FF0000"/>
                </a:solidFill>
                <a:latin typeface="微软雅黑" panose="020B0503020204020204" pitchFamily="34" charset="-122"/>
                <a:ea typeface="微软雅黑" panose="020B0503020204020204" pitchFamily="34" charset="-122"/>
              </a:rPr>
              <a:t>需要专业人士指导</a:t>
            </a:r>
            <a:r>
              <a:rPr lang="zh-CN" altLang="en-US" sz="2400" b="1">
                <a:solidFill>
                  <a:srgbClr val="FF0000"/>
                </a:solidFill>
                <a:latin typeface="微软雅黑" panose="020B0503020204020204" pitchFamily="34" charset="-122"/>
                <a:ea typeface="微软雅黑" panose="020B0503020204020204" pitchFamily="34" charset="-122"/>
              </a:rPr>
              <a:t>（别的替代手段）</a:t>
            </a:r>
            <a:endParaRPr lang="zh-CN" altLang="en-US" sz="2400" b="1">
              <a:solidFill>
                <a:srgbClr val="FF0000"/>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D . </a:t>
            </a:r>
            <a:r>
              <a:rPr lang="en-US" altLang="zh-CN" sz="2400" b="1">
                <a:solidFill>
                  <a:srgbClr val="FF0000"/>
                </a:solidFill>
                <a:latin typeface="微软雅黑" panose="020B0503020204020204" pitchFamily="34" charset="-122"/>
                <a:ea typeface="微软雅黑" panose="020B0503020204020204" pitchFamily="34" charset="-122"/>
              </a:rPr>
              <a:t>不经常在粉尘污染严重的环境下作业的人</a:t>
            </a:r>
            <a:r>
              <a:rPr lang="en-US" altLang="zh-CN" sz="2400">
                <a:latin typeface="微软雅黑" panose="020B0503020204020204" pitchFamily="34" charset="-122"/>
                <a:ea typeface="微软雅黑" panose="020B0503020204020204" pitchFamily="34" charset="-122"/>
              </a:rPr>
              <a:t>也可能患矽肺疾病</a:t>
            </a:r>
            <a:r>
              <a:rPr lang="zh-CN" altLang="en-US" sz="2400" b="1">
                <a:solidFill>
                  <a:srgbClr val="FF0000"/>
                </a:solidFill>
                <a:latin typeface="微软雅黑" panose="020B0503020204020204" pitchFamily="34" charset="-122"/>
                <a:ea typeface="微软雅黑" panose="020B0503020204020204" pitchFamily="34" charset="-122"/>
              </a:rPr>
              <a:t>（偏题）</a:t>
            </a:r>
            <a:endParaRPr lang="zh-CN" altLang="en-US" sz="2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53060" y="762000"/>
            <a:ext cx="11510645" cy="594360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75.在20世纪50年代，我国森林覆盖率为19%，60年代为11%，70年代为6%，80年代不到4%，随着森林覆盖率的逐年减少，植被大量破坏，削弱了土地对雨水的拦蓄作用，一下暴雨，水卷泥沙滚滚而下，使洪涝灾害逐年严重。可见，森林资源的破坏是酿成洪灾的原因。</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以下哪项使用的方法与上文最类似？(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A．棉花是植物纤维，疏松多孔，能保温。积雪是由水冻结而成的，有40%至50%的空气间隙，也是疏松多孔的，能保温。可见，疏松多孔是能保温的原因</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B．把一群鸡分为两组，一组喂白米，鸡得一种病，脚无力，不能行走，症状与人的脚气病相似。另一组用带壳稻米喂，鸡不得这种病，由此推测带壳稻米中含有的某些精白米中所没有的东西是造成脚气病的原因。进一步研究发现，这种东西就是维生素B1</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C．意大利的雷地反复进行一个实验，在4个大口瓶里，放进同样的肉和鱼，然后盖上盖或蒙上纱布，苍蝇进不去，一个蛆都没有。另4个大口瓶里，放进同样的肉和鱼，敞开瓶门，苍蝇飞进去产卵，腐烂的肉和鱼很快生满了蛆。可见，苍蝇产卵是鱼肉腐烂生蛆的原因</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D．在有空气的玻璃罩内通电击铃，随着抽出空气量的变化，铃声越来越小，若把空气全抽出，则完全听不到铃声。可见，声音是靠空气传播的</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53060" y="762000"/>
            <a:ext cx="11510645" cy="594360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75.在20世纪50年代，我国</a:t>
            </a:r>
            <a:r>
              <a:rPr lang="en-US" altLang="zh-CN" sz="2000" b="1" u="sng">
                <a:latin typeface="微软雅黑" panose="020B0503020204020204" pitchFamily="34" charset="-122"/>
                <a:ea typeface="微软雅黑" panose="020B0503020204020204" pitchFamily="34" charset="-122"/>
              </a:rPr>
              <a:t>森林覆盖率为19%，60年代为11%，70年代为6%，80年代不到4%</a:t>
            </a:r>
            <a:r>
              <a:rPr lang="en-US" altLang="zh-CN" sz="2000">
                <a:latin typeface="微软雅黑" panose="020B0503020204020204" pitchFamily="34" charset="-122"/>
                <a:ea typeface="微软雅黑" panose="020B0503020204020204" pitchFamily="34" charset="-122"/>
              </a:rPr>
              <a:t>，随着</a:t>
            </a:r>
            <a:r>
              <a:rPr lang="en-US" altLang="zh-CN" sz="2000" b="1" u="sng">
                <a:latin typeface="微软雅黑" panose="020B0503020204020204" pitchFamily="34" charset="-122"/>
                <a:ea typeface="微软雅黑" panose="020B0503020204020204" pitchFamily="34" charset="-122"/>
              </a:rPr>
              <a:t>森林覆盖率的</a:t>
            </a:r>
            <a:r>
              <a:rPr lang="en-US" altLang="zh-CN" sz="2000" b="1" u="sng">
                <a:solidFill>
                  <a:srgbClr val="FF0000"/>
                </a:solidFill>
                <a:latin typeface="微软雅黑" panose="020B0503020204020204" pitchFamily="34" charset="-122"/>
                <a:ea typeface="微软雅黑" panose="020B0503020204020204" pitchFamily="34" charset="-122"/>
              </a:rPr>
              <a:t>逐年减少</a:t>
            </a:r>
            <a:r>
              <a:rPr lang="en-US" altLang="zh-CN" sz="2000">
                <a:latin typeface="微软雅黑" panose="020B0503020204020204" pitchFamily="34" charset="-122"/>
                <a:ea typeface="微软雅黑" panose="020B0503020204020204" pitchFamily="34" charset="-122"/>
              </a:rPr>
              <a:t>，植被大量破坏，削弱了土地对雨水的拦蓄作用，一下暴雨，水卷泥沙滚滚而下，使</a:t>
            </a:r>
            <a:r>
              <a:rPr lang="en-US" altLang="zh-CN" sz="2000" b="1" u="sng">
                <a:latin typeface="微软雅黑" panose="020B0503020204020204" pitchFamily="34" charset="-122"/>
                <a:ea typeface="微软雅黑" panose="020B0503020204020204" pitchFamily="34" charset="-122"/>
              </a:rPr>
              <a:t>洪涝灾害</a:t>
            </a:r>
            <a:r>
              <a:rPr lang="en-US" altLang="zh-CN" sz="2000" b="1" u="sng">
                <a:solidFill>
                  <a:srgbClr val="FF0000"/>
                </a:solidFill>
                <a:latin typeface="微软雅黑" panose="020B0503020204020204" pitchFamily="34" charset="-122"/>
                <a:ea typeface="微软雅黑" panose="020B0503020204020204" pitchFamily="34" charset="-122"/>
              </a:rPr>
              <a:t>逐年严重</a:t>
            </a:r>
            <a:r>
              <a:rPr lang="en-US" altLang="zh-CN" sz="2000">
                <a:latin typeface="微软雅黑" panose="020B0503020204020204" pitchFamily="34" charset="-122"/>
                <a:ea typeface="微软雅黑" panose="020B0503020204020204" pitchFamily="34" charset="-122"/>
              </a:rPr>
              <a:t>。可见，</a:t>
            </a:r>
            <a:r>
              <a:rPr lang="en-US" altLang="zh-CN" sz="2000" b="1" u="sng">
                <a:latin typeface="微软雅黑" panose="020B0503020204020204" pitchFamily="34" charset="-122"/>
                <a:ea typeface="微软雅黑" panose="020B0503020204020204" pitchFamily="34" charset="-122"/>
              </a:rPr>
              <a:t>森林资源的破坏</a:t>
            </a:r>
            <a:r>
              <a:rPr lang="en-US" altLang="zh-CN" sz="2000" b="1">
                <a:solidFill>
                  <a:srgbClr val="FF0000"/>
                </a:solidFill>
                <a:latin typeface="微软雅黑" panose="020B0503020204020204" pitchFamily="34" charset="-122"/>
                <a:ea typeface="微软雅黑" panose="020B0503020204020204" pitchFamily="34" charset="-122"/>
              </a:rPr>
              <a:t>是</a:t>
            </a:r>
            <a:r>
              <a:rPr lang="en-US" altLang="zh-CN" sz="2000" b="1" u="sng">
                <a:latin typeface="微软雅黑" panose="020B0503020204020204" pitchFamily="34" charset="-122"/>
                <a:ea typeface="微软雅黑" panose="020B0503020204020204" pitchFamily="34" charset="-122"/>
              </a:rPr>
              <a:t>酿成洪灾</a:t>
            </a:r>
            <a:r>
              <a:rPr lang="en-US" altLang="zh-CN" sz="2000" b="1">
                <a:solidFill>
                  <a:srgbClr val="FF0000"/>
                </a:solidFill>
                <a:latin typeface="微软雅黑" panose="020B0503020204020204" pitchFamily="34" charset="-122"/>
                <a:ea typeface="微软雅黑" panose="020B0503020204020204" pitchFamily="34" charset="-122"/>
              </a:rPr>
              <a:t>的原因</a:t>
            </a:r>
            <a:r>
              <a:rPr lang="en-US" altLang="zh-CN" sz="2000">
                <a:latin typeface="微软雅黑" panose="020B0503020204020204" pitchFamily="34" charset="-122"/>
                <a:ea typeface="微软雅黑" panose="020B0503020204020204" pitchFamily="34" charset="-122"/>
              </a:rPr>
              <a:t>。</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以下哪项使用的方法与上文</a:t>
            </a:r>
            <a:r>
              <a:rPr lang="en-US" altLang="zh-CN" sz="2000" b="1">
                <a:solidFill>
                  <a:srgbClr val="FF0000"/>
                </a:solidFill>
                <a:latin typeface="微软雅黑" panose="020B0503020204020204" pitchFamily="34" charset="-122"/>
                <a:ea typeface="微软雅黑" panose="020B0503020204020204" pitchFamily="34" charset="-122"/>
              </a:rPr>
              <a:t>最类似</a:t>
            </a:r>
            <a:r>
              <a:rPr lang="en-US" altLang="zh-CN" sz="2000">
                <a:latin typeface="微软雅黑" panose="020B0503020204020204" pitchFamily="34" charset="-122"/>
                <a:ea typeface="微软雅黑" panose="020B0503020204020204" pitchFamily="34" charset="-122"/>
              </a:rPr>
              <a:t>？(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A．棉花是植物纤维，疏松多孔，能保温。积雪是由水冻结而成的，</a:t>
            </a:r>
            <a:r>
              <a:rPr lang="en-US" altLang="zh-CN" sz="2000" b="1">
                <a:solidFill>
                  <a:srgbClr val="FF0000"/>
                </a:solidFill>
                <a:latin typeface="微软雅黑" panose="020B0503020204020204" pitchFamily="34" charset="-122"/>
                <a:ea typeface="微软雅黑" panose="020B0503020204020204" pitchFamily="34" charset="-122"/>
              </a:rPr>
              <a:t>有40%至50%的空气间隙</a:t>
            </a:r>
            <a:r>
              <a:rPr lang="en-US" altLang="zh-CN" sz="2000">
                <a:latin typeface="微软雅黑" panose="020B0503020204020204" pitchFamily="34" charset="-122"/>
                <a:ea typeface="微软雅黑" panose="020B0503020204020204" pitchFamily="34" charset="-122"/>
              </a:rPr>
              <a:t>，也是疏松多孔的，</a:t>
            </a:r>
            <a:r>
              <a:rPr lang="en-US" altLang="zh-CN" sz="2000" b="1">
                <a:solidFill>
                  <a:srgbClr val="FF0000"/>
                </a:solidFill>
                <a:latin typeface="微软雅黑" panose="020B0503020204020204" pitchFamily="34" charset="-122"/>
                <a:ea typeface="微软雅黑" panose="020B0503020204020204" pitchFamily="34" charset="-122"/>
              </a:rPr>
              <a:t>能保温</a:t>
            </a:r>
            <a:r>
              <a:rPr lang="en-US" altLang="zh-CN" sz="2000">
                <a:latin typeface="微软雅黑" panose="020B0503020204020204" pitchFamily="34" charset="-122"/>
                <a:ea typeface="微软雅黑" panose="020B0503020204020204" pitchFamily="34" charset="-122"/>
              </a:rPr>
              <a:t>。可见，</a:t>
            </a:r>
            <a:r>
              <a:rPr lang="en-US" altLang="zh-CN" sz="2000" b="1" u="sng">
                <a:solidFill>
                  <a:schemeClr val="tx1"/>
                </a:solidFill>
                <a:latin typeface="微软雅黑" panose="020B0503020204020204" pitchFamily="34" charset="-122"/>
                <a:ea typeface="微软雅黑" panose="020B0503020204020204" pitchFamily="34" charset="-122"/>
              </a:rPr>
              <a:t>疏松多孔</a:t>
            </a:r>
            <a:r>
              <a:rPr lang="en-US" altLang="zh-CN" sz="2000" b="1">
                <a:solidFill>
                  <a:srgbClr val="FF0000"/>
                </a:solidFill>
                <a:latin typeface="微软雅黑" panose="020B0503020204020204" pitchFamily="34" charset="-122"/>
                <a:ea typeface="微软雅黑" panose="020B0503020204020204" pitchFamily="34" charset="-122"/>
              </a:rPr>
              <a:t>是</a:t>
            </a:r>
            <a:r>
              <a:rPr lang="en-US" altLang="zh-CN" sz="2000" b="1" u="sng">
                <a:latin typeface="微软雅黑" panose="020B0503020204020204" pitchFamily="34" charset="-122"/>
                <a:ea typeface="微软雅黑" panose="020B0503020204020204" pitchFamily="34" charset="-122"/>
              </a:rPr>
              <a:t>能保温</a:t>
            </a:r>
            <a:r>
              <a:rPr lang="en-US" altLang="zh-CN" sz="2000" b="1">
                <a:solidFill>
                  <a:srgbClr val="FF0000"/>
                </a:solidFill>
                <a:latin typeface="微软雅黑" panose="020B0503020204020204" pitchFamily="34" charset="-122"/>
                <a:ea typeface="微软雅黑" panose="020B0503020204020204" pitchFamily="34" charset="-122"/>
              </a:rPr>
              <a:t>的原因   </a:t>
            </a:r>
            <a:r>
              <a:rPr lang="zh-CN" altLang="en-US" sz="2000" b="1">
                <a:solidFill>
                  <a:srgbClr val="FF0000"/>
                </a:solidFill>
                <a:latin typeface="微软雅黑" panose="020B0503020204020204" pitchFamily="34" charset="-122"/>
                <a:ea typeface="微软雅黑" panose="020B0503020204020204" pitchFamily="34" charset="-122"/>
              </a:rPr>
              <a:t>（没有共变关系）</a:t>
            </a:r>
            <a:endParaRPr lang="zh-CN" altLang="en-US" sz="2000" b="1">
              <a:solidFill>
                <a:srgbClr val="FF0000"/>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B．把一群鸡分为两组，一组喂白米，鸡得一种病，脚无力，不能行走，症状与人的脚气病相似。另一组用带壳稻米喂，鸡不得这种病，由此推测带壳稻米中含有的某些精白米中所没有的东西是造成脚气病的原因。</a:t>
            </a:r>
            <a:r>
              <a:rPr lang="en-US" altLang="zh-CN" sz="2000" b="1" u="sng">
                <a:latin typeface="微软雅黑" panose="020B0503020204020204" pitchFamily="34" charset="-122"/>
                <a:ea typeface="微软雅黑" panose="020B0503020204020204" pitchFamily="34" charset="-122"/>
              </a:rPr>
              <a:t>进一步研究发现，这种东西就是维生素B1   </a:t>
            </a:r>
            <a:r>
              <a:rPr lang="zh-CN" altLang="en-US" sz="2000" b="1" u="sng">
                <a:solidFill>
                  <a:srgbClr val="FF0000"/>
                </a:solidFill>
                <a:latin typeface="微软雅黑" panose="020B0503020204020204" pitchFamily="34" charset="-122"/>
                <a:ea typeface="微软雅黑" panose="020B0503020204020204" pitchFamily="34" charset="-122"/>
              </a:rPr>
              <a:t>（结论非讨论因果关系）</a:t>
            </a:r>
            <a:endParaRPr lang="zh-CN" altLang="en-US" sz="2000" b="1" u="sng">
              <a:solidFill>
                <a:srgbClr val="FF0000"/>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C．意大利的雷地反复进行一个实验，</a:t>
            </a:r>
            <a:r>
              <a:rPr lang="en-US" altLang="zh-CN" sz="2000" b="1">
                <a:latin typeface="微软雅黑" panose="020B0503020204020204" pitchFamily="34" charset="-122"/>
                <a:ea typeface="微软雅黑" panose="020B0503020204020204" pitchFamily="34" charset="-122"/>
              </a:rPr>
              <a:t>在4个大口瓶里</a:t>
            </a:r>
            <a:r>
              <a:rPr lang="en-US" altLang="zh-CN" sz="2000">
                <a:latin typeface="微软雅黑" panose="020B0503020204020204" pitchFamily="34" charset="-122"/>
                <a:ea typeface="微软雅黑" panose="020B0503020204020204" pitchFamily="34" charset="-122"/>
              </a:rPr>
              <a:t>，放进同样的肉和鱼，然后盖上盖或蒙上纱布，苍蝇进不去，一个蛆都没有。</a:t>
            </a:r>
            <a:r>
              <a:rPr lang="en-US" altLang="zh-CN" sz="2000" b="1">
                <a:latin typeface="微软雅黑" panose="020B0503020204020204" pitchFamily="34" charset="-122"/>
                <a:ea typeface="微软雅黑" panose="020B0503020204020204" pitchFamily="34" charset="-122"/>
              </a:rPr>
              <a:t>另4个大口瓶里</a:t>
            </a:r>
            <a:r>
              <a:rPr lang="en-US" altLang="zh-CN" sz="2000">
                <a:latin typeface="微软雅黑" panose="020B0503020204020204" pitchFamily="34" charset="-122"/>
                <a:ea typeface="微软雅黑" panose="020B0503020204020204" pitchFamily="34" charset="-122"/>
              </a:rPr>
              <a:t>，放进同样的肉和鱼，敞开瓶门，苍蝇飞进去产卵，腐烂的肉和鱼很快生满了蛆。可见，苍蝇产卵是鱼肉腐烂生蛆的原因  </a:t>
            </a:r>
            <a:r>
              <a:rPr lang="zh-CN" altLang="en-US" sz="2000" b="1">
                <a:solidFill>
                  <a:srgbClr val="FF0000"/>
                </a:solidFill>
                <a:latin typeface="微软雅黑" panose="020B0503020204020204" pitchFamily="34" charset="-122"/>
                <a:ea typeface="微软雅黑" panose="020B0503020204020204" pitchFamily="34" charset="-122"/>
              </a:rPr>
              <a:t>（对比试验，没有共变关系）</a:t>
            </a:r>
            <a:endParaRPr lang="zh-CN" altLang="en-US" sz="2000" b="1">
              <a:solidFill>
                <a:srgbClr val="FF0000"/>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D．在有空气的玻璃罩内通电击铃，随着抽出</a:t>
            </a:r>
            <a:r>
              <a:rPr lang="en-US" altLang="zh-CN" sz="2000" b="1">
                <a:solidFill>
                  <a:srgbClr val="FF0000"/>
                </a:solidFill>
                <a:latin typeface="微软雅黑" panose="020B0503020204020204" pitchFamily="34" charset="-122"/>
                <a:ea typeface="微软雅黑" panose="020B0503020204020204" pitchFamily="34" charset="-122"/>
              </a:rPr>
              <a:t>空气量的变化</a:t>
            </a:r>
            <a:r>
              <a:rPr lang="en-US" altLang="zh-CN" sz="2000">
                <a:latin typeface="微软雅黑" panose="020B0503020204020204" pitchFamily="34" charset="-122"/>
                <a:ea typeface="微软雅黑" panose="020B0503020204020204" pitchFamily="34" charset="-122"/>
              </a:rPr>
              <a:t>，</a:t>
            </a:r>
            <a:r>
              <a:rPr lang="en-US" altLang="zh-CN" sz="2000" b="1">
                <a:solidFill>
                  <a:srgbClr val="FF0000"/>
                </a:solidFill>
                <a:latin typeface="微软雅黑" panose="020B0503020204020204" pitchFamily="34" charset="-122"/>
                <a:ea typeface="微软雅黑" panose="020B0503020204020204" pitchFamily="34" charset="-122"/>
              </a:rPr>
              <a:t>铃声越来越小</a:t>
            </a:r>
            <a:r>
              <a:rPr lang="en-US" altLang="zh-CN" sz="2000">
                <a:latin typeface="微软雅黑" panose="020B0503020204020204" pitchFamily="34" charset="-122"/>
                <a:ea typeface="微软雅黑" panose="020B0503020204020204" pitchFamily="34" charset="-122"/>
              </a:rPr>
              <a:t>，若把空气全抽出，则完全听不到铃声。可见，</a:t>
            </a:r>
            <a:r>
              <a:rPr lang="en-US" altLang="zh-CN" sz="2000" b="1">
                <a:solidFill>
                  <a:srgbClr val="FF0000"/>
                </a:solidFill>
                <a:latin typeface="微软雅黑" panose="020B0503020204020204" pitchFamily="34" charset="-122"/>
                <a:ea typeface="微软雅黑" panose="020B0503020204020204" pitchFamily="34" charset="-122"/>
              </a:rPr>
              <a:t>声音</a:t>
            </a:r>
            <a:r>
              <a:rPr lang="en-US" altLang="zh-CN" sz="2000">
                <a:latin typeface="微软雅黑" panose="020B0503020204020204" pitchFamily="34" charset="-122"/>
                <a:ea typeface="微软雅黑" panose="020B0503020204020204" pitchFamily="34" charset="-122"/>
              </a:rPr>
              <a:t>是靠</a:t>
            </a:r>
            <a:r>
              <a:rPr lang="en-US" altLang="zh-CN" sz="2000" b="1">
                <a:solidFill>
                  <a:srgbClr val="FF0000"/>
                </a:solidFill>
                <a:latin typeface="微软雅黑" panose="020B0503020204020204" pitchFamily="34" charset="-122"/>
                <a:ea typeface="微软雅黑" panose="020B0503020204020204" pitchFamily="34" charset="-122"/>
              </a:rPr>
              <a:t>空气</a:t>
            </a:r>
            <a:r>
              <a:rPr lang="en-US" altLang="zh-CN" sz="2000">
                <a:latin typeface="微软雅黑" panose="020B0503020204020204" pitchFamily="34" charset="-122"/>
                <a:ea typeface="微软雅黑" panose="020B0503020204020204" pitchFamily="34" charset="-122"/>
              </a:rPr>
              <a:t>传播的   </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42265" y="1607185"/>
            <a:ext cx="11510645" cy="425640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77.近年来，有犯罪前科并在三年内“二进宫”的人数逐年上升。有专家认为，其数量递增可能是由于我们的教育改造体制存在缺陷，所以应当改革。我们需要一种既能帮助刑满人员融入社会又能监督他们的措施。</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对以下哪个问题的回答与评价该专家的观点不相干？(        )</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A．父母在监狱服刑的孩子的数量是不是多于父母已刑满释放的孩子的数量？</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B．刑满释放人员走出监狱的大门后是否无法就业，除重操旧业外别无选择?</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C．在刑满释放之后，有关部门是否永久剥夺了曾犯重罪的人的投票权？</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D．政府是否在住房、就业等方面采取措施以帮助有犯罪前科的人重返社会？</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42265" y="1607185"/>
            <a:ext cx="11510645" cy="425640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77.近年来，有犯罪前科并在三年内“二进宫”的人数逐年上升。有专家</a:t>
            </a:r>
            <a:r>
              <a:rPr lang="en-US" altLang="zh-CN" sz="2400" b="1">
                <a:solidFill>
                  <a:srgbClr val="FF0000"/>
                </a:solidFill>
                <a:latin typeface="微软雅黑" panose="020B0503020204020204" pitchFamily="34" charset="-122"/>
                <a:ea typeface="微软雅黑" panose="020B0503020204020204" pitchFamily="34" charset="-122"/>
              </a:rPr>
              <a:t>认为</a:t>
            </a:r>
            <a:r>
              <a:rPr lang="en-US" altLang="zh-CN" sz="2400">
                <a:latin typeface="微软雅黑" panose="020B0503020204020204" pitchFamily="34" charset="-122"/>
                <a:ea typeface="微软雅黑" panose="020B0503020204020204" pitchFamily="34" charset="-122"/>
              </a:rPr>
              <a:t>，</a:t>
            </a:r>
            <a:r>
              <a:rPr lang="en-US" altLang="zh-CN" sz="2400" b="1" u="sng">
                <a:latin typeface="微软雅黑" panose="020B0503020204020204" pitchFamily="34" charset="-122"/>
                <a:ea typeface="微软雅黑" panose="020B0503020204020204" pitchFamily="34" charset="-122"/>
              </a:rPr>
              <a:t>其数量递增</a:t>
            </a:r>
            <a:r>
              <a:rPr lang="en-US" altLang="zh-CN" sz="2400">
                <a:latin typeface="微软雅黑" panose="020B0503020204020204" pitchFamily="34" charset="-122"/>
                <a:ea typeface="微软雅黑" panose="020B0503020204020204" pitchFamily="34" charset="-122"/>
              </a:rPr>
              <a:t>可能</a:t>
            </a:r>
            <a:r>
              <a:rPr lang="en-US" altLang="zh-CN" sz="2400" b="1">
                <a:solidFill>
                  <a:srgbClr val="FF0000"/>
                </a:solidFill>
                <a:latin typeface="微软雅黑" panose="020B0503020204020204" pitchFamily="34" charset="-122"/>
                <a:ea typeface="微软雅黑" panose="020B0503020204020204" pitchFamily="34" charset="-122"/>
              </a:rPr>
              <a:t>是由于</a:t>
            </a:r>
            <a:r>
              <a:rPr lang="en-US" altLang="zh-CN" sz="2400">
                <a:latin typeface="微软雅黑" panose="020B0503020204020204" pitchFamily="34" charset="-122"/>
                <a:ea typeface="微软雅黑" panose="020B0503020204020204" pitchFamily="34" charset="-122"/>
              </a:rPr>
              <a:t>我们的</a:t>
            </a:r>
            <a:r>
              <a:rPr lang="en-US" altLang="zh-CN" sz="2400" b="1" u="sng">
                <a:latin typeface="微软雅黑" panose="020B0503020204020204" pitchFamily="34" charset="-122"/>
                <a:ea typeface="微软雅黑" panose="020B0503020204020204" pitchFamily="34" charset="-122"/>
              </a:rPr>
              <a:t>教育改造体制存在缺陷</a:t>
            </a:r>
            <a:r>
              <a:rPr lang="en-US" altLang="zh-CN" sz="2400">
                <a:latin typeface="微软雅黑" panose="020B0503020204020204" pitchFamily="34" charset="-122"/>
                <a:ea typeface="微软雅黑" panose="020B0503020204020204" pitchFamily="34" charset="-122"/>
              </a:rPr>
              <a:t>，所以应当改革。我们</a:t>
            </a:r>
            <a:r>
              <a:rPr lang="en-US" altLang="zh-CN" sz="2400" b="1">
                <a:solidFill>
                  <a:srgbClr val="FF0000"/>
                </a:solidFill>
                <a:latin typeface="微软雅黑" panose="020B0503020204020204" pitchFamily="34" charset="-122"/>
                <a:ea typeface="微软雅黑" panose="020B0503020204020204" pitchFamily="34" charset="-122"/>
              </a:rPr>
              <a:t>需要</a:t>
            </a:r>
            <a:r>
              <a:rPr lang="en-US" altLang="zh-CN" sz="2400">
                <a:latin typeface="微软雅黑" panose="020B0503020204020204" pitchFamily="34" charset="-122"/>
                <a:ea typeface="微软雅黑" panose="020B0503020204020204" pitchFamily="34" charset="-122"/>
              </a:rPr>
              <a:t>一种既能</a:t>
            </a:r>
            <a:r>
              <a:rPr lang="en-US" altLang="zh-CN" sz="2400" b="1" u="sng">
                <a:latin typeface="微软雅黑" panose="020B0503020204020204" pitchFamily="34" charset="-122"/>
                <a:ea typeface="微软雅黑" panose="020B0503020204020204" pitchFamily="34" charset="-122"/>
              </a:rPr>
              <a:t>帮助刑满人员融入社会</a:t>
            </a:r>
            <a:r>
              <a:rPr lang="en-US" altLang="zh-CN" sz="2400">
                <a:latin typeface="微软雅黑" panose="020B0503020204020204" pitchFamily="34" charset="-122"/>
                <a:ea typeface="微软雅黑" panose="020B0503020204020204" pitchFamily="34" charset="-122"/>
              </a:rPr>
              <a:t>又能</a:t>
            </a:r>
            <a:r>
              <a:rPr lang="en-US" altLang="zh-CN" sz="2400" b="1" u="sng">
                <a:latin typeface="微软雅黑" panose="020B0503020204020204" pitchFamily="34" charset="-122"/>
                <a:ea typeface="微软雅黑" panose="020B0503020204020204" pitchFamily="34" charset="-122"/>
              </a:rPr>
              <a:t>监督他们的措施</a:t>
            </a:r>
            <a:r>
              <a:rPr lang="en-US" altLang="zh-CN" sz="2400">
                <a:latin typeface="微软雅黑" panose="020B0503020204020204" pitchFamily="34" charset="-122"/>
                <a:ea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对以下哪个问题的回答与</a:t>
            </a:r>
            <a:r>
              <a:rPr lang="en-US" altLang="zh-CN" sz="2400" b="1">
                <a:solidFill>
                  <a:srgbClr val="FF0000"/>
                </a:solidFill>
                <a:latin typeface="微软雅黑" panose="020B0503020204020204" pitchFamily="34" charset="-122"/>
                <a:ea typeface="微软雅黑" panose="020B0503020204020204" pitchFamily="34" charset="-122"/>
              </a:rPr>
              <a:t>评价</a:t>
            </a:r>
            <a:r>
              <a:rPr lang="en-US" altLang="zh-CN" sz="2400">
                <a:latin typeface="微软雅黑" panose="020B0503020204020204" pitchFamily="34" charset="-122"/>
                <a:ea typeface="微软雅黑" panose="020B0503020204020204" pitchFamily="34" charset="-122"/>
              </a:rPr>
              <a:t>该专家的观点</a:t>
            </a:r>
            <a:r>
              <a:rPr lang="en-US" altLang="zh-CN" sz="2400" b="1">
                <a:latin typeface="微软雅黑" panose="020B0503020204020204" pitchFamily="34" charset="-122"/>
                <a:ea typeface="微软雅黑" panose="020B0503020204020204" pitchFamily="34" charset="-122"/>
              </a:rPr>
              <a:t>不相干</a:t>
            </a:r>
            <a:r>
              <a:rPr lang="en-US" altLang="zh-CN" sz="2400">
                <a:latin typeface="微软雅黑" panose="020B0503020204020204" pitchFamily="34" charset="-122"/>
                <a:ea typeface="微软雅黑" panose="020B0503020204020204" pitchFamily="34" charset="-122"/>
              </a:rPr>
              <a:t>？(        )</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A．父母在监狱服刑的孩子的数量是不是多于父母已刑满释放的孩子的数量？</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B．刑满释放人员走出监狱的大门后是否无法就业，除重操旧业外别无选择?</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C．在刑满释放之后，有关部门是否永久剥夺了曾犯重罪的人的投票权？</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D．政府是否在住房、就业等方面采取措施以帮助有犯罪前科的人重返社会？</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1530" y="2329180"/>
            <a:ext cx="9807575" cy="166243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82.平静：讲述</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A．欣喜：接受          B．愤怒：言论</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C．悲哀：哀乐          D．快乐：行为</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1530" y="2329180"/>
            <a:ext cx="9807575" cy="166243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82.平静</a:t>
            </a:r>
            <a:r>
              <a:rPr lang="zh-CN" altLang="en-US" sz="2400" b="1">
                <a:solidFill>
                  <a:srgbClr val="FF0000"/>
                </a:solidFill>
                <a:latin typeface="微软雅黑" panose="020B0503020204020204" pitchFamily="34" charset="-122"/>
                <a:ea typeface="微软雅黑" panose="020B0503020204020204" pitchFamily="34" charset="-122"/>
              </a:rPr>
              <a:t>（地）</a:t>
            </a:r>
            <a:r>
              <a:rPr lang="en-US" altLang="zh-CN" sz="2400">
                <a:latin typeface="微软雅黑" panose="020B0503020204020204" pitchFamily="34" charset="-122"/>
                <a:ea typeface="微软雅黑" panose="020B0503020204020204" pitchFamily="34" charset="-122"/>
              </a:rPr>
              <a:t>讲述</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A．欣喜</a:t>
            </a:r>
            <a:r>
              <a:rPr lang="zh-CN" altLang="en-US" sz="2400" b="1">
                <a:solidFill>
                  <a:srgbClr val="FF0000"/>
                </a:solidFill>
                <a:latin typeface="微软雅黑" panose="020B0503020204020204" pitchFamily="34" charset="-122"/>
                <a:ea typeface="微软雅黑" panose="020B0503020204020204" pitchFamily="34" charset="-122"/>
              </a:rPr>
              <a:t>（地）</a:t>
            </a:r>
            <a:r>
              <a:rPr lang="en-US" altLang="zh-CN" sz="2400">
                <a:latin typeface="微软雅黑" panose="020B0503020204020204" pitchFamily="34" charset="-122"/>
                <a:ea typeface="微软雅黑" panose="020B0503020204020204" pitchFamily="34" charset="-122"/>
              </a:rPr>
              <a:t>接受                 B．愤怒</a:t>
            </a:r>
            <a:r>
              <a:rPr lang="zh-CN" altLang="en-US" sz="2400" b="1">
                <a:solidFill>
                  <a:srgbClr val="FF0000"/>
                </a:solidFill>
                <a:latin typeface="微软雅黑" panose="020B0503020204020204" pitchFamily="34" charset="-122"/>
                <a:ea typeface="微软雅黑" panose="020B0503020204020204" pitchFamily="34" charset="-122"/>
              </a:rPr>
              <a:t>（的）</a:t>
            </a:r>
            <a:r>
              <a:rPr lang="en-US" altLang="zh-CN" sz="2400">
                <a:latin typeface="微软雅黑" panose="020B0503020204020204" pitchFamily="34" charset="-122"/>
                <a:ea typeface="微软雅黑" panose="020B0503020204020204" pitchFamily="34" charset="-122"/>
              </a:rPr>
              <a:t>言论</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C．悲哀</a:t>
            </a:r>
            <a:r>
              <a:rPr lang="zh-CN" altLang="en-US" sz="2400" b="1">
                <a:solidFill>
                  <a:srgbClr val="FF0000"/>
                </a:solidFill>
                <a:latin typeface="微软雅黑" panose="020B0503020204020204" pitchFamily="34" charset="-122"/>
                <a:ea typeface="微软雅黑" panose="020B0503020204020204" pitchFamily="34" charset="-122"/>
              </a:rPr>
              <a:t>（与）</a:t>
            </a:r>
            <a:r>
              <a:rPr lang="en-US" altLang="zh-CN" sz="2400">
                <a:latin typeface="微软雅黑" panose="020B0503020204020204" pitchFamily="34" charset="-122"/>
                <a:ea typeface="微软雅黑" panose="020B0503020204020204" pitchFamily="34" charset="-122"/>
              </a:rPr>
              <a:t>哀乐                 D．快乐</a:t>
            </a:r>
            <a:r>
              <a:rPr lang="zh-CN" altLang="en-US" sz="2400" b="1">
                <a:solidFill>
                  <a:srgbClr val="FF0000"/>
                </a:solidFill>
                <a:latin typeface="微软雅黑" panose="020B0503020204020204" pitchFamily="34" charset="-122"/>
                <a:ea typeface="微软雅黑" panose="020B0503020204020204" pitchFamily="34" charset="-122"/>
              </a:rPr>
              <a:t>（的）</a:t>
            </a:r>
            <a:r>
              <a:rPr lang="en-US" altLang="zh-CN" sz="2400">
                <a:latin typeface="微软雅黑" panose="020B0503020204020204" pitchFamily="34" charset="-122"/>
                <a:ea typeface="微软雅黑" panose="020B0503020204020204" pitchFamily="34" charset="-122"/>
              </a:rPr>
              <a:t>行为</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1530" y="2313940"/>
            <a:ext cx="8839835" cy="221043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85.谬论：结论</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A．纠纷：纠葛          B．相识：见识</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C．承认：否认          D．否决：表决</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1530" y="2313940"/>
            <a:ext cx="8839835" cy="330644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85.谬论：结论    </a:t>
            </a:r>
            <a:endParaRPr lang="zh-CN" altLang="en-US"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A．纠纷：纠葛          B．相识：见识</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C．承认：否认          D．否决：表决</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b="1">
                <a:solidFill>
                  <a:srgbClr val="FF0000"/>
                </a:solidFill>
                <a:latin typeface="微软雅黑" panose="020B0503020204020204" pitchFamily="34" charset="-122"/>
                <a:ea typeface="微软雅黑" panose="020B0503020204020204" pitchFamily="34" charset="-122"/>
              </a:rPr>
              <a:t>逻辑关系</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概念间关系</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包含关系</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种属关系：</a:t>
            </a:r>
            <a:r>
              <a:rPr lang="zh-CN" altLang="en-US" sz="2400">
                <a:latin typeface="微软雅黑" panose="020B0503020204020204" pitchFamily="34" charset="-122"/>
                <a:ea typeface="微软雅黑" panose="020B0503020204020204" pitchFamily="34" charset="-122"/>
              </a:rPr>
              <a:t>谬论是一种结论</a:t>
            </a:r>
            <a:endParaRPr lang="zh-CN" altLang="en-US"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b="1">
                <a:solidFill>
                  <a:srgbClr val="FF0000"/>
                </a:solidFill>
                <a:latin typeface="微软雅黑" panose="020B0503020204020204" pitchFamily="34" charset="-122"/>
                <a:ea typeface="微软雅黑" panose="020B0503020204020204" pitchFamily="34" charset="-122"/>
              </a:rPr>
              <a:t>言语关系</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感情色彩：</a:t>
            </a:r>
            <a:r>
              <a:rPr lang="zh-CN" altLang="en-US" sz="2400">
                <a:latin typeface="微软雅黑" panose="020B0503020204020204" pitchFamily="34" charset="-122"/>
                <a:ea typeface="微软雅黑" panose="020B0503020204020204" pitchFamily="34" charset="-122"/>
              </a:rPr>
              <a:t>谬论偏否定意义</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1530" y="2597785"/>
            <a:ext cx="8105140" cy="166243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86.时间：速度</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A．空间：质量          B．体积：密度</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C．压力：效率          D．价格：价值</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92175" y="1592580"/>
            <a:ext cx="10407650" cy="367284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800">
                <a:latin typeface="微软雅黑" panose="020B0503020204020204" pitchFamily="34" charset="-122"/>
                <a:ea typeface="微软雅黑" panose="020B0503020204020204" pitchFamily="34" charset="-122"/>
              </a:rPr>
              <a:t>16、一个国家或区域的经济发展，</a:t>
            </a:r>
            <a:r>
              <a:rPr sz="2800" b="1">
                <a:solidFill>
                  <a:schemeClr val="accent4"/>
                </a:solidFill>
                <a:latin typeface="微软雅黑" panose="020B0503020204020204" pitchFamily="34" charset="-122"/>
                <a:ea typeface="微软雅黑" panose="020B0503020204020204" pitchFamily="34" charset="-122"/>
              </a:rPr>
              <a:t>关键</a:t>
            </a:r>
            <a:r>
              <a:rPr sz="2800">
                <a:latin typeface="微软雅黑" panose="020B0503020204020204" pitchFamily="34" charset="-122"/>
                <a:ea typeface="微软雅黑" panose="020B0503020204020204" pitchFamily="34" charset="-122"/>
              </a:rPr>
              <a:t>______已不再是</a:t>
            </a:r>
            <a:r>
              <a:rPr sz="2800" b="1">
                <a:solidFill>
                  <a:schemeClr val="accent4"/>
                </a:solidFill>
                <a:latin typeface="微软雅黑" panose="020B0503020204020204" pitchFamily="34" charset="-122"/>
                <a:ea typeface="微软雅黑" panose="020B0503020204020204" pitchFamily="34" charset="-122"/>
              </a:rPr>
              <a:t>资金和土地</a:t>
            </a:r>
            <a:r>
              <a:rPr sz="2800">
                <a:latin typeface="微软雅黑" panose="020B0503020204020204" pitchFamily="34" charset="-122"/>
                <a:ea typeface="微软雅黑" panose="020B0503020204020204" pitchFamily="34" charset="-122"/>
              </a:rPr>
              <a:t>，而更多地</a:t>
            </a:r>
            <a:r>
              <a:rPr sz="2800" b="1">
                <a:solidFill>
                  <a:srgbClr val="FF0000"/>
                </a:solidFill>
                <a:latin typeface="微软雅黑" panose="020B0503020204020204" pitchFamily="34" charset="-122"/>
                <a:ea typeface="微软雅黑" panose="020B0503020204020204" pitchFamily="34" charset="-122"/>
              </a:rPr>
              <a:t>____于</a:t>
            </a:r>
            <a:r>
              <a:rPr sz="2800">
                <a:latin typeface="微软雅黑" panose="020B0503020204020204" pitchFamily="34" charset="-122"/>
                <a:ea typeface="微软雅黑" panose="020B0503020204020204" pitchFamily="34" charset="-122"/>
              </a:rPr>
              <a:t>人力资源，</a:t>
            </a:r>
            <a:r>
              <a:rPr sz="2800" b="1">
                <a:solidFill>
                  <a:srgbClr val="FF0000"/>
                </a:solidFill>
                <a:latin typeface="微软雅黑" panose="020B0503020204020204" pitchFamily="34" charset="-122"/>
                <a:ea typeface="微软雅黑" panose="020B0503020204020204" pitchFamily="34" charset="-122"/>
              </a:rPr>
              <a:t>依赖于</a:t>
            </a:r>
            <a:r>
              <a:rPr sz="2800">
                <a:latin typeface="微软雅黑" panose="020B0503020204020204" pitchFamily="34" charset="-122"/>
                <a:ea typeface="微软雅黑" panose="020B0503020204020204" pitchFamily="34" charset="-122"/>
              </a:rPr>
              <a:t>对新技术的掌握和劳动者素质。</a:t>
            </a:r>
            <a:endParaRPr sz="28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800">
                <a:latin typeface="微软雅黑" panose="020B0503020204020204" pitchFamily="34" charset="-122"/>
                <a:ea typeface="微软雅黑" panose="020B0503020204020204" pitchFamily="34" charset="-122"/>
              </a:rPr>
              <a:t>    依次填入划线部分最恰当的一项是(        )。</a:t>
            </a:r>
            <a:endParaRPr sz="28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800">
                <a:latin typeface="微软雅黑" panose="020B0503020204020204" pitchFamily="34" charset="-122"/>
                <a:ea typeface="微软雅黑" panose="020B0503020204020204" pitchFamily="34" charset="-122"/>
              </a:rPr>
              <a:t>A、因素 依靠                 B、条件 依附</a:t>
            </a:r>
            <a:endParaRPr sz="28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800">
                <a:solidFill>
                  <a:schemeClr val="tx1"/>
                </a:solidFill>
                <a:latin typeface="微软雅黑" panose="020B0503020204020204" pitchFamily="34" charset="-122"/>
                <a:ea typeface="微软雅黑" panose="020B0503020204020204" pitchFamily="34" charset="-122"/>
              </a:rPr>
              <a:t>C、因素 依赖</a:t>
            </a:r>
            <a:r>
              <a:rPr sz="2800" b="1">
                <a:solidFill>
                  <a:schemeClr val="tx1"/>
                </a:solidFill>
                <a:latin typeface="微软雅黑" panose="020B0503020204020204" pitchFamily="34" charset="-122"/>
                <a:ea typeface="微软雅黑" panose="020B0503020204020204" pitchFamily="34" charset="-122"/>
              </a:rPr>
              <a:t> </a:t>
            </a:r>
            <a:r>
              <a:rPr sz="2800">
                <a:latin typeface="微软雅黑" panose="020B0503020204020204" pitchFamily="34" charset="-122"/>
                <a:ea typeface="微软雅黑" panose="020B0503020204020204" pitchFamily="34" charset="-122"/>
              </a:rPr>
              <a:t>                D、元素 倚重</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1530" y="2597785"/>
            <a:ext cx="9691370" cy="275844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86.时间：速度      </a:t>
            </a:r>
            <a:r>
              <a:rPr lang="zh-CN" altLang="en-US" sz="2400">
                <a:latin typeface="微软雅黑" panose="020B0503020204020204" pitchFamily="34" charset="-122"/>
                <a:ea typeface="微软雅黑" panose="020B0503020204020204" pitchFamily="34" charset="-122"/>
              </a:rPr>
              <a:t>时间</a:t>
            </a:r>
            <a:r>
              <a:rPr lang="zh-CN" altLang="en-US" sz="2400" b="1">
                <a:solidFill>
                  <a:srgbClr val="FF0000"/>
                </a:solidFill>
                <a:latin typeface="微软雅黑" panose="020B0503020204020204" pitchFamily="34" charset="-122"/>
                <a:ea typeface="微软雅黑" panose="020B0503020204020204" pitchFamily="34" charset="-122"/>
              </a:rPr>
              <a:t>乘以</a:t>
            </a:r>
            <a:r>
              <a:rPr lang="zh-CN" altLang="en-US" sz="2400">
                <a:latin typeface="微软雅黑" panose="020B0503020204020204" pitchFamily="34" charset="-122"/>
                <a:ea typeface="微软雅黑" panose="020B0503020204020204" pitchFamily="34" charset="-122"/>
              </a:rPr>
              <a:t>速度</a:t>
            </a:r>
            <a:r>
              <a:rPr lang="zh-CN" altLang="en-US" sz="2400" b="1">
                <a:solidFill>
                  <a:srgbClr val="FF0000"/>
                </a:solidFill>
                <a:latin typeface="微软雅黑" panose="020B0503020204020204" pitchFamily="34" charset="-122"/>
                <a:ea typeface="微软雅黑" panose="020B0503020204020204" pitchFamily="34" charset="-122"/>
              </a:rPr>
              <a:t>等于</a:t>
            </a:r>
            <a:r>
              <a:rPr lang="zh-CN" altLang="en-US" sz="2400">
                <a:latin typeface="微软雅黑" panose="020B0503020204020204" pitchFamily="34" charset="-122"/>
                <a:ea typeface="微软雅黑" panose="020B0503020204020204" pitchFamily="34" charset="-122"/>
              </a:rPr>
              <a:t>距离</a:t>
            </a:r>
            <a:endParaRPr lang="zh-CN" altLang="en-US"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A．空间：质量          B．体积：密度      </a:t>
            </a:r>
            <a:r>
              <a:rPr lang="zh-CN" altLang="en-US" sz="2400">
                <a:latin typeface="微软雅黑" panose="020B0503020204020204" pitchFamily="34" charset="-122"/>
                <a:ea typeface="微软雅黑" panose="020B0503020204020204" pitchFamily="34" charset="-122"/>
              </a:rPr>
              <a:t>体积</a:t>
            </a:r>
            <a:r>
              <a:rPr lang="zh-CN" altLang="en-US" sz="2400" b="1">
                <a:solidFill>
                  <a:srgbClr val="FF0000"/>
                </a:solidFill>
                <a:latin typeface="微软雅黑" panose="020B0503020204020204" pitchFamily="34" charset="-122"/>
                <a:ea typeface="微软雅黑" panose="020B0503020204020204" pitchFamily="34" charset="-122"/>
              </a:rPr>
              <a:t>乘以</a:t>
            </a:r>
            <a:r>
              <a:rPr lang="zh-CN" altLang="en-US" sz="2400">
                <a:latin typeface="微软雅黑" panose="020B0503020204020204" pitchFamily="34" charset="-122"/>
                <a:ea typeface="微软雅黑" panose="020B0503020204020204" pitchFamily="34" charset="-122"/>
              </a:rPr>
              <a:t>密度</a:t>
            </a:r>
            <a:r>
              <a:rPr lang="zh-CN" altLang="en-US" sz="2400" b="1">
                <a:solidFill>
                  <a:srgbClr val="FF0000"/>
                </a:solidFill>
                <a:latin typeface="微软雅黑" panose="020B0503020204020204" pitchFamily="34" charset="-122"/>
                <a:ea typeface="微软雅黑" panose="020B0503020204020204" pitchFamily="34" charset="-122"/>
              </a:rPr>
              <a:t>等于</a:t>
            </a:r>
            <a:r>
              <a:rPr lang="zh-CN" altLang="en-US" sz="2400">
                <a:latin typeface="微软雅黑" panose="020B0503020204020204" pitchFamily="34" charset="-122"/>
                <a:ea typeface="微软雅黑" panose="020B0503020204020204" pitchFamily="34" charset="-122"/>
              </a:rPr>
              <a:t>质量</a:t>
            </a:r>
            <a:endParaRPr lang="zh-CN" altLang="en-US"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C．压力：效率          D．价格：价值</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b="1">
                <a:solidFill>
                  <a:srgbClr val="FF0000"/>
                </a:solidFill>
                <a:latin typeface="微软雅黑" panose="020B0503020204020204" pitchFamily="34" charset="-122"/>
                <a:ea typeface="微软雅黑" panose="020B0503020204020204" pitchFamily="34" charset="-122"/>
              </a:rPr>
              <a:t>理论常识</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科学常识</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物理类</a:t>
            </a:r>
            <a:endParaRPr lang="zh-CN" altLang="en-US" sz="2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1530" y="2433320"/>
            <a:ext cx="9420860" cy="166243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88.律师：教授</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A．专家：吉林人         B．钢筋：房屋</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C．歌手：乐队            D．人：社会</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1530" y="1776095"/>
            <a:ext cx="10284460" cy="330644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88.律师：教授    </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交叉关系：</a:t>
            </a:r>
            <a:r>
              <a:rPr lang="zh-CN" altLang="en-US" sz="2400">
                <a:latin typeface="微软雅黑" panose="020B0503020204020204" pitchFamily="34" charset="-122"/>
                <a:ea typeface="微软雅黑" panose="020B0503020204020204" pitchFamily="34" charset="-122"/>
              </a:rPr>
              <a:t>律师有的是教授，有的不是；教授有的是律师，有的不是</a:t>
            </a:r>
            <a:endParaRPr lang="zh-CN" altLang="en-US"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A．专家：吉林人          B．钢筋：房屋</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C．歌手：乐队             D．人：社会</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b="1">
                <a:solidFill>
                  <a:srgbClr val="FF0000"/>
                </a:solidFill>
                <a:latin typeface="微软雅黑" panose="020B0503020204020204" pitchFamily="34" charset="-122"/>
                <a:ea typeface="微软雅黑" panose="020B0503020204020204" pitchFamily="34" charset="-122"/>
              </a:rPr>
              <a:t>逻辑关系</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概念间关系</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交叉关系</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2" name="椭圆 1"/>
          <p:cNvSpPr/>
          <p:nvPr/>
        </p:nvSpPr>
        <p:spPr>
          <a:xfrm>
            <a:off x="5559425" y="609600"/>
            <a:ext cx="1690370" cy="1457960"/>
          </a:xfrm>
          <a:prstGeom prst="ellipse">
            <a:avLst/>
          </a:prstGeom>
          <a:noFill/>
          <a:ln w="635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6774815" y="609600"/>
            <a:ext cx="1690370" cy="1457960"/>
          </a:xfrm>
          <a:prstGeom prst="ellipse">
            <a:avLst/>
          </a:prstGeom>
          <a:noFill/>
          <a:ln w="635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5878195" y="1142365"/>
            <a:ext cx="2310130" cy="483235"/>
          </a:xfrm>
          <a:prstGeom prst="rect">
            <a:avLst/>
          </a:prstGeom>
          <a:noFill/>
        </p:spPr>
        <p:txBody>
          <a:bodyPr wrap="none" rtlCol="0">
            <a:spAutoFit/>
          </a:bodyPr>
          <a:p>
            <a:r>
              <a:rPr lang="zh-CN" altLang="en-US" sz="2400" b="1">
                <a:latin typeface="微软雅黑" panose="020B0503020204020204" pitchFamily="34" charset="-122"/>
                <a:ea typeface="微软雅黑" panose="020B0503020204020204" pitchFamily="34" charset="-122"/>
              </a:rPr>
              <a:t>律师          教授</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17550" y="2588260"/>
            <a:ext cx="11510645" cy="166243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89.18周岁：选举权</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A．下雨：地湿          B．氧气：燃烧</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C．瓜熟：蒂落          D．水涨：船高</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17550" y="2588260"/>
            <a:ext cx="11510645" cy="385445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89.18周岁：选举权        </a:t>
            </a:r>
            <a:r>
              <a:rPr lang="zh-CN" altLang="en-US" sz="2400" b="1">
                <a:solidFill>
                  <a:srgbClr val="FF0000"/>
                </a:solidFill>
                <a:latin typeface="微软雅黑" panose="020B0503020204020204" pitchFamily="34" charset="-122"/>
                <a:ea typeface="微软雅黑" panose="020B0503020204020204" pitchFamily="34" charset="-122"/>
              </a:rPr>
              <a:t>只有</a:t>
            </a:r>
            <a:r>
              <a:rPr lang="zh-CN" altLang="en-US" sz="2400">
                <a:latin typeface="微软雅黑" panose="020B0503020204020204" pitchFamily="34" charset="-122"/>
                <a:ea typeface="微软雅黑" panose="020B0503020204020204" pitchFamily="34" charset="-122"/>
              </a:rPr>
              <a:t>满了</a:t>
            </a:r>
            <a:r>
              <a:rPr lang="en-US" altLang="zh-CN" sz="2400">
                <a:latin typeface="微软雅黑" panose="020B0503020204020204" pitchFamily="34" charset="-122"/>
                <a:ea typeface="微软雅黑" panose="020B0503020204020204" pitchFamily="34" charset="-122"/>
              </a:rPr>
              <a:t>18</a:t>
            </a:r>
            <a:r>
              <a:rPr lang="zh-CN" altLang="en-US" sz="2400">
                <a:latin typeface="微软雅黑" panose="020B0503020204020204" pitchFamily="34" charset="-122"/>
                <a:ea typeface="微软雅黑" panose="020B0503020204020204" pitchFamily="34" charset="-122"/>
              </a:rPr>
              <a:t>岁，</a:t>
            </a:r>
            <a:r>
              <a:rPr lang="zh-CN" altLang="en-US" sz="2400" b="1">
                <a:solidFill>
                  <a:srgbClr val="FF0000"/>
                </a:solidFill>
                <a:latin typeface="微软雅黑" panose="020B0503020204020204" pitchFamily="34" charset="-122"/>
                <a:ea typeface="微软雅黑" panose="020B0503020204020204" pitchFamily="34" charset="-122"/>
              </a:rPr>
              <a:t>才</a:t>
            </a:r>
            <a:r>
              <a:rPr lang="zh-CN" altLang="en-US" sz="2400">
                <a:latin typeface="微软雅黑" panose="020B0503020204020204" pitchFamily="34" charset="-122"/>
                <a:ea typeface="微软雅黑" panose="020B0503020204020204" pitchFamily="34" charset="-122"/>
              </a:rPr>
              <a:t>能有选举权</a:t>
            </a:r>
            <a:endParaRPr lang="zh-CN" altLang="en-US"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A．下雨：地湿          B．氧气：燃烧</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C．瓜熟：蒂落          D．水涨：船高</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b="1">
                <a:solidFill>
                  <a:srgbClr val="FF0000"/>
                </a:solidFill>
                <a:latin typeface="微软雅黑" panose="020B0503020204020204" pitchFamily="34" charset="-122"/>
                <a:ea typeface="微软雅黑" panose="020B0503020204020204" pitchFamily="34" charset="-122"/>
              </a:rPr>
              <a:t>逻辑关系</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条件关系</a:t>
            </a:r>
            <a:endParaRPr lang="zh-CN" altLang="en-US" sz="2400" b="1">
              <a:solidFill>
                <a:srgbClr val="FF0000"/>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1530" y="2597785"/>
            <a:ext cx="10685145" cy="166243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90.雷锋：千万个雷锋</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A．妈妈：无数位妈妈    B．老虎：吃人的老虎</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C．华佗：许多个华佗    D．苹果：上万个苹果</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1530" y="2597785"/>
            <a:ext cx="10685145" cy="275844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90.雷锋：千万个雷锋</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A．妈妈：无数位妈妈    B．老虎：吃人的老虎</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C．华佗：许多个华佗    D．苹果：上万个苹果</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b="1">
                <a:solidFill>
                  <a:srgbClr val="FF0000"/>
                </a:solidFill>
                <a:latin typeface="微软雅黑" panose="020B0503020204020204" pitchFamily="34" charset="-122"/>
                <a:ea typeface="微软雅黑" panose="020B0503020204020204" pitchFamily="34" charset="-122"/>
              </a:rPr>
              <a:t>言语关系</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象征关系</a:t>
            </a:r>
            <a:endParaRPr lang="zh-CN" altLang="en-US" sz="2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6" name="矩形 51"/>
          <p:cNvSpPr>
            <a:spLocks noChangeArrowheads="1"/>
          </p:cNvSpPr>
          <p:nvPr/>
        </p:nvSpPr>
        <p:spPr bwMode="auto">
          <a:xfrm>
            <a:off x="5509895" y="884555"/>
            <a:ext cx="292608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3600" b="1">
                <a:solidFill>
                  <a:srgbClr val="000000"/>
                </a:solidFill>
                <a:latin typeface="微软雅黑" panose="020B0503020204020204" pitchFamily="34" charset="-122"/>
                <a:ea typeface="微软雅黑" panose="020B0503020204020204" pitchFamily="34" charset="-122"/>
              </a:rPr>
              <a:t>欢迎联系我们</a:t>
            </a:r>
            <a:endParaRPr lang="zh-CN" altLang="en-US" sz="3600" b="1">
              <a:solidFill>
                <a:srgbClr val="000000"/>
              </a:solidFill>
              <a:latin typeface="微软雅黑" panose="020B0503020204020204" pitchFamily="34" charset="-122"/>
              <a:ea typeface="微软雅黑" panose="020B0503020204020204" pitchFamily="34" charset="-122"/>
            </a:endParaRPr>
          </a:p>
        </p:txBody>
      </p:sp>
      <p:sp>
        <p:nvSpPr>
          <p:cNvPr id="17" name="矩形 52"/>
          <p:cNvSpPr>
            <a:spLocks noChangeArrowheads="1"/>
          </p:cNvSpPr>
          <p:nvPr/>
        </p:nvSpPr>
        <p:spPr bwMode="auto">
          <a:xfrm>
            <a:off x="5540375" y="1699260"/>
            <a:ext cx="5884545" cy="405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fontAlgn="auto">
              <a:lnSpc>
                <a:spcPct val="150000"/>
              </a:lnSpc>
              <a:buFont typeface="Arial" panose="020B0604020202020204" pitchFamily="34" charset="0"/>
              <a:buNone/>
            </a:pPr>
            <a:r>
              <a:rPr sz="2000" b="1">
                <a:solidFill>
                  <a:schemeClr val="tx1"/>
                </a:solidFill>
                <a:latin typeface="微软雅黑" panose="020B0503020204020204" pitchFamily="34" charset="-122"/>
                <a:ea typeface="微软雅黑" panose="020B0503020204020204" pitchFamily="34" charset="-122"/>
              </a:rPr>
              <a:t>总部办公室：</a:t>
            </a:r>
            <a:endParaRPr sz="2000" b="1">
              <a:solidFill>
                <a:schemeClr val="tx1"/>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2000">
                <a:solidFill>
                  <a:srgbClr val="000000"/>
                </a:solidFill>
                <a:latin typeface="微软雅黑" panose="020B0503020204020204" pitchFamily="34" charset="-122"/>
                <a:ea typeface="微软雅黑" panose="020B0503020204020204" pitchFamily="34" charset="-122"/>
              </a:rPr>
              <a:t>重庆沙坪坝小龙坎沙龙汇文化广场三楼</a:t>
            </a:r>
            <a:endParaRPr sz="2000">
              <a:solidFill>
                <a:srgbClr val="000000"/>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2000">
                <a:solidFill>
                  <a:srgbClr val="000000"/>
                </a:solidFill>
                <a:latin typeface="微软雅黑" panose="020B0503020204020204" pitchFamily="34" charset="-122"/>
                <a:ea typeface="微软雅黑" panose="020B0503020204020204" pitchFamily="34" charset="-122"/>
              </a:rPr>
              <a:t>（小龙坎地铁站1号出口前行100米）</a:t>
            </a:r>
            <a:endParaRPr sz="2000">
              <a:solidFill>
                <a:srgbClr val="000000"/>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lang="zh-CN" altLang="en-US" sz="2000" b="1">
                <a:solidFill>
                  <a:schemeClr val="tx1"/>
                </a:solidFill>
                <a:latin typeface="微软雅黑" panose="020B0503020204020204" pitchFamily="34" charset="-122"/>
                <a:ea typeface="微软雅黑" panose="020B0503020204020204" pitchFamily="34" charset="-122"/>
              </a:rPr>
              <a:t>官方网站：</a:t>
            </a:r>
            <a:r>
              <a:rPr lang="zh-CN" altLang="en-US" sz="2000">
                <a:solidFill>
                  <a:schemeClr val="tx1"/>
                </a:solidFill>
                <a:latin typeface="微软雅黑" panose="020B0503020204020204" pitchFamily="34" charset="-122"/>
                <a:ea typeface="微软雅黑" panose="020B0503020204020204" pitchFamily="34" charset="-122"/>
              </a:rPr>
              <a:t>www.leenjy.com</a:t>
            </a:r>
            <a:endParaRPr lang="zh-CN" altLang="en-US" sz="2000">
              <a:solidFill>
                <a:schemeClr val="tx1"/>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2000" b="1">
                <a:solidFill>
                  <a:schemeClr val="tx1"/>
                </a:solidFill>
                <a:latin typeface="微软雅黑" panose="020B0503020204020204" pitchFamily="34" charset="-122"/>
                <a:ea typeface="微软雅黑" panose="020B0503020204020204" pitchFamily="34" charset="-122"/>
              </a:rPr>
              <a:t>咨询电话：</a:t>
            </a:r>
            <a:r>
              <a:rPr sz="2000">
                <a:solidFill>
                  <a:schemeClr val="tx1"/>
                </a:solidFill>
                <a:latin typeface="微软雅黑" panose="020B0503020204020204" pitchFamily="34" charset="-122"/>
                <a:ea typeface="微软雅黑" panose="020B0503020204020204" pitchFamily="34" charset="-122"/>
              </a:rPr>
              <a:t>023-88730955</a:t>
            </a:r>
            <a:endParaRPr sz="2000">
              <a:solidFill>
                <a:schemeClr val="tx1"/>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2000" b="1">
                <a:solidFill>
                  <a:schemeClr val="tx1"/>
                </a:solidFill>
                <a:latin typeface="微软雅黑" panose="020B0503020204020204" pitchFamily="34" charset="-122"/>
                <a:ea typeface="微软雅黑" panose="020B0503020204020204" pitchFamily="34" charset="-122"/>
              </a:rPr>
              <a:t>咨 询</a:t>
            </a:r>
            <a:r>
              <a:rPr lang="en-US" sz="2000" b="1">
                <a:solidFill>
                  <a:schemeClr val="tx1"/>
                </a:solidFill>
                <a:latin typeface="微软雅黑" panose="020B0503020204020204" pitchFamily="34" charset="-122"/>
                <a:ea typeface="微软雅黑" panose="020B0503020204020204" pitchFamily="34" charset="-122"/>
              </a:rPr>
              <a:t>QQ</a:t>
            </a:r>
            <a:r>
              <a:rPr sz="2000" b="1">
                <a:solidFill>
                  <a:schemeClr val="tx1"/>
                </a:solidFill>
                <a:latin typeface="微软雅黑" panose="020B0503020204020204" pitchFamily="34" charset="-122"/>
                <a:ea typeface="微软雅黑" panose="020B0503020204020204" pitchFamily="34" charset="-122"/>
              </a:rPr>
              <a:t>：</a:t>
            </a:r>
            <a:r>
              <a:rPr sz="2000">
                <a:solidFill>
                  <a:schemeClr val="tx1"/>
                </a:solidFill>
                <a:latin typeface="微软雅黑" panose="020B0503020204020204" pitchFamily="34" charset="-122"/>
                <a:ea typeface="微软雅黑" panose="020B0503020204020204" pitchFamily="34" charset="-122"/>
              </a:rPr>
              <a:t>105064734</a:t>
            </a:r>
            <a:r>
              <a:rPr sz="2000">
                <a:solidFill>
                  <a:srgbClr val="000000"/>
                </a:solidFill>
                <a:latin typeface="微软雅黑" panose="020B0503020204020204" pitchFamily="34" charset="-122"/>
                <a:ea typeface="微软雅黑" panose="020B0503020204020204" pitchFamily="34" charset="-122"/>
              </a:rPr>
              <a:t>4</a:t>
            </a:r>
            <a:endParaRPr sz="2000">
              <a:solidFill>
                <a:srgbClr val="000000"/>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lang="en-US" sz="2000" b="1">
                <a:solidFill>
                  <a:schemeClr val="tx1"/>
                </a:solidFill>
                <a:latin typeface="微软雅黑" panose="020B0503020204020204" pitchFamily="34" charset="-122"/>
                <a:ea typeface="微软雅黑" panose="020B0503020204020204" pitchFamily="34" charset="-122"/>
              </a:rPr>
              <a:t>QQ</a:t>
            </a:r>
            <a:r>
              <a:rPr lang="zh-CN" altLang="en-US" sz="2000" b="1">
                <a:solidFill>
                  <a:schemeClr val="tx1"/>
                </a:solidFill>
                <a:latin typeface="微软雅黑" panose="020B0503020204020204" pitchFamily="34" charset="-122"/>
                <a:ea typeface="微软雅黑" panose="020B0503020204020204" pitchFamily="34" charset="-122"/>
              </a:rPr>
              <a:t>交流群：</a:t>
            </a:r>
            <a:r>
              <a:rPr lang="en-US" altLang="zh-CN" sz="2000" b="1">
                <a:solidFill>
                  <a:srgbClr val="FF0000"/>
                </a:solidFill>
                <a:latin typeface="微软雅黑" panose="020B0503020204020204" pitchFamily="34" charset="-122"/>
                <a:ea typeface="微软雅黑" panose="020B0503020204020204" pitchFamily="34" charset="-122"/>
              </a:rPr>
              <a:t>311628921</a:t>
            </a:r>
            <a:endParaRPr lang="en-US" altLang="zh-CN" sz="2000" b="1">
              <a:solidFill>
                <a:srgbClr val="FF0000"/>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5648325" y="1577023"/>
            <a:ext cx="25257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图片 1" descr="LOGO2"/>
          <p:cNvPicPr>
            <a:picLocks noChangeAspect="1"/>
          </p:cNvPicPr>
          <p:nvPr/>
        </p:nvPicPr>
        <p:blipFill>
          <a:blip r:embed="rId1"/>
          <a:stretch>
            <a:fillRect/>
          </a:stretch>
        </p:blipFill>
        <p:spPr>
          <a:xfrm>
            <a:off x="1830705" y="762000"/>
            <a:ext cx="2632075" cy="2438400"/>
          </a:xfrm>
          <a:prstGeom prst="rect">
            <a:avLst/>
          </a:prstGeom>
          <a:effectLst>
            <a:outerShdw blurRad="76200" dir="13500000" sy="23000" kx="1200000" algn="br" rotWithShape="0">
              <a:prstClr val="black">
                <a:alpha val="20000"/>
              </a:prstClr>
            </a:outerShdw>
          </a:effectLst>
        </p:spPr>
      </p:pic>
      <p:pic>
        <p:nvPicPr>
          <p:cNvPr id="3" name="图片 2" descr="qrcode_for_gh_85fbe125b027_430"/>
          <p:cNvPicPr>
            <a:picLocks noChangeAspect="1"/>
          </p:cNvPicPr>
          <p:nvPr/>
        </p:nvPicPr>
        <p:blipFill>
          <a:blip r:embed="rId2"/>
          <a:stretch>
            <a:fillRect/>
          </a:stretch>
        </p:blipFill>
        <p:spPr>
          <a:xfrm>
            <a:off x="1830705" y="3444240"/>
            <a:ext cx="2632075" cy="2632075"/>
          </a:xfrm>
          <a:prstGeom prst="rect">
            <a:avLst/>
          </a:prstGeom>
          <a:effectLst>
            <a:outerShdw blurRad="76200" dir="13500000" sy="23000" kx="1200000" algn="br" rotWithShape="0">
              <a:prstClr val="black">
                <a:alpha val="2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350"/>
            <a:ext cx="12192000" cy="687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6338061" y="2363108"/>
            <a:ext cx="3570208" cy="1107996"/>
          </a:xfrm>
          <a:prstGeom prst="rect">
            <a:avLst/>
          </a:prstGeom>
          <a:noFill/>
        </p:spPr>
        <p:txBody>
          <a:bodyPr wrap="none" rtlCol="0">
            <a:spAutoFit/>
          </a:bodyPr>
          <a:lstStyle/>
          <a:p>
            <a:pPr algn="ctr"/>
            <a:r>
              <a:rPr lang="zh-CN" altLang="en-US" sz="66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谢谢欣赏</a:t>
            </a:r>
            <a:endParaRPr lang="zh-CN" altLang="en-US" sz="66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6446125" y="3402772"/>
            <a:ext cx="3346685" cy="369332"/>
          </a:xfrm>
          <a:prstGeom prst="rect">
            <a:avLst/>
          </a:prstGeom>
          <a:noFill/>
        </p:spPr>
        <p:txBody>
          <a:bodyPr wrap="none">
            <a:spAutoFit/>
          </a:bodyPr>
          <a:lstStyle/>
          <a:p>
            <a:pPr algn="ctr">
              <a:defRPr/>
            </a:pPr>
            <a:r>
              <a:rPr lang="en-US" altLang="zh-CN" dirty="0">
                <a:solidFill>
                  <a:schemeClr val="bg1"/>
                </a:solidFill>
                <a:latin typeface="微软雅黑" panose="020B0503020204020204" pitchFamily="34" charset="-122"/>
                <a:ea typeface="微软雅黑" panose="020B0503020204020204" pitchFamily="34" charset="-122"/>
              </a:rPr>
              <a:t>THANK YOU FOR LISTENING</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7" name="圆角矩形 7"/>
          <p:cNvSpPr/>
          <p:nvPr/>
        </p:nvSpPr>
        <p:spPr>
          <a:xfrm>
            <a:off x="6201410" y="2269490"/>
            <a:ext cx="3842385" cy="2962910"/>
          </a:xfrm>
          <a:prstGeom prst="roundRect">
            <a:avLst>
              <a:gd name="adj" fmla="val 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LOGO2"/>
          <p:cNvPicPr>
            <a:picLocks noChangeAspect="1"/>
          </p:cNvPicPr>
          <p:nvPr/>
        </p:nvPicPr>
        <p:blipFill>
          <a:blip r:embed="rId2"/>
          <a:stretch>
            <a:fillRect/>
          </a:stretch>
        </p:blipFill>
        <p:spPr>
          <a:xfrm>
            <a:off x="1739265" y="852170"/>
            <a:ext cx="2632075" cy="2438400"/>
          </a:xfrm>
          <a:prstGeom prst="rect">
            <a:avLst/>
          </a:prstGeom>
          <a:effectLst>
            <a:outerShdw blurRad="76200" dir="13500000" sy="23000" kx="1200000" algn="br" rotWithShape="0">
              <a:schemeClr val="bg2">
                <a:lumMod val="90000"/>
                <a:alpha val="20000"/>
              </a:schemeClr>
            </a:outerShdw>
          </a:effectLst>
        </p:spPr>
      </p:pic>
      <p:pic>
        <p:nvPicPr>
          <p:cNvPr id="3" name="图片 2" descr="qrcode_for_gh_85fbe125b027_430"/>
          <p:cNvPicPr>
            <a:picLocks noChangeAspect="1"/>
          </p:cNvPicPr>
          <p:nvPr/>
        </p:nvPicPr>
        <p:blipFill>
          <a:blip r:embed="rId3"/>
          <a:stretch>
            <a:fillRect/>
          </a:stretch>
        </p:blipFill>
        <p:spPr>
          <a:xfrm>
            <a:off x="1739265" y="3534410"/>
            <a:ext cx="2632075" cy="2632075"/>
          </a:xfrm>
          <a:prstGeom prst="rect">
            <a:avLst/>
          </a:prstGeom>
          <a:effectLst>
            <a:outerShdw blurRad="76200" dir="13500000" sy="23000" kx="1200000" algn="br" rotWithShape="0">
              <a:schemeClr val="bg2">
                <a:alpha val="20000"/>
              </a:schemeClr>
            </a:outerShdw>
          </a:effectLst>
        </p:spPr>
      </p:pic>
      <p:sp>
        <p:nvSpPr>
          <p:cNvPr id="8" name="文本框 7"/>
          <p:cNvSpPr txBox="1"/>
          <p:nvPr/>
        </p:nvSpPr>
        <p:spPr>
          <a:xfrm>
            <a:off x="6431280" y="3952875"/>
            <a:ext cx="3440430" cy="1280160"/>
          </a:xfrm>
          <a:prstGeom prst="rect">
            <a:avLst/>
          </a:prstGeom>
          <a:noFill/>
        </p:spPr>
        <p:txBody>
          <a:bodyPr wrap="none" rtlCol="0">
            <a:spAutoFit/>
          </a:bodyPr>
          <a:p>
            <a:pPr algn="l" defTabSz="914400" fontAlgn="auto">
              <a:lnSpc>
                <a:spcPct val="150000"/>
              </a:lnSpc>
              <a:buFont typeface="Arial" panose="020B0604020202020204" pitchFamily="34" charset="0"/>
              <a:buNone/>
            </a:pPr>
            <a:r>
              <a:rPr lang="zh-CN" altLang="en-US" sz="2000" b="1">
                <a:solidFill>
                  <a:schemeClr val="accent4"/>
                </a:solidFill>
                <a:effectLst/>
                <a:latin typeface="微软雅黑" panose="020B0503020204020204" pitchFamily="34" charset="-122"/>
                <a:ea typeface="微软雅黑" panose="020B0503020204020204" pitchFamily="34" charset="-122"/>
              </a:rPr>
              <a:t>联系我们  ：</a:t>
            </a:r>
            <a:r>
              <a:rPr sz="2000" b="1">
                <a:solidFill>
                  <a:schemeClr val="accent4"/>
                </a:solidFill>
                <a:effectLst/>
                <a:latin typeface="微软雅黑" panose="020B0503020204020204" pitchFamily="34" charset="-122"/>
                <a:ea typeface="微软雅黑" panose="020B0503020204020204" pitchFamily="34" charset="-122"/>
                <a:sym typeface="+mn-ea"/>
              </a:rPr>
              <a:t>023-88730955</a:t>
            </a:r>
            <a:endParaRPr sz="2000" b="1">
              <a:solidFill>
                <a:schemeClr val="accent4"/>
              </a:solidFill>
              <a:effectLst/>
              <a:latin typeface="微软雅黑" panose="020B0503020204020204" pitchFamily="34" charset="-122"/>
              <a:ea typeface="微软雅黑" panose="020B0503020204020204" pitchFamily="34" charset="-122"/>
              <a:sym typeface="+mn-ea"/>
            </a:endParaRPr>
          </a:p>
          <a:p>
            <a:pPr algn="l" defTabSz="914400" fontAlgn="auto">
              <a:lnSpc>
                <a:spcPct val="150000"/>
              </a:lnSpc>
              <a:buFont typeface="Arial" panose="020B0604020202020204" pitchFamily="34" charset="0"/>
              <a:buNone/>
            </a:pPr>
            <a:r>
              <a:rPr lang="en-US" sz="2000" b="1">
                <a:solidFill>
                  <a:schemeClr val="accent4"/>
                </a:solidFill>
                <a:effectLst/>
                <a:latin typeface="微软雅黑" panose="020B0503020204020204" pitchFamily="34" charset="-122"/>
                <a:ea typeface="微软雅黑" panose="020B0503020204020204" pitchFamily="34" charset="-122"/>
                <a:sym typeface="+mn-ea"/>
              </a:rPr>
              <a:t>QQ</a:t>
            </a:r>
            <a:r>
              <a:rPr lang="zh-CN" altLang="en-US" sz="2000" b="1">
                <a:solidFill>
                  <a:schemeClr val="accent4"/>
                </a:solidFill>
                <a:effectLst/>
                <a:latin typeface="微软雅黑" panose="020B0503020204020204" pitchFamily="34" charset="-122"/>
                <a:ea typeface="微软雅黑" panose="020B0503020204020204" pitchFamily="34" charset="-122"/>
                <a:sym typeface="+mn-ea"/>
              </a:rPr>
              <a:t>交流群：</a:t>
            </a:r>
            <a:r>
              <a:rPr lang="en-US" altLang="zh-CN" sz="2000" b="1">
                <a:solidFill>
                  <a:schemeClr val="accent4"/>
                </a:solidFill>
                <a:effectLst/>
                <a:latin typeface="微软雅黑" panose="020B0503020204020204" pitchFamily="34" charset="-122"/>
                <a:ea typeface="微软雅黑" panose="020B0503020204020204" pitchFamily="34" charset="-122"/>
                <a:sym typeface="+mn-ea"/>
              </a:rPr>
              <a:t>311628921</a:t>
            </a:r>
            <a:endParaRPr lang="en-US" altLang="zh-CN" sz="2000" b="1">
              <a:solidFill>
                <a:schemeClr val="accent4"/>
              </a:solidFill>
              <a:effectLst/>
              <a:latin typeface="微软雅黑" panose="020B0503020204020204" pitchFamily="34" charset="-122"/>
              <a:ea typeface="微软雅黑" panose="020B0503020204020204" pitchFamily="34" charset="-122"/>
              <a:sym typeface="+mn-ea"/>
            </a:endParaRPr>
          </a:p>
          <a:p>
            <a:endParaRPr lang="zh-CN" altLang="en-US"/>
          </a:p>
        </p:txBody>
      </p:sp>
      <p:cxnSp>
        <p:nvCxnSpPr>
          <p:cNvPr id="18" name="直接连接符 17"/>
          <p:cNvCxnSpPr/>
          <p:nvPr/>
        </p:nvCxnSpPr>
        <p:spPr>
          <a:xfrm>
            <a:off x="6461760" y="3952875"/>
            <a:ext cx="329184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ldLvl="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92175" y="1453515"/>
            <a:ext cx="10407650" cy="3931920"/>
          </a:xfrm>
          <a:prstGeom prst="rect">
            <a:avLst/>
          </a:prstGeom>
          <a:noFill/>
        </p:spPr>
        <p:txBody>
          <a:bodyPr wrap="square" rtlCol="0" anchor="t">
            <a:spAutoFit/>
          </a:bodyPr>
          <a:p>
            <a:pPr marL="469900" lvl="0" indent="-469900" fontAlgn="auto">
              <a:lnSpc>
                <a:spcPct val="150000"/>
              </a:lnSpc>
              <a:spcBef>
                <a:spcPts val="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25.目前，不少企业在市场营销活动中因缺乏对顾客消费心理的研究，常常因方法不当或举止不妥</a:t>
            </a:r>
            <a:r>
              <a:rPr sz="2400">
                <a:solidFill>
                  <a:schemeClr val="tx1"/>
                </a:solidFill>
                <a:latin typeface="微软雅黑" panose="020B0503020204020204" pitchFamily="34" charset="-122"/>
                <a:ea typeface="微软雅黑" panose="020B0503020204020204" pitchFamily="34" charset="-122"/>
              </a:rPr>
              <a:t>失去成交机会</a:t>
            </a:r>
            <a:r>
              <a:rPr sz="2400">
                <a:latin typeface="微软雅黑" panose="020B0503020204020204" pitchFamily="34" charset="-122"/>
                <a:ea typeface="微软雅黑" panose="020B0503020204020204" pitchFamily="34" charset="-122"/>
              </a:rPr>
              <a:t>，致使长时间的业务洽谈____。因此，掌握顾客的消费心理，促成顾客的购买行为已经成为企业提高营销水平的____。</a:t>
            </a:r>
            <a:endParaRPr sz="24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     依次填入划横线部分最恰当的一项是(  )。</a:t>
            </a:r>
            <a:endParaRPr sz="24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A．毁于一旦   必由之路           B．功败垂成   万全之策</a:t>
            </a:r>
            <a:endParaRPr sz="24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C．前功尽弃   长久之计           D．功亏一篑   当务之急</a:t>
            </a:r>
            <a:endParaRPr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92175" y="1453515"/>
            <a:ext cx="10407650" cy="3931920"/>
          </a:xfrm>
          <a:prstGeom prst="rect">
            <a:avLst/>
          </a:prstGeom>
          <a:noFill/>
        </p:spPr>
        <p:txBody>
          <a:bodyPr wrap="square" rtlCol="0" anchor="t">
            <a:spAutoFit/>
          </a:bodyPr>
          <a:p>
            <a:pPr marL="469900" lvl="0" indent="-469900" fontAlgn="auto">
              <a:lnSpc>
                <a:spcPct val="150000"/>
              </a:lnSpc>
              <a:spcBef>
                <a:spcPts val="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25.目前，不少企业在市场营销活动中因缺乏对顾客消费心理的研究，常常因方法不当或举止不妥</a:t>
            </a:r>
            <a:r>
              <a:rPr sz="2400" b="1">
                <a:solidFill>
                  <a:srgbClr val="FF0000"/>
                </a:solidFill>
                <a:latin typeface="微软雅黑" panose="020B0503020204020204" pitchFamily="34" charset="-122"/>
                <a:ea typeface="微软雅黑" panose="020B0503020204020204" pitchFamily="34" charset="-122"/>
              </a:rPr>
              <a:t>失去成交机会</a:t>
            </a:r>
            <a:r>
              <a:rPr sz="2400">
                <a:latin typeface="微软雅黑" panose="020B0503020204020204" pitchFamily="34" charset="-122"/>
                <a:ea typeface="微软雅黑" panose="020B0503020204020204" pitchFamily="34" charset="-122"/>
              </a:rPr>
              <a:t>，致使长时间的业务洽谈____。因此，掌握顾客的消费心理，促成顾客的购买行为已经成为企业提高营销水平的____。</a:t>
            </a:r>
            <a:endParaRPr sz="24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     依次填入划横线部分最恰当的一项是(  )。</a:t>
            </a:r>
            <a:endParaRPr sz="24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A．毁于一旦   必由之路           B．功败垂成   万全之策</a:t>
            </a:r>
            <a:endParaRPr sz="24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C．前功尽弃   长久之计           D．功亏一篑   当务之急</a:t>
            </a:r>
            <a:endParaRPr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81355" y="1079500"/>
            <a:ext cx="10833100" cy="5120640"/>
          </a:xfrm>
          <a:prstGeom prst="rect">
            <a:avLst/>
          </a:prstGeom>
          <a:noFill/>
        </p:spPr>
        <p:txBody>
          <a:bodyPr wrap="square" rtlCol="0" anchor="t">
            <a:spAutoFit/>
          </a:bodyPr>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28.近年来，环境问题不时引发公众焦虑，环保局长也屡屡成为质疑焦点， “邀请环保局长下河游泳”成为热点新闻。环保搞不好，环保部门自然难辞其咎，但公允地说，这种“邀请”，恐怕并非一个环保局长就能承受得起的。同样是这些年，环保局长“匿名举报”的尴尬，环保部门“看得见管不到”的无奈，无不说明，环保问题光靠环保部门的确独木难支。今年两会期间，习近平总书记在参加江苏代表团审议时谈到：“现在网民检验湖泊水质的标准，是市长敢不敢跳下去游泳”，指出了环保问题的关键。</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此处， “环保问题的关键”是指(  )。</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A．解决环保问题需多部门的联合</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B．地方经济发展是否达到一定水平</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C．市长能否以身作则，带头环保</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D．地方政府负责人是否重视环保问题</a:t>
            </a:r>
            <a:endParaRPr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81355" y="1079500"/>
            <a:ext cx="10833100" cy="5120640"/>
          </a:xfrm>
          <a:prstGeom prst="rect">
            <a:avLst/>
          </a:prstGeom>
          <a:noFill/>
        </p:spPr>
        <p:txBody>
          <a:bodyPr wrap="square" rtlCol="0" anchor="t">
            <a:spAutoFit/>
          </a:bodyPr>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28.近年来，环境问题不时引发公众焦虑，环保局长也屡屡成为质疑焦点， “邀请环保局长下河游泳”成为热点新闻。环保搞不好，环保部门自然难辞其咎，</a:t>
            </a:r>
            <a:r>
              <a:rPr sz="2000" b="1">
                <a:solidFill>
                  <a:srgbClr val="FF0000"/>
                </a:solidFill>
                <a:latin typeface="微软雅黑" panose="020B0503020204020204" pitchFamily="34" charset="-122"/>
                <a:ea typeface="微软雅黑" panose="020B0503020204020204" pitchFamily="34" charset="-122"/>
              </a:rPr>
              <a:t>但公允地说</a:t>
            </a:r>
            <a:r>
              <a:rPr sz="2000">
                <a:latin typeface="微软雅黑" panose="020B0503020204020204" pitchFamily="34" charset="-122"/>
                <a:ea typeface="微软雅黑" panose="020B0503020204020204" pitchFamily="34" charset="-122"/>
              </a:rPr>
              <a:t>，这种“邀请”，</a:t>
            </a:r>
            <a:r>
              <a:rPr sz="2000" b="1" u="sng">
                <a:latin typeface="微软雅黑" panose="020B0503020204020204" pitchFamily="34" charset="-122"/>
                <a:ea typeface="微软雅黑" panose="020B0503020204020204" pitchFamily="34" charset="-122"/>
              </a:rPr>
              <a:t>恐怕并非一个环保局长就能承受得起的</a:t>
            </a:r>
            <a:r>
              <a:rPr sz="2000">
                <a:latin typeface="微软雅黑" panose="020B0503020204020204" pitchFamily="34" charset="-122"/>
                <a:ea typeface="微软雅黑" panose="020B0503020204020204" pitchFamily="34" charset="-122"/>
              </a:rPr>
              <a:t>。同样是这些年，环保局长“匿名举报”的尴尬，环保部门“看得见管不到”的无奈，</a:t>
            </a:r>
            <a:r>
              <a:rPr sz="2000" b="1">
                <a:solidFill>
                  <a:srgbClr val="FF0000"/>
                </a:solidFill>
                <a:latin typeface="微软雅黑" panose="020B0503020204020204" pitchFamily="34" charset="-122"/>
                <a:ea typeface="微软雅黑" panose="020B0503020204020204" pitchFamily="34" charset="-122"/>
              </a:rPr>
              <a:t>无不说明</a:t>
            </a:r>
            <a:r>
              <a:rPr sz="2000">
                <a:latin typeface="微软雅黑" panose="020B0503020204020204" pitchFamily="34" charset="-122"/>
                <a:ea typeface="微软雅黑" panose="020B0503020204020204" pitchFamily="34" charset="-122"/>
              </a:rPr>
              <a:t>，</a:t>
            </a:r>
            <a:r>
              <a:rPr sz="2000" b="1" u="sng">
                <a:latin typeface="微软雅黑" panose="020B0503020204020204" pitchFamily="34" charset="-122"/>
                <a:ea typeface="微软雅黑" panose="020B0503020204020204" pitchFamily="34" charset="-122"/>
              </a:rPr>
              <a:t>环保问题光靠环保部门的确独木难支</a:t>
            </a:r>
            <a:r>
              <a:rPr sz="2000">
                <a:latin typeface="微软雅黑" panose="020B0503020204020204" pitchFamily="34" charset="-122"/>
                <a:ea typeface="微软雅黑" panose="020B0503020204020204" pitchFamily="34" charset="-122"/>
              </a:rPr>
              <a:t>。今年两会期间，习近平总书记在参加江苏代表团审议时谈到：“现在网民检验湖泊水质的标准，是市长敢不敢跳下去游泳”，指出了</a:t>
            </a:r>
            <a:r>
              <a:rPr sz="2000" b="1" i="1">
                <a:latin typeface="微软雅黑" panose="020B0503020204020204" pitchFamily="34" charset="-122"/>
                <a:ea typeface="微软雅黑" panose="020B0503020204020204" pitchFamily="34" charset="-122"/>
              </a:rPr>
              <a:t>环保问题的关键</a:t>
            </a:r>
            <a:r>
              <a:rPr sz="2000">
                <a:latin typeface="微软雅黑" panose="020B0503020204020204" pitchFamily="34" charset="-122"/>
                <a:ea typeface="微软雅黑" panose="020B0503020204020204" pitchFamily="34" charset="-122"/>
              </a:rPr>
              <a:t>。</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此处， “</a:t>
            </a:r>
            <a:r>
              <a:rPr sz="2000" b="1" i="1">
                <a:latin typeface="微软雅黑" panose="020B0503020204020204" pitchFamily="34" charset="-122"/>
                <a:ea typeface="微软雅黑" panose="020B0503020204020204" pitchFamily="34" charset="-122"/>
              </a:rPr>
              <a:t>环保问题的关键</a:t>
            </a:r>
            <a:r>
              <a:rPr sz="2000">
                <a:latin typeface="微软雅黑" panose="020B0503020204020204" pitchFamily="34" charset="-122"/>
                <a:ea typeface="微软雅黑" panose="020B0503020204020204" pitchFamily="34" charset="-122"/>
              </a:rPr>
              <a:t>”是指(        )。</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A．解决环保问题需多部门的联合</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B．地方经济发展是否达到一定水平</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C．市长能否以身作则，带头环保</a:t>
            </a:r>
            <a:endParaRPr sz="2000">
              <a:latin typeface="微软雅黑" panose="020B0503020204020204" pitchFamily="34" charset="-122"/>
              <a:ea typeface="微软雅黑" panose="020B0503020204020204" pitchFamily="34" charset="-122"/>
            </a:endParaRPr>
          </a:p>
          <a:p>
            <a:pPr marL="469900" lvl="0" indent="-469900" fontAlgn="auto">
              <a:lnSpc>
                <a:spcPct val="150000"/>
              </a:lnSpc>
              <a:spcBef>
                <a:spcPts val="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D．地方政府负责人是否重视环保问题</a:t>
            </a:r>
            <a:endParaRPr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50429225421"/>
  <p:tag name="MH_LIBRARY" val="CONTENTS"/>
  <p:tag name="MH_TYPE" val="NUMBER"/>
  <p:tag name="ID" val="547142"/>
  <p:tag name="MH_ORDER" val="1"/>
</p:tagLst>
</file>

<file path=ppt/tags/tag10.xml><?xml version="1.0" encoding="utf-8"?>
<p:tagLst xmlns:p="http://schemas.openxmlformats.org/presentationml/2006/main">
  <p:tag name="MH" val="20150429225421"/>
  <p:tag name="MH_LIBRARY" val="CONTENTS"/>
  <p:tag name="MH_TYPE" val="ENTRY"/>
  <p:tag name="ID" val="547142"/>
  <p:tag name="MH_ORDER" val="1"/>
</p:tagLst>
</file>

<file path=ppt/tags/tag100.xml><?xml version="1.0" encoding="utf-8"?>
<p:tagLst xmlns:p="http://schemas.openxmlformats.org/presentationml/2006/main">
  <p:tag name="MH" val="20150429225421"/>
  <p:tag name="MH_LIBRARY" val="CONTENTS"/>
  <p:tag name="MH_TYPE" val="ENTRY"/>
  <p:tag name="ID" val="547142"/>
  <p:tag name="MH_ORDER" val="1"/>
</p:tagLst>
</file>

<file path=ppt/tags/tag101.xml><?xml version="1.0" encoding="utf-8"?>
<p:tagLst xmlns:p="http://schemas.openxmlformats.org/presentationml/2006/main">
  <p:tag name="MH" val="20150429225421"/>
  <p:tag name="MH_LIBRARY" val="CONTENTS"/>
  <p:tag name="MH_TYPE" val="NUMBER"/>
  <p:tag name="ID" val="547142"/>
  <p:tag name="MH_ORDER" val="1"/>
</p:tagLst>
</file>

<file path=ppt/tags/tag102.xml><?xml version="1.0" encoding="utf-8"?>
<p:tagLst xmlns:p="http://schemas.openxmlformats.org/presentationml/2006/main">
  <p:tag name="MH" val="20150429225421"/>
  <p:tag name="MH_LIBRARY" val="CONTENTS"/>
  <p:tag name="MH_TYPE" val="ENTRY"/>
  <p:tag name="ID" val="547142"/>
  <p:tag name="MH_ORDER" val="1"/>
</p:tagLst>
</file>

<file path=ppt/tags/tag103.xml><?xml version="1.0" encoding="utf-8"?>
<p:tagLst xmlns:p="http://schemas.openxmlformats.org/presentationml/2006/main">
  <p:tag name="MH" val="20150429225421"/>
  <p:tag name="MH_LIBRARY" val="CONTENTS"/>
  <p:tag name="MH_TYPE" val="NUMBER"/>
  <p:tag name="ID" val="547142"/>
  <p:tag name="MH_ORDER" val="1"/>
</p:tagLst>
</file>

<file path=ppt/tags/tag104.xml><?xml version="1.0" encoding="utf-8"?>
<p:tagLst xmlns:p="http://schemas.openxmlformats.org/presentationml/2006/main">
  <p:tag name="MH" val="20150429225421"/>
  <p:tag name="MH_LIBRARY" val="CONTENTS"/>
  <p:tag name="MH_TYPE" val="ENTRY"/>
  <p:tag name="ID" val="547142"/>
  <p:tag name="MH_ORDER" val="1"/>
</p:tagLst>
</file>

<file path=ppt/tags/tag105.xml><?xml version="1.0" encoding="utf-8"?>
<p:tagLst xmlns:p="http://schemas.openxmlformats.org/presentationml/2006/main">
  <p:tag name="MH" val="20150429225421"/>
  <p:tag name="MH_LIBRARY" val="CONTENTS"/>
  <p:tag name="MH_TYPE" val="NUMBER"/>
  <p:tag name="ID" val="547142"/>
  <p:tag name="MH_ORDER" val="1"/>
</p:tagLst>
</file>

<file path=ppt/tags/tag106.xml><?xml version="1.0" encoding="utf-8"?>
<p:tagLst xmlns:p="http://schemas.openxmlformats.org/presentationml/2006/main">
  <p:tag name="MH" val="20150429225421"/>
  <p:tag name="MH_LIBRARY" val="CONTENTS"/>
  <p:tag name="MH_TYPE" val="ENTRY"/>
  <p:tag name="ID" val="547142"/>
  <p:tag name="MH_ORDER" val="1"/>
</p:tagLst>
</file>

<file path=ppt/tags/tag107.xml><?xml version="1.0" encoding="utf-8"?>
<p:tagLst xmlns:p="http://schemas.openxmlformats.org/presentationml/2006/main">
  <p:tag name="MH" val="20150429225421"/>
  <p:tag name="MH_LIBRARY" val="CONTENTS"/>
  <p:tag name="MH_TYPE" val="NUMBER"/>
  <p:tag name="ID" val="547142"/>
  <p:tag name="MH_ORDER" val="1"/>
</p:tagLst>
</file>

<file path=ppt/tags/tag108.xml><?xml version="1.0" encoding="utf-8"?>
<p:tagLst xmlns:p="http://schemas.openxmlformats.org/presentationml/2006/main">
  <p:tag name="MH" val="20150429225421"/>
  <p:tag name="MH_LIBRARY" val="CONTENTS"/>
  <p:tag name="MH_TYPE" val="ENTRY"/>
  <p:tag name="ID" val="547142"/>
  <p:tag name="MH_ORDER" val="1"/>
</p:tagLst>
</file>

<file path=ppt/tags/tag109.xml><?xml version="1.0" encoding="utf-8"?>
<p:tagLst xmlns:p="http://schemas.openxmlformats.org/presentationml/2006/main">
  <p:tag name="MH" val="20150429225421"/>
  <p:tag name="MH_LIBRARY" val="CONTENTS"/>
  <p:tag name="MH_TYPE" val="NUMBER"/>
  <p:tag name="ID" val="547142"/>
  <p:tag name="MH_ORDER" val="1"/>
</p:tagLst>
</file>

<file path=ppt/tags/tag11.xml><?xml version="1.0" encoding="utf-8"?>
<p:tagLst xmlns:p="http://schemas.openxmlformats.org/presentationml/2006/main">
  <p:tag name="MH" val="20150429225421"/>
  <p:tag name="MH_LIBRARY" val="CONTENTS"/>
  <p:tag name="MH_TYPE" val="NUMBER"/>
  <p:tag name="ID" val="547142"/>
  <p:tag name="MH_ORDER" val="1"/>
</p:tagLst>
</file>

<file path=ppt/tags/tag110.xml><?xml version="1.0" encoding="utf-8"?>
<p:tagLst xmlns:p="http://schemas.openxmlformats.org/presentationml/2006/main">
  <p:tag name="MH" val="20150429225421"/>
  <p:tag name="MH_LIBRARY" val="CONTENTS"/>
  <p:tag name="MH_TYPE" val="ENTRY"/>
  <p:tag name="ID" val="547142"/>
  <p:tag name="MH_ORDER" val="1"/>
</p:tagLst>
</file>

<file path=ppt/tags/tag12.xml><?xml version="1.0" encoding="utf-8"?>
<p:tagLst xmlns:p="http://schemas.openxmlformats.org/presentationml/2006/main">
  <p:tag name="MH" val="20150429225421"/>
  <p:tag name="MH_LIBRARY" val="CONTENTS"/>
  <p:tag name="MH_TYPE" val="ENTRY"/>
  <p:tag name="ID" val="547142"/>
  <p:tag name="MH_ORDER" val="1"/>
</p:tagLst>
</file>

<file path=ppt/tags/tag13.xml><?xml version="1.0" encoding="utf-8"?>
<p:tagLst xmlns:p="http://schemas.openxmlformats.org/presentationml/2006/main">
  <p:tag name="MH" val="20150429225421"/>
  <p:tag name="MH_LIBRARY" val="CONTENTS"/>
  <p:tag name="MH_TYPE" val="NUMBER"/>
  <p:tag name="ID" val="547142"/>
  <p:tag name="MH_ORDER" val="1"/>
</p:tagLst>
</file>

<file path=ppt/tags/tag14.xml><?xml version="1.0" encoding="utf-8"?>
<p:tagLst xmlns:p="http://schemas.openxmlformats.org/presentationml/2006/main">
  <p:tag name="MH" val="20150429225421"/>
  <p:tag name="MH_LIBRARY" val="CONTENTS"/>
  <p:tag name="MH_TYPE" val="ENTRY"/>
  <p:tag name="ID" val="547142"/>
  <p:tag name="MH_ORDER" val="1"/>
</p:tagLst>
</file>

<file path=ppt/tags/tag15.xml><?xml version="1.0" encoding="utf-8"?>
<p:tagLst xmlns:p="http://schemas.openxmlformats.org/presentationml/2006/main">
  <p:tag name="MH" val="20150429225421"/>
  <p:tag name="MH_LIBRARY" val="CONTENTS"/>
  <p:tag name="MH_TYPE" val="NUMBER"/>
  <p:tag name="ID" val="547142"/>
  <p:tag name="MH_ORDER" val="1"/>
</p:tagLst>
</file>

<file path=ppt/tags/tag16.xml><?xml version="1.0" encoding="utf-8"?>
<p:tagLst xmlns:p="http://schemas.openxmlformats.org/presentationml/2006/main">
  <p:tag name="MH" val="20150429225421"/>
  <p:tag name="MH_LIBRARY" val="CONTENTS"/>
  <p:tag name="MH_TYPE" val="ENTRY"/>
  <p:tag name="ID" val="547142"/>
  <p:tag name="MH_ORDER" val="1"/>
</p:tagLst>
</file>

<file path=ppt/tags/tag17.xml><?xml version="1.0" encoding="utf-8"?>
<p:tagLst xmlns:p="http://schemas.openxmlformats.org/presentationml/2006/main">
  <p:tag name="MH" val="20150429225421"/>
  <p:tag name="MH_LIBRARY" val="CONTENTS"/>
  <p:tag name="MH_TYPE" val="NUMBER"/>
  <p:tag name="ID" val="547142"/>
  <p:tag name="MH_ORDER" val="1"/>
</p:tagLst>
</file>

<file path=ppt/tags/tag18.xml><?xml version="1.0" encoding="utf-8"?>
<p:tagLst xmlns:p="http://schemas.openxmlformats.org/presentationml/2006/main">
  <p:tag name="MH" val="20150429225421"/>
  <p:tag name="MH_LIBRARY" val="CONTENTS"/>
  <p:tag name="MH_TYPE" val="ENTRY"/>
  <p:tag name="ID" val="547142"/>
  <p:tag name="MH_ORDER" val="1"/>
</p:tagLst>
</file>

<file path=ppt/tags/tag19.xml><?xml version="1.0" encoding="utf-8"?>
<p:tagLst xmlns:p="http://schemas.openxmlformats.org/presentationml/2006/main">
  <p:tag name="MH" val="20150429225421"/>
  <p:tag name="MH_LIBRARY" val="CONTENTS"/>
  <p:tag name="MH_TYPE" val="NUMBER"/>
  <p:tag name="ID" val="547142"/>
  <p:tag name="MH_ORDER" val="1"/>
</p:tagLst>
</file>

<file path=ppt/tags/tag2.xml><?xml version="1.0" encoding="utf-8"?>
<p:tagLst xmlns:p="http://schemas.openxmlformats.org/presentationml/2006/main">
  <p:tag name="MH" val="20150429225421"/>
  <p:tag name="MH_LIBRARY" val="CONTENTS"/>
  <p:tag name="MH_TYPE" val="ENTRY"/>
  <p:tag name="ID" val="547142"/>
  <p:tag name="MH_ORDER" val="1"/>
</p:tagLst>
</file>

<file path=ppt/tags/tag20.xml><?xml version="1.0" encoding="utf-8"?>
<p:tagLst xmlns:p="http://schemas.openxmlformats.org/presentationml/2006/main">
  <p:tag name="MH" val="20150429225421"/>
  <p:tag name="MH_LIBRARY" val="CONTENTS"/>
  <p:tag name="MH_TYPE" val="ENTRY"/>
  <p:tag name="ID" val="547142"/>
  <p:tag name="MH_ORDER" val="1"/>
</p:tagLst>
</file>

<file path=ppt/tags/tag21.xml><?xml version="1.0" encoding="utf-8"?>
<p:tagLst xmlns:p="http://schemas.openxmlformats.org/presentationml/2006/main">
  <p:tag name="MH" val="20150429225421"/>
  <p:tag name="MH_LIBRARY" val="CONTENTS"/>
  <p:tag name="MH_TYPE" val="NUMBER"/>
  <p:tag name="ID" val="547142"/>
  <p:tag name="MH_ORDER" val="1"/>
</p:tagLst>
</file>

<file path=ppt/tags/tag22.xml><?xml version="1.0" encoding="utf-8"?>
<p:tagLst xmlns:p="http://schemas.openxmlformats.org/presentationml/2006/main">
  <p:tag name="MH" val="20150429225421"/>
  <p:tag name="MH_LIBRARY" val="CONTENTS"/>
  <p:tag name="MH_TYPE" val="ENTRY"/>
  <p:tag name="ID" val="547142"/>
  <p:tag name="MH_ORDER" val="1"/>
</p:tagLst>
</file>

<file path=ppt/tags/tag23.xml><?xml version="1.0" encoding="utf-8"?>
<p:tagLst xmlns:p="http://schemas.openxmlformats.org/presentationml/2006/main">
  <p:tag name="MH" val="20150429225421"/>
  <p:tag name="MH_LIBRARY" val="CONTENTS"/>
  <p:tag name="MH_TYPE" val="NUMBER"/>
  <p:tag name="ID" val="547142"/>
  <p:tag name="MH_ORDER" val="1"/>
</p:tagLst>
</file>

<file path=ppt/tags/tag24.xml><?xml version="1.0" encoding="utf-8"?>
<p:tagLst xmlns:p="http://schemas.openxmlformats.org/presentationml/2006/main">
  <p:tag name="MH" val="20150429225421"/>
  <p:tag name="MH_LIBRARY" val="CONTENTS"/>
  <p:tag name="MH_TYPE" val="ENTRY"/>
  <p:tag name="ID" val="547142"/>
  <p:tag name="MH_ORDER" val="1"/>
</p:tagLst>
</file>

<file path=ppt/tags/tag25.xml><?xml version="1.0" encoding="utf-8"?>
<p:tagLst xmlns:p="http://schemas.openxmlformats.org/presentationml/2006/main">
  <p:tag name="MH" val="20150429225421"/>
  <p:tag name="MH_LIBRARY" val="CONTENTS"/>
  <p:tag name="MH_TYPE" val="NUMBER"/>
  <p:tag name="ID" val="547142"/>
  <p:tag name="MH_ORDER" val="1"/>
</p:tagLst>
</file>

<file path=ppt/tags/tag26.xml><?xml version="1.0" encoding="utf-8"?>
<p:tagLst xmlns:p="http://schemas.openxmlformats.org/presentationml/2006/main">
  <p:tag name="MH" val="20150429225421"/>
  <p:tag name="MH_LIBRARY" val="CONTENTS"/>
  <p:tag name="MH_TYPE" val="ENTRY"/>
  <p:tag name="ID" val="547142"/>
  <p:tag name="MH_ORDER" val="1"/>
</p:tagLst>
</file>

<file path=ppt/tags/tag27.xml><?xml version="1.0" encoding="utf-8"?>
<p:tagLst xmlns:p="http://schemas.openxmlformats.org/presentationml/2006/main">
  <p:tag name="MH" val="20150429225421"/>
  <p:tag name="MH_LIBRARY" val="CONTENTS"/>
  <p:tag name="MH_TYPE" val="NUMBER"/>
  <p:tag name="ID" val="547142"/>
  <p:tag name="MH_ORDER" val="1"/>
</p:tagLst>
</file>

<file path=ppt/tags/tag28.xml><?xml version="1.0" encoding="utf-8"?>
<p:tagLst xmlns:p="http://schemas.openxmlformats.org/presentationml/2006/main">
  <p:tag name="MH" val="20150429225421"/>
  <p:tag name="MH_LIBRARY" val="CONTENTS"/>
  <p:tag name="MH_TYPE" val="ENTRY"/>
  <p:tag name="ID" val="547142"/>
  <p:tag name="MH_ORDER" val="1"/>
</p:tagLst>
</file>

<file path=ppt/tags/tag29.xml><?xml version="1.0" encoding="utf-8"?>
<p:tagLst xmlns:p="http://schemas.openxmlformats.org/presentationml/2006/main">
  <p:tag name="MH" val="20150429225421"/>
  <p:tag name="MH_LIBRARY" val="CONTENTS"/>
  <p:tag name="MH_TYPE" val="NUMBER"/>
  <p:tag name="ID" val="547142"/>
  <p:tag name="MH_ORDER" val="1"/>
</p:tagLst>
</file>

<file path=ppt/tags/tag3.xml><?xml version="1.0" encoding="utf-8"?>
<p:tagLst xmlns:p="http://schemas.openxmlformats.org/presentationml/2006/main">
  <p:tag name="MH" val="20150429225421"/>
  <p:tag name="MH_LIBRARY" val="CONTENTS"/>
  <p:tag name="MH_TYPE" val="NUMBER"/>
  <p:tag name="ID" val="547142"/>
  <p:tag name="MH_ORDER" val="1"/>
</p:tagLst>
</file>

<file path=ppt/tags/tag30.xml><?xml version="1.0" encoding="utf-8"?>
<p:tagLst xmlns:p="http://schemas.openxmlformats.org/presentationml/2006/main">
  <p:tag name="MH" val="20150429225421"/>
  <p:tag name="MH_LIBRARY" val="CONTENTS"/>
  <p:tag name="MH_TYPE" val="ENTRY"/>
  <p:tag name="ID" val="547142"/>
  <p:tag name="MH_ORDER" val="1"/>
</p:tagLst>
</file>

<file path=ppt/tags/tag31.xml><?xml version="1.0" encoding="utf-8"?>
<p:tagLst xmlns:p="http://schemas.openxmlformats.org/presentationml/2006/main">
  <p:tag name="MH" val="20150429225421"/>
  <p:tag name="MH_LIBRARY" val="CONTENTS"/>
  <p:tag name="MH_TYPE" val="NUMBER"/>
  <p:tag name="ID" val="547142"/>
  <p:tag name="MH_ORDER" val="1"/>
</p:tagLst>
</file>

<file path=ppt/tags/tag32.xml><?xml version="1.0" encoding="utf-8"?>
<p:tagLst xmlns:p="http://schemas.openxmlformats.org/presentationml/2006/main">
  <p:tag name="MH" val="20150429225421"/>
  <p:tag name="MH_LIBRARY" val="CONTENTS"/>
  <p:tag name="MH_TYPE" val="ENTRY"/>
  <p:tag name="ID" val="547142"/>
  <p:tag name="MH_ORDER" val="1"/>
</p:tagLst>
</file>

<file path=ppt/tags/tag33.xml><?xml version="1.0" encoding="utf-8"?>
<p:tagLst xmlns:p="http://schemas.openxmlformats.org/presentationml/2006/main">
  <p:tag name="MH" val="20150429225421"/>
  <p:tag name="MH_LIBRARY" val="CONTENTS"/>
  <p:tag name="MH_TYPE" val="NUMBER"/>
  <p:tag name="ID" val="547142"/>
  <p:tag name="MH_ORDER" val="1"/>
</p:tagLst>
</file>

<file path=ppt/tags/tag34.xml><?xml version="1.0" encoding="utf-8"?>
<p:tagLst xmlns:p="http://schemas.openxmlformats.org/presentationml/2006/main">
  <p:tag name="MH" val="20150429225421"/>
  <p:tag name="MH_LIBRARY" val="CONTENTS"/>
  <p:tag name="MH_TYPE" val="ENTRY"/>
  <p:tag name="ID" val="547142"/>
  <p:tag name="MH_ORDER" val="1"/>
</p:tagLst>
</file>

<file path=ppt/tags/tag35.xml><?xml version="1.0" encoding="utf-8"?>
<p:tagLst xmlns:p="http://schemas.openxmlformats.org/presentationml/2006/main">
  <p:tag name="MH" val="20150429225421"/>
  <p:tag name="MH_LIBRARY" val="CONTENTS"/>
  <p:tag name="MH_TYPE" val="NUMBER"/>
  <p:tag name="ID" val="547142"/>
  <p:tag name="MH_ORDER" val="1"/>
</p:tagLst>
</file>

<file path=ppt/tags/tag36.xml><?xml version="1.0" encoding="utf-8"?>
<p:tagLst xmlns:p="http://schemas.openxmlformats.org/presentationml/2006/main">
  <p:tag name="MH" val="20150429225421"/>
  <p:tag name="MH_LIBRARY" val="CONTENTS"/>
  <p:tag name="MH_TYPE" val="ENTRY"/>
  <p:tag name="ID" val="547142"/>
  <p:tag name="MH_ORDER" val="1"/>
</p:tagLst>
</file>

<file path=ppt/tags/tag37.xml><?xml version="1.0" encoding="utf-8"?>
<p:tagLst xmlns:p="http://schemas.openxmlformats.org/presentationml/2006/main">
  <p:tag name="MH" val="20150429225421"/>
  <p:tag name="MH_LIBRARY" val="CONTENTS"/>
  <p:tag name="MH_TYPE" val="NUMBER"/>
  <p:tag name="ID" val="547142"/>
  <p:tag name="MH_ORDER" val="1"/>
</p:tagLst>
</file>

<file path=ppt/tags/tag38.xml><?xml version="1.0" encoding="utf-8"?>
<p:tagLst xmlns:p="http://schemas.openxmlformats.org/presentationml/2006/main">
  <p:tag name="MH" val="20150429225421"/>
  <p:tag name="MH_LIBRARY" val="CONTENTS"/>
  <p:tag name="MH_TYPE" val="ENTRY"/>
  <p:tag name="ID" val="547142"/>
  <p:tag name="MH_ORDER" val="1"/>
</p:tagLst>
</file>

<file path=ppt/tags/tag39.xml><?xml version="1.0" encoding="utf-8"?>
<p:tagLst xmlns:p="http://schemas.openxmlformats.org/presentationml/2006/main">
  <p:tag name="MH" val="20150429225421"/>
  <p:tag name="MH_LIBRARY" val="CONTENTS"/>
  <p:tag name="MH_TYPE" val="NUMBER"/>
  <p:tag name="ID" val="547142"/>
  <p:tag name="MH_ORDER" val="1"/>
</p:tagLst>
</file>

<file path=ppt/tags/tag4.xml><?xml version="1.0" encoding="utf-8"?>
<p:tagLst xmlns:p="http://schemas.openxmlformats.org/presentationml/2006/main">
  <p:tag name="MH" val="20150429225421"/>
  <p:tag name="MH_LIBRARY" val="CONTENTS"/>
  <p:tag name="MH_TYPE" val="ENTRY"/>
  <p:tag name="ID" val="547142"/>
  <p:tag name="MH_ORDER" val="1"/>
</p:tagLst>
</file>

<file path=ppt/tags/tag40.xml><?xml version="1.0" encoding="utf-8"?>
<p:tagLst xmlns:p="http://schemas.openxmlformats.org/presentationml/2006/main">
  <p:tag name="MH" val="20150429225421"/>
  <p:tag name="MH_LIBRARY" val="CONTENTS"/>
  <p:tag name="MH_TYPE" val="ENTRY"/>
  <p:tag name="ID" val="547142"/>
  <p:tag name="MH_ORDER" val="1"/>
</p:tagLst>
</file>

<file path=ppt/tags/tag41.xml><?xml version="1.0" encoding="utf-8"?>
<p:tagLst xmlns:p="http://schemas.openxmlformats.org/presentationml/2006/main">
  <p:tag name="MH" val="20150429225421"/>
  <p:tag name="MH_LIBRARY" val="CONTENTS"/>
  <p:tag name="MH_TYPE" val="NUMBER"/>
  <p:tag name="ID" val="547142"/>
  <p:tag name="MH_ORDER" val="1"/>
</p:tagLst>
</file>

<file path=ppt/tags/tag42.xml><?xml version="1.0" encoding="utf-8"?>
<p:tagLst xmlns:p="http://schemas.openxmlformats.org/presentationml/2006/main">
  <p:tag name="MH" val="20150429225421"/>
  <p:tag name="MH_LIBRARY" val="CONTENTS"/>
  <p:tag name="MH_TYPE" val="ENTRY"/>
  <p:tag name="ID" val="547142"/>
  <p:tag name="MH_ORDER" val="1"/>
</p:tagLst>
</file>

<file path=ppt/tags/tag43.xml><?xml version="1.0" encoding="utf-8"?>
<p:tagLst xmlns:p="http://schemas.openxmlformats.org/presentationml/2006/main">
  <p:tag name="MH" val="20150429225421"/>
  <p:tag name="MH_LIBRARY" val="CONTENTS"/>
  <p:tag name="MH_TYPE" val="NUMBER"/>
  <p:tag name="ID" val="547142"/>
  <p:tag name="MH_ORDER" val="1"/>
</p:tagLst>
</file>

<file path=ppt/tags/tag44.xml><?xml version="1.0" encoding="utf-8"?>
<p:tagLst xmlns:p="http://schemas.openxmlformats.org/presentationml/2006/main">
  <p:tag name="MH" val="20150429225421"/>
  <p:tag name="MH_LIBRARY" val="CONTENTS"/>
  <p:tag name="MH_TYPE" val="ENTRY"/>
  <p:tag name="ID" val="547142"/>
  <p:tag name="MH_ORDER" val="1"/>
</p:tagLst>
</file>

<file path=ppt/tags/tag45.xml><?xml version="1.0" encoding="utf-8"?>
<p:tagLst xmlns:p="http://schemas.openxmlformats.org/presentationml/2006/main">
  <p:tag name="MH" val="20150429225421"/>
  <p:tag name="MH_LIBRARY" val="CONTENTS"/>
  <p:tag name="MH_TYPE" val="NUMBER"/>
  <p:tag name="ID" val="547142"/>
  <p:tag name="MH_ORDER" val="1"/>
</p:tagLst>
</file>

<file path=ppt/tags/tag46.xml><?xml version="1.0" encoding="utf-8"?>
<p:tagLst xmlns:p="http://schemas.openxmlformats.org/presentationml/2006/main">
  <p:tag name="MH" val="20150429225421"/>
  <p:tag name="MH_LIBRARY" val="CONTENTS"/>
  <p:tag name="MH_TYPE" val="ENTRY"/>
  <p:tag name="ID" val="547142"/>
  <p:tag name="MH_ORDER" val="1"/>
</p:tagLst>
</file>

<file path=ppt/tags/tag47.xml><?xml version="1.0" encoding="utf-8"?>
<p:tagLst xmlns:p="http://schemas.openxmlformats.org/presentationml/2006/main">
  <p:tag name="MH" val="20150429225421"/>
  <p:tag name="MH_LIBRARY" val="CONTENTS"/>
  <p:tag name="MH_TYPE" val="NUMBER"/>
  <p:tag name="ID" val="547142"/>
  <p:tag name="MH_ORDER" val="1"/>
</p:tagLst>
</file>

<file path=ppt/tags/tag48.xml><?xml version="1.0" encoding="utf-8"?>
<p:tagLst xmlns:p="http://schemas.openxmlformats.org/presentationml/2006/main">
  <p:tag name="MH" val="20150429225421"/>
  <p:tag name="MH_LIBRARY" val="CONTENTS"/>
  <p:tag name="MH_TYPE" val="ENTRY"/>
  <p:tag name="ID" val="547142"/>
  <p:tag name="MH_ORDER" val="1"/>
</p:tagLst>
</file>

<file path=ppt/tags/tag49.xml><?xml version="1.0" encoding="utf-8"?>
<p:tagLst xmlns:p="http://schemas.openxmlformats.org/presentationml/2006/main">
  <p:tag name="MH" val="20150429225421"/>
  <p:tag name="MH_LIBRARY" val="CONTENTS"/>
  <p:tag name="MH_TYPE" val="NUMBER"/>
  <p:tag name="ID" val="547142"/>
  <p:tag name="MH_ORDER" val="1"/>
</p:tagLst>
</file>

<file path=ppt/tags/tag5.xml><?xml version="1.0" encoding="utf-8"?>
<p:tagLst xmlns:p="http://schemas.openxmlformats.org/presentationml/2006/main">
  <p:tag name="MH" val="20150429225421"/>
  <p:tag name="MH_LIBRARY" val="CONTENTS"/>
  <p:tag name="MH_TYPE" val="NUMBER"/>
  <p:tag name="ID" val="547142"/>
  <p:tag name="MH_ORDER" val="1"/>
</p:tagLst>
</file>

<file path=ppt/tags/tag50.xml><?xml version="1.0" encoding="utf-8"?>
<p:tagLst xmlns:p="http://schemas.openxmlformats.org/presentationml/2006/main">
  <p:tag name="MH" val="20150429225421"/>
  <p:tag name="MH_LIBRARY" val="CONTENTS"/>
  <p:tag name="MH_TYPE" val="ENTRY"/>
  <p:tag name="ID" val="547142"/>
  <p:tag name="MH_ORDER" val="1"/>
</p:tagLst>
</file>

<file path=ppt/tags/tag51.xml><?xml version="1.0" encoding="utf-8"?>
<p:tagLst xmlns:p="http://schemas.openxmlformats.org/presentationml/2006/main">
  <p:tag name="MH" val="20150429225421"/>
  <p:tag name="MH_LIBRARY" val="CONTENTS"/>
  <p:tag name="MH_TYPE" val="NUMBER"/>
  <p:tag name="ID" val="547142"/>
  <p:tag name="MH_ORDER" val="1"/>
</p:tagLst>
</file>

<file path=ppt/tags/tag52.xml><?xml version="1.0" encoding="utf-8"?>
<p:tagLst xmlns:p="http://schemas.openxmlformats.org/presentationml/2006/main">
  <p:tag name="MH" val="20150429225421"/>
  <p:tag name="MH_LIBRARY" val="CONTENTS"/>
  <p:tag name="MH_TYPE" val="ENTRY"/>
  <p:tag name="ID" val="547142"/>
  <p:tag name="MH_ORDER" val="1"/>
</p:tagLst>
</file>

<file path=ppt/tags/tag53.xml><?xml version="1.0" encoding="utf-8"?>
<p:tagLst xmlns:p="http://schemas.openxmlformats.org/presentationml/2006/main">
  <p:tag name="MH" val="20150429225421"/>
  <p:tag name="MH_LIBRARY" val="CONTENTS"/>
  <p:tag name="MH_TYPE" val="NUMBER"/>
  <p:tag name="ID" val="547142"/>
  <p:tag name="MH_ORDER" val="1"/>
</p:tagLst>
</file>

<file path=ppt/tags/tag54.xml><?xml version="1.0" encoding="utf-8"?>
<p:tagLst xmlns:p="http://schemas.openxmlformats.org/presentationml/2006/main">
  <p:tag name="MH" val="20150429225421"/>
  <p:tag name="MH_LIBRARY" val="CONTENTS"/>
  <p:tag name="MH_TYPE" val="ENTRY"/>
  <p:tag name="ID" val="547142"/>
  <p:tag name="MH_ORDER" val="1"/>
</p:tagLst>
</file>

<file path=ppt/tags/tag55.xml><?xml version="1.0" encoding="utf-8"?>
<p:tagLst xmlns:p="http://schemas.openxmlformats.org/presentationml/2006/main">
  <p:tag name="MH" val="20150429225421"/>
  <p:tag name="MH_LIBRARY" val="CONTENTS"/>
  <p:tag name="MH_TYPE" val="NUMBER"/>
  <p:tag name="ID" val="547142"/>
  <p:tag name="MH_ORDER" val="1"/>
</p:tagLst>
</file>

<file path=ppt/tags/tag56.xml><?xml version="1.0" encoding="utf-8"?>
<p:tagLst xmlns:p="http://schemas.openxmlformats.org/presentationml/2006/main">
  <p:tag name="MH" val="20150429225421"/>
  <p:tag name="MH_LIBRARY" val="CONTENTS"/>
  <p:tag name="MH_TYPE" val="ENTRY"/>
  <p:tag name="ID" val="547142"/>
  <p:tag name="MH_ORDER" val="1"/>
</p:tagLst>
</file>

<file path=ppt/tags/tag57.xml><?xml version="1.0" encoding="utf-8"?>
<p:tagLst xmlns:p="http://schemas.openxmlformats.org/presentationml/2006/main">
  <p:tag name="MH" val="20150429225421"/>
  <p:tag name="MH_LIBRARY" val="CONTENTS"/>
  <p:tag name="MH_TYPE" val="NUMBER"/>
  <p:tag name="ID" val="547142"/>
  <p:tag name="MH_ORDER" val="1"/>
</p:tagLst>
</file>

<file path=ppt/tags/tag58.xml><?xml version="1.0" encoding="utf-8"?>
<p:tagLst xmlns:p="http://schemas.openxmlformats.org/presentationml/2006/main">
  <p:tag name="MH" val="20150429225421"/>
  <p:tag name="MH_LIBRARY" val="CONTENTS"/>
  <p:tag name="MH_TYPE" val="ENTRY"/>
  <p:tag name="ID" val="547142"/>
  <p:tag name="MH_ORDER" val="1"/>
</p:tagLst>
</file>

<file path=ppt/tags/tag59.xml><?xml version="1.0" encoding="utf-8"?>
<p:tagLst xmlns:p="http://schemas.openxmlformats.org/presentationml/2006/main">
  <p:tag name="MH" val="20150429225421"/>
  <p:tag name="MH_LIBRARY" val="CONTENTS"/>
  <p:tag name="MH_TYPE" val="NUMBER"/>
  <p:tag name="ID" val="547142"/>
  <p:tag name="MH_ORDER" val="1"/>
</p:tagLst>
</file>

<file path=ppt/tags/tag6.xml><?xml version="1.0" encoding="utf-8"?>
<p:tagLst xmlns:p="http://schemas.openxmlformats.org/presentationml/2006/main">
  <p:tag name="MH" val="20150429225421"/>
  <p:tag name="MH_LIBRARY" val="CONTENTS"/>
  <p:tag name="MH_TYPE" val="ENTRY"/>
  <p:tag name="ID" val="547142"/>
  <p:tag name="MH_ORDER" val="1"/>
</p:tagLst>
</file>

<file path=ppt/tags/tag60.xml><?xml version="1.0" encoding="utf-8"?>
<p:tagLst xmlns:p="http://schemas.openxmlformats.org/presentationml/2006/main">
  <p:tag name="MH" val="20150429225421"/>
  <p:tag name="MH_LIBRARY" val="CONTENTS"/>
  <p:tag name="MH_TYPE" val="ENTRY"/>
  <p:tag name="ID" val="547142"/>
  <p:tag name="MH_ORDER" val="1"/>
</p:tagLst>
</file>

<file path=ppt/tags/tag61.xml><?xml version="1.0" encoding="utf-8"?>
<p:tagLst xmlns:p="http://schemas.openxmlformats.org/presentationml/2006/main">
  <p:tag name="MH" val="20150429225421"/>
  <p:tag name="MH_LIBRARY" val="CONTENTS"/>
  <p:tag name="MH_TYPE" val="NUMBER"/>
  <p:tag name="ID" val="547142"/>
  <p:tag name="MH_ORDER" val="1"/>
</p:tagLst>
</file>

<file path=ppt/tags/tag62.xml><?xml version="1.0" encoding="utf-8"?>
<p:tagLst xmlns:p="http://schemas.openxmlformats.org/presentationml/2006/main">
  <p:tag name="MH" val="20150429225421"/>
  <p:tag name="MH_LIBRARY" val="CONTENTS"/>
  <p:tag name="MH_TYPE" val="ENTRY"/>
  <p:tag name="ID" val="547142"/>
  <p:tag name="MH_ORDER" val="1"/>
</p:tagLst>
</file>

<file path=ppt/tags/tag63.xml><?xml version="1.0" encoding="utf-8"?>
<p:tagLst xmlns:p="http://schemas.openxmlformats.org/presentationml/2006/main">
  <p:tag name="MH" val="20150429225421"/>
  <p:tag name="MH_LIBRARY" val="CONTENTS"/>
  <p:tag name="MH_TYPE" val="NUMBER"/>
  <p:tag name="ID" val="547142"/>
  <p:tag name="MH_ORDER" val="1"/>
</p:tagLst>
</file>

<file path=ppt/tags/tag64.xml><?xml version="1.0" encoding="utf-8"?>
<p:tagLst xmlns:p="http://schemas.openxmlformats.org/presentationml/2006/main">
  <p:tag name="MH" val="20150429225421"/>
  <p:tag name="MH_LIBRARY" val="CONTENTS"/>
  <p:tag name="MH_TYPE" val="ENTRY"/>
  <p:tag name="ID" val="547142"/>
  <p:tag name="MH_ORDER" val="1"/>
</p:tagLst>
</file>

<file path=ppt/tags/tag65.xml><?xml version="1.0" encoding="utf-8"?>
<p:tagLst xmlns:p="http://schemas.openxmlformats.org/presentationml/2006/main">
  <p:tag name="MH" val="20150429225421"/>
  <p:tag name="MH_LIBRARY" val="CONTENTS"/>
  <p:tag name="MH_TYPE" val="NUMBER"/>
  <p:tag name="ID" val="547142"/>
  <p:tag name="MH_ORDER" val="1"/>
</p:tagLst>
</file>

<file path=ppt/tags/tag66.xml><?xml version="1.0" encoding="utf-8"?>
<p:tagLst xmlns:p="http://schemas.openxmlformats.org/presentationml/2006/main">
  <p:tag name="MH" val="20150429225421"/>
  <p:tag name="MH_LIBRARY" val="CONTENTS"/>
  <p:tag name="MH_TYPE" val="ENTRY"/>
  <p:tag name="ID" val="547142"/>
  <p:tag name="MH_ORDER" val="1"/>
</p:tagLst>
</file>

<file path=ppt/tags/tag67.xml><?xml version="1.0" encoding="utf-8"?>
<p:tagLst xmlns:p="http://schemas.openxmlformats.org/presentationml/2006/main">
  <p:tag name="MH" val="20150429225421"/>
  <p:tag name="MH_LIBRARY" val="CONTENTS"/>
  <p:tag name="MH_TYPE" val="NUMBER"/>
  <p:tag name="ID" val="547142"/>
  <p:tag name="MH_ORDER" val="1"/>
</p:tagLst>
</file>

<file path=ppt/tags/tag68.xml><?xml version="1.0" encoding="utf-8"?>
<p:tagLst xmlns:p="http://schemas.openxmlformats.org/presentationml/2006/main">
  <p:tag name="MH" val="20150429225421"/>
  <p:tag name="MH_LIBRARY" val="CONTENTS"/>
  <p:tag name="MH_TYPE" val="ENTRY"/>
  <p:tag name="ID" val="547142"/>
  <p:tag name="MH_ORDER" val="1"/>
</p:tagLst>
</file>

<file path=ppt/tags/tag69.xml><?xml version="1.0" encoding="utf-8"?>
<p:tagLst xmlns:p="http://schemas.openxmlformats.org/presentationml/2006/main">
  <p:tag name="MH" val="20150429225421"/>
  <p:tag name="MH_LIBRARY" val="CONTENTS"/>
  <p:tag name="MH_TYPE" val="NUMBER"/>
  <p:tag name="ID" val="547142"/>
  <p:tag name="MH_ORDER" val="1"/>
</p:tagLst>
</file>

<file path=ppt/tags/tag7.xml><?xml version="1.0" encoding="utf-8"?>
<p:tagLst xmlns:p="http://schemas.openxmlformats.org/presentationml/2006/main">
  <p:tag name="MH" val="20150429225421"/>
  <p:tag name="MH_LIBRARY" val="CONTENTS"/>
  <p:tag name="MH_TYPE" val="NUMBER"/>
  <p:tag name="ID" val="547142"/>
  <p:tag name="MH_ORDER" val="1"/>
</p:tagLst>
</file>

<file path=ppt/tags/tag70.xml><?xml version="1.0" encoding="utf-8"?>
<p:tagLst xmlns:p="http://schemas.openxmlformats.org/presentationml/2006/main">
  <p:tag name="MH" val="20150429225421"/>
  <p:tag name="MH_LIBRARY" val="CONTENTS"/>
  <p:tag name="MH_TYPE" val="ENTRY"/>
  <p:tag name="ID" val="547142"/>
  <p:tag name="MH_ORDER" val="1"/>
</p:tagLst>
</file>

<file path=ppt/tags/tag71.xml><?xml version="1.0" encoding="utf-8"?>
<p:tagLst xmlns:p="http://schemas.openxmlformats.org/presentationml/2006/main">
  <p:tag name="MH" val="20150429225421"/>
  <p:tag name="MH_LIBRARY" val="CONTENTS"/>
  <p:tag name="MH_TYPE" val="NUMBER"/>
  <p:tag name="ID" val="547142"/>
  <p:tag name="MH_ORDER" val="1"/>
</p:tagLst>
</file>

<file path=ppt/tags/tag72.xml><?xml version="1.0" encoding="utf-8"?>
<p:tagLst xmlns:p="http://schemas.openxmlformats.org/presentationml/2006/main">
  <p:tag name="MH" val="20150429225421"/>
  <p:tag name="MH_LIBRARY" val="CONTENTS"/>
  <p:tag name="MH_TYPE" val="ENTRY"/>
  <p:tag name="ID" val="547142"/>
  <p:tag name="MH_ORDER" val="1"/>
</p:tagLst>
</file>

<file path=ppt/tags/tag73.xml><?xml version="1.0" encoding="utf-8"?>
<p:tagLst xmlns:p="http://schemas.openxmlformats.org/presentationml/2006/main">
  <p:tag name="MH" val="20150429225421"/>
  <p:tag name="MH_LIBRARY" val="CONTENTS"/>
  <p:tag name="MH_TYPE" val="NUMBER"/>
  <p:tag name="ID" val="547142"/>
  <p:tag name="MH_ORDER" val="1"/>
</p:tagLst>
</file>

<file path=ppt/tags/tag74.xml><?xml version="1.0" encoding="utf-8"?>
<p:tagLst xmlns:p="http://schemas.openxmlformats.org/presentationml/2006/main">
  <p:tag name="MH" val="20150429225421"/>
  <p:tag name="MH_LIBRARY" val="CONTENTS"/>
  <p:tag name="MH_TYPE" val="ENTRY"/>
  <p:tag name="ID" val="547142"/>
  <p:tag name="MH_ORDER" val="1"/>
</p:tagLst>
</file>

<file path=ppt/tags/tag75.xml><?xml version="1.0" encoding="utf-8"?>
<p:tagLst xmlns:p="http://schemas.openxmlformats.org/presentationml/2006/main">
  <p:tag name="MH" val="20150429225421"/>
  <p:tag name="MH_LIBRARY" val="CONTENTS"/>
  <p:tag name="MH_TYPE" val="NUMBER"/>
  <p:tag name="ID" val="547142"/>
  <p:tag name="MH_ORDER" val="1"/>
</p:tagLst>
</file>

<file path=ppt/tags/tag76.xml><?xml version="1.0" encoding="utf-8"?>
<p:tagLst xmlns:p="http://schemas.openxmlformats.org/presentationml/2006/main">
  <p:tag name="MH" val="20150429225421"/>
  <p:tag name="MH_LIBRARY" val="CONTENTS"/>
  <p:tag name="MH_TYPE" val="ENTRY"/>
  <p:tag name="ID" val="547142"/>
  <p:tag name="MH_ORDER" val="1"/>
</p:tagLst>
</file>

<file path=ppt/tags/tag77.xml><?xml version="1.0" encoding="utf-8"?>
<p:tagLst xmlns:p="http://schemas.openxmlformats.org/presentationml/2006/main">
  <p:tag name="MH" val="20150429225421"/>
  <p:tag name="MH_LIBRARY" val="CONTENTS"/>
  <p:tag name="MH_TYPE" val="NUMBER"/>
  <p:tag name="ID" val="547142"/>
  <p:tag name="MH_ORDER" val="1"/>
</p:tagLst>
</file>

<file path=ppt/tags/tag78.xml><?xml version="1.0" encoding="utf-8"?>
<p:tagLst xmlns:p="http://schemas.openxmlformats.org/presentationml/2006/main">
  <p:tag name="MH" val="20150429225421"/>
  <p:tag name="MH_LIBRARY" val="CONTENTS"/>
  <p:tag name="MH_TYPE" val="ENTRY"/>
  <p:tag name="ID" val="547142"/>
  <p:tag name="MH_ORDER" val="1"/>
</p:tagLst>
</file>

<file path=ppt/tags/tag79.xml><?xml version="1.0" encoding="utf-8"?>
<p:tagLst xmlns:p="http://schemas.openxmlformats.org/presentationml/2006/main">
  <p:tag name="MH" val="20150429225421"/>
  <p:tag name="MH_LIBRARY" val="CONTENTS"/>
  <p:tag name="MH_TYPE" val="NUMBER"/>
  <p:tag name="ID" val="547142"/>
  <p:tag name="MH_ORDER" val="1"/>
</p:tagLst>
</file>

<file path=ppt/tags/tag8.xml><?xml version="1.0" encoding="utf-8"?>
<p:tagLst xmlns:p="http://schemas.openxmlformats.org/presentationml/2006/main">
  <p:tag name="MH" val="20150429225421"/>
  <p:tag name="MH_LIBRARY" val="CONTENTS"/>
  <p:tag name="MH_TYPE" val="ENTRY"/>
  <p:tag name="ID" val="547142"/>
  <p:tag name="MH_ORDER" val="1"/>
</p:tagLst>
</file>

<file path=ppt/tags/tag80.xml><?xml version="1.0" encoding="utf-8"?>
<p:tagLst xmlns:p="http://schemas.openxmlformats.org/presentationml/2006/main">
  <p:tag name="MH" val="20150429225421"/>
  <p:tag name="MH_LIBRARY" val="CONTENTS"/>
  <p:tag name="MH_TYPE" val="ENTRY"/>
  <p:tag name="ID" val="547142"/>
  <p:tag name="MH_ORDER" val="1"/>
</p:tagLst>
</file>

<file path=ppt/tags/tag81.xml><?xml version="1.0" encoding="utf-8"?>
<p:tagLst xmlns:p="http://schemas.openxmlformats.org/presentationml/2006/main">
  <p:tag name="MH" val="20150429225421"/>
  <p:tag name="MH_LIBRARY" val="CONTENTS"/>
  <p:tag name="MH_TYPE" val="NUMBER"/>
  <p:tag name="ID" val="547142"/>
  <p:tag name="MH_ORDER" val="1"/>
</p:tagLst>
</file>

<file path=ppt/tags/tag82.xml><?xml version="1.0" encoding="utf-8"?>
<p:tagLst xmlns:p="http://schemas.openxmlformats.org/presentationml/2006/main">
  <p:tag name="MH" val="20150429225421"/>
  <p:tag name="MH_LIBRARY" val="CONTENTS"/>
  <p:tag name="MH_TYPE" val="ENTRY"/>
  <p:tag name="ID" val="547142"/>
  <p:tag name="MH_ORDER" val="1"/>
</p:tagLst>
</file>

<file path=ppt/tags/tag83.xml><?xml version="1.0" encoding="utf-8"?>
<p:tagLst xmlns:p="http://schemas.openxmlformats.org/presentationml/2006/main">
  <p:tag name="MH" val="20150429225421"/>
  <p:tag name="MH_LIBRARY" val="CONTENTS"/>
  <p:tag name="MH_TYPE" val="NUMBER"/>
  <p:tag name="ID" val="547142"/>
  <p:tag name="MH_ORDER" val="1"/>
</p:tagLst>
</file>

<file path=ppt/tags/tag84.xml><?xml version="1.0" encoding="utf-8"?>
<p:tagLst xmlns:p="http://schemas.openxmlformats.org/presentationml/2006/main">
  <p:tag name="MH" val="20150429225421"/>
  <p:tag name="MH_LIBRARY" val="CONTENTS"/>
  <p:tag name="MH_TYPE" val="ENTRY"/>
  <p:tag name="ID" val="547142"/>
  <p:tag name="MH_ORDER" val="1"/>
</p:tagLst>
</file>

<file path=ppt/tags/tag85.xml><?xml version="1.0" encoding="utf-8"?>
<p:tagLst xmlns:p="http://schemas.openxmlformats.org/presentationml/2006/main">
  <p:tag name="MH" val="20150429225421"/>
  <p:tag name="MH_LIBRARY" val="CONTENTS"/>
  <p:tag name="MH_TYPE" val="NUMBER"/>
  <p:tag name="ID" val="547142"/>
  <p:tag name="MH_ORDER" val="1"/>
</p:tagLst>
</file>

<file path=ppt/tags/tag86.xml><?xml version="1.0" encoding="utf-8"?>
<p:tagLst xmlns:p="http://schemas.openxmlformats.org/presentationml/2006/main">
  <p:tag name="MH" val="20150429225421"/>
  <p:tag name="MH_LIBRARY" val="CONTENTS"/>
  <p:tag name="MH_TYPE" val="ENTRY"/>
  <p:tag name="ID" val="547142"/>
  <p:tag name="MH_ORDER" val="1"/>
</p:tagLst>
</file>

<file path=ppt/tags/tag87.xml><?xml version="1.0" encoding="utf-8"?>
<p:tagLst xmlns:p="http://schemas.openxmlformats.org/presentationml/2006/main">
  <p:tag name="MH" val="20150429225421"/>
  <p:tag name="MH_LIBRARY" val="CONTENTS"/>
  <p:tag name="MH_TYPE" val="NUMBER"/>
  <p:tag name="ID" val="547142"/>
  <p:tag name="MH_ORDER" val="1"/>
</p:tagLst>
</file>

<file path=ppt/tags/tag88.xml><?xml version="1.0" encoding="utf-8"?>
<p:tagLst xmlns:p="http://schemas.openxmlformats.org/presentationml/2006/main">
  <p:tag name="MH" val="20150429225421"/>
  <p:tag name="MH_LIBRARY" val="CONTENTS"/>
  <p:tag name="MH_TYPE" val="ENTRY"/>
  <p:tag name="ID" val="547142"/>
  <p:tag name="MH_ORDER" val="1"/>
</p:tagLst>
</file>

<file path=ppt/tags/tag89.xml><?xml version="1.0" encoding="utf-8"?>
<p:tagLst xmlns:p="http://schemas.openxmlformats.org/presentationml/2006/main">
  <p:tag name="MH" val="20150429225421"/>
  <p:tag name="MH_LIBRARY" val="CONTENTS"/>
  <p:tag name="MH_TYPE" val="NUMBER"/>
  <p:tag name="ID" val="547142"/>
  <p:tag name="MH_ORDER" val="1"/>
</p:tagLst>
</file>

<file path=ppt/tags/tag9.xml><?xml version="1.0" encoding="utf-8"?>
<p:tagLst xmlns:p="http://schemas.openxmlformats.org/presentationml/2006/main">
  <p:tag name="MH" val="20150429225421"/>
  <p:tag name="MH_LIBRARY" val="CONTENTS"/>
  <p:tag name="MH_TYPE" val="NUMBER"/>
  <p:tag name="ID" val="547142"/>
  <p:tag name="MH_ORDER" val="1"/>
</p:tagLst>
</file>

<file path=ppt/tags/tag90.xml><?xml version="1.0" encoding="utf-8"?>
<p:tagLst xmlns:p="http://schemas.openxmlformats.org/presentationml/2006/main">
  <p:tag name="MH" val="20150429225421"/>
  <p:tag name="MH_LIBRARY" val="CONTENTS"/>
  <p:tag name="MH_TYPE" val="ENTRY"/>
  <p:tag name="ID" val="547142"/>
  <p:tag name="MH_ORDER" val="1"/>
</p:tagLst>
</file>

<file path=ppt/tags/tag91.xml><?xml version="1.0" encoding="utf-8"?>
<p:tagLst xmlns:p="http://schemas.openxmlformats.org/presentationml/2006/main">
  <p:tag name="MH" val="20150429225421"/>
  <p:tag name="MH_LIBRARY" val="CONTENTS"/>
  <p:tag name="MH_TYPE" val="NUMBER"/>
  <p:tag name="ID" val="547142"/>
  <p:tag name="MH_ORDER" val="1"/>
</p:tagLst>
</file>

<file path=ppt/tags/tag92.xml><?xml version="1.0" encoding="utf-8"?>
<p:tagLst xmlns:p="http://schemas.openxmlformats.org/presentationml/2006/main">
  <p:tag name="MH" val="20150429225421"/>
  <p:tag name="MH_LIBRARY" val="CONTENTS"/>
  <p:tag name="MH_TYPE" val="ENTRY"/>
  <p:tag name="ID" val="547142"/>
  <p:tag name="MH_ORDER" val="1"/>
</p:tagLst>
</file>

<file path=ppt/tags/tag93.xml><?xml version="1.0" encoding="utf-8"?>
<p:tagLst xmlns:p="http://schemas.openxmlformats.org/presentationml/2006/main">
  <p:tag name="MH" val="20150429225421"/>
  <p:tag name="MH_LIBRARY" val="CONTENTS"/>
  <p:tag name="MH_TYPE" val="NUMBER"/>
  <p:tag name="ID" val="547142"/>
  <p:tag name="MH_ORDER" val="1"/>
</p:tagLst>
</file>

<file path=ppt/tags/tag94.xml><?xml version="1.0" encoding="utf-8"?>
<p:tagLst xmlns:p="http://schemas.openxmlformats.org/presentationml/2006/main">
  <p:tag name="MH" val="20150429225421"/>
  <p:tag name="MH_LIBRARY" val="CONTENTS"/>
  <p:tag name="MH_TYPE" val="ENTRY"/>
  <p:tag name="ID" val="547142"/>
  <p:tag name="MH_ORDER" val="1"/>
</p:tagLst>
</file>

<file path=ppt/tags/tag95.xml><?xml version="1.0" encoding="utf-8"?>
<p:tagLst xmlns:p="http://schemas.openxmlformats.org/presentationml/2006/main">
  <p:tag name="MH" val="20150429225421"/>
  <p:tag name="MH_LIBRARY" val="CONTENTS"/>
  <p:tag name="MH_TYPE" val="NUMBER"/>
  <p:tag name="ID" val="547142"/>
  <p:tag name="MH_ORDER" val="1"/>
</p:tagLst>
</file>

<file path=ppt/tags/tag96.xml><?xml version="1.0" encoding="utf-8"?>
<p:tagLst xmlns:p="http://schemas.openxmlformats.org/presentationml/2006/main">
  <p:tag name="MH" val="20150429225421"/>
  <p:tag name="MH_LIBRARY" val="CONTENTS"/>
  <p:tag name="MH_TYPE" val="ENTRY"/>
  <p:tag name="ID" val="547142"/>
  <p:tag name="MH_ORDER" val="1"/>
</p:tagLst>
</file>

<file path=ppt/tags/tag97.xml><?xml version="1.0" encoding="utf-8"?>
<p:tagLst xmlns:p="http://schemas.openxmlformats.org/presentationml/2006/main">
  <p:tag name="MH" val="20150429225421"/>
  <p:tag name="MH_LIBRARY" val="CONTENTS"/>
  <p:tag name="MH_TYPE" val="NUMBER"/>
  <p:tag name="ID" val="547142"/>
  <p:tag name="MH_ORDER" val="1"/>
</p:tagLst>
</file>

<file path=ppt/tags/tag98.xml><?xml version="1.0" encoding="utf-8"?>
<p:tagLst xmlns:p="http://schemas.openxmlformats.org/presentationml/2006/main">
  <p:tag name="MH" val="20150429225421"/>
  <p:tag name="MH_LIBRARY" val="CONTENTS"/>
  <p:tag name="MH_TYPE" val="ENTRY"/>
  <p:tag name="ID" val="547142"/>
  <p:tag name="MH_ORDER" val="1"/>
</p:tagLst>
</file>

<file path=ppt/tags/tag99.xml><?xml version="1.0" encoding="utf-8"?>
<p:tagLst xmlns:p="http://schemas.openxmlformats.org/presentationml/2006/main">
  <p:tag name="MH" val="20150429225421"/>
  <p:tag name="MH_LIBRARY" val="CONTENTS"/>
  <p:tag name="MH_TYPE" val="NUMBER"/>
  <p:tag name="ID" val="547142"/>
  <p:tag name="MH_ORDER" val="1"/>
</p:tagLst>
</file>

<file path=ppt/theme/theme1.xml><?xml version="1.0" encoding="utf-8"?>
<a:theme xmlns:a="http://schemas.openxmlformats.org/drawingml/2006/main" name="Office 主题​​">
  <a:themeElements>
    <a:clrScheme name="开学工作">
      <a:dk1>
        <a:sysClr val="windowText" lastClr="000000"/>
      </a:dk1>
      <a:lt1>
        <a:sysClr val="window" lastClr="FFFFFF"/>
      </a:lt1>
      <a:dk2>
        <a:srgbClr val="44546A"/>
      </a:dk2>
      <a:lt2>
        <a:srgbClr val="E7E6E6"/>
      </a:lt2>
      <a:accent1>
        <a:srgbClr val="00B0F0"/>
      </a:accent1>
      <a:accent2>
        <a:srgbClr val="E85B35"/>
      </a:accent2>
      <a:accent3>
        <a:srgbClr val="92D05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10381</Words>
  <Application>WPS 演示</Application>
  <PresentationFormat>宽屏</PresentationFormat>
  <Paragraphs>785</Paragraphs>
  <Slides>58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58</vt:i4>
      </vt:variant>
    </vt:vector>
  </HeadingPairs>
  <TitlesOfParts>
    <vt:vector size="70" baseType="lpstr">
      <vt:lpstr>Arial</vt:lpstr>
      <vt:lpstr>宋体</vt:lpstr>
      <vt:lpstr>Wingdings</vt:lpstr>
      <vt:lpstr>微软雅黑</vt:lpstr>
      <vt:lpstr>Calibri</vt:lpstr>
      <vt:lpstr>Times New Roman</vt:lpstr>
      <vt:lpstr>等线</vt:lpstr>
      <vt:lpstr>Segoe Print</vt:lpstr>
      <vt:lpstr>等线 Light</vt:lpstr>
      <vt:lpstr>等线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69</cp:revision>
  <dcterms:created xsi:type="dcterms:W3CDTF">2016-08-28T01:25:00Z</dcterms:created>
  <dcterms:modified xsi:type="dcterms:W3CDTF">2016-12-15T09:56:54Z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