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6"/>
  </p:handoutMasterIdLst>
  <p:sldIdLst>
    <p:sldId id="294" r:id="rId3"/>
    <p:sldId id="347" r:id="rId5"/>
    <p:sldId id="399" r:id="rId6"/>
    <p:sldId id="411" r:id="rId7"/>
    <p:sldId id="689" r:id="rId8"/>
    <p:sldId id="509" r:id="rId9"/>
    <p:sldId id="645" r:id="rId10"/>
    <p:sldId id="694" r:id="rId11"/>
    <p:sldId id="670" r:id="rId12"/>
    <p:sldId id="723" r:id="rId13"/>
    <p:sldId id="696" r:id="rId14"/>
    <p:sldId id="725" r:id="rId15"/>
    <p:sldId id="664" r:id="rId16"/>
    <p:sldId id="724" r:id="rId17"/>
    <p:sldId id="727" r:id="rId18"/>
    <p:sldId id="744" r:id="rId19"/>
    <p:sldId id="745" r:id="rId20"/>
    <p:sldId id="764" r:id="rId21"/>
    <p:sldId id="710" r:id="rId22"/>
    <p:sldId id="711" r:id="rId23"/>
    <p:sldId id="712" r:id="rId24"/>
    <p:sldId id="726" r:id="rId25"/>
    <p:sldId id="713" r:id="rId26"/>
    <p:sldId id="743" r:id="rId27"/>
    <p:sldId id="748" r:id="rId28"/>
    <p:sldId id="747" r:id="rId29"/>
    <p:sldId id="749" r:id="rId30"/>
    <p:sldId id="750" r:id="rId31"/>
    <p:sldId id="752" r:id="rId32"/>
    <p:sldId id="751" r:id="rId33"/>
    <p:sldId id="753" r:id="rId34"/>
    <p:sldId id="754" r:id="rId35"/>
    <p:sldId id="756" r:id="rId36"/>
    <p:sldId id="755" r:id="rId37"/>
    <p:sldId id="757" r:id="rId38"/>
    <p:sldId id="428" r:id="rId39"/>
    <p:sldId id="427" r:id="rId40"/>
    <p:sldId id="434" r:id="rId41"/>
    <p:sldId id="699" r:id="rId42"/>
    <p:sldId id="701" r:id="rId43"/>
    <p:sldId id="763" r:id="rId44"/>
    <p:sldId id="435" r:id="rId45"/>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8B"/>
    <a:srgbClr val="008E76"/>
    <a:srgbClr val="00967D"/>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4643"/>
  </p:normalViewPr>
  <p:slideViewPr>
    <p:cSldViewPr snapToGrid="0" snapToObjects="1">
      <p:cViewPr varScale="1">
        <p:scale>
          <a:sx n="68" d="100"/>
          <a:sy n="68" d="100"/>
        </p:scale>
        <p:origin x="48" y="60"/>
      </p:cViewPr>
      <p:guideLst>
        <p:guide pos="3666"/>
        <p:guide orient="horz" pos="2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87A3-F4A8-4157-9D92-AE929AF06F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00570-7590-4AA6-8D76-117CF384E2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组成         围棋与棋类是种属              卧室是一种房间，不是房间的组成部分</a:t>
            </a:r>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《蜀相》映阶碧草自春色，隔叶黄鹂空好音                     《黄鹤楼》  晴川历历汉阳树, 芳草萋萋鹦鹉洲</a:t>
            </a:r>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偷鸡摸狗</a:t>
            </a:r>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E00570-7590-4AA6-8D76-117CF384E2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2"/>
            <a:ext cx="12192000" cy="4310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6092981" y="1"/>
            <a:ext cx="60990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76767" y="258233"/>
            <a:ext cx="4868117" cy="529569"/>
          </a:xfrm>
          <a:prstGeom prst="rect">
            <a:avLst/>
          </a:prstGeom>
          <a:ln w="12700" cmpd="sng">
            <a:noFill/>
          </a:ln>
        </p:spPr>
        <p:txBody>
          <a:bodyPr vert="horz" anchor="ctr"/>
          <a:lstStyle>
            <a:lvl1pPr marL="0" indent="0" algn="l">
              <a:buNone/>
              <a:defRPr sz="2400" b="1">
                <a:solidFill>
                  <a:schemeClr val="accent1"/>
                </a:solidFill>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矩形 2"/>
          <p:cNvSpPr/>
          <p:nvPr userDrawn="1"/>
        </p:nvSpPr>
        <p:spPr>
          <a:xfrm>
            <a:off x="0" y="1364960"/>
            <a:ext cx="12192000" cy="5493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76767" y="258233"/>
            <a:ext cx="4868117" cy="529569"/>
          </a:xfrm>
          <a:prstGeom prst="rect">
            <a:avLst/>
          </a:prstGeom>
          <a:ln w="12700" cmpd="sng">
            <a:noFill/>
          </a:ln>
        </p:spPr>
        <p:txBody>
          <a:bodyPr vert="horz" anchor="ctr"/>
          <a:lstStyle>
            <a:lvl1pPr marL="0" indent="0" algn="l">
              <a:buNone/>
              <a:defRPr sz="2400" b="1">
                <a:solidFill>
                  <a:schemeClr val="accent1"/>
                </a:solidFill>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grpSp>
        <p:nvGrpSpPr>
          <p:cNvPr id="3" name="组合 2"/>
          <p:cNvGrpSpPr/>
          <p:nvPr userDrawn="1"/>
        </p:nvGrpSpPr>
        <p:grpSpPr>
          <a:xfrm rot="16200000">
            <a:off x="10991698" y="5654717"/>
            <a:ext cx="1200130" cy="1120170"/>
            <a:chOff x="240632" y="529389"/>
            <a:chExt cx="739051" cy="689811"/>
          </a:xfrm>
          <a:solidFill>
            <a:srgbClr val="00A78B"/>
          </a:solidFill>
        </p:grpSpPr>
        <p:sp>
          <p:nvSpPr>
            <p:cNvPr id="4" name="直角三角形 3"/>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标题幻灯片">
    <p:bg>
      <p:bgPr>
        <a:solidFill>
          <a:schemeClr val="accent1"/>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76767" y="258233"/>
            <a:ext cx="4868117" cy="529569"/>
          </a:xfrm>
          <a:prstGeom prst="rect">
            <a:avLst/>
          </a:prstGeom>
          <a:ln w="12700" cmpd="sng">
            <a:noFill/>
          </a:ln>
        </p:spPr>
        <p:txBody>
          <a:bodyPr vert="horz" anchor="ctr"/>
          <a:lstStyle>
            <a:lvl1pPr marL="0" indent="0" algn="l">
              <a:buNone/>
              <a:defRPr sz="2400" b="1">
                <a:solidFill>
                  <a:schemeClr val="bg1"/>
                </a:solidFill>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76767" y="258233"/>
            <a:ext cx="4868117" cy="529569"/>
          </a:xfrm>
          <a:prstGeom prst="rect">
            <a:avLst/>
          </a:prstGeom>
          <a:ln w="12700" cmpd="sng">
            <a:noFill/>
          </a:ln>
        </p:spPr>
        <p:txBody>
          <a:bodyPr vert="horz" anchor="ctr"/>
          <a:lstStyle>
            <a:lvl1pPr marL="0" indent="0" algn="l">
              <a:buNone/>
              <a:defRPr sz="2400" b="1">
                <a:solidFill>
                  <a:schemeClr val="accent1"/>
                </a:solidFill>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76767" y="258233"/>
            <a:ext cx="4868117" cy="529569"/>
          </a:xfrm>
          <a:prstGeom prst="rect">
            <a:avLst/>
          </a:prstGeom>
          <a:ln w="12700" cmpd="sng">
            <a:noFill/>
          </a:ln>
        </p:spPr>
        <p:txBody>
          <a:bodyPr vert="horz" anchor="ctr"/>
          <a:lstStyle>
            <a:lvl1pPr marL="0" indent="0" algn="l">
              <a:buNone/>
              <a:defRPr sz="2400" b="1">
                <a:solidFill>
                  <a:schemeClr val="bg1"/>
                </a:solidFill>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6" name="任意多边形 5"/>
          <p:cNvSpPr/>
          <p:nvPr userDrawn="1"/>
        </p:nvSpPr>
        <p:spPr>
          <a:xfrm flipH="1">
            <a:off x="0" y="0"/>
            <a:ext cx="4588503" cy="6858000"/>
          </a:xfrm>
          <a:custGeom>
            <a:avLst/>
            <a:gdLst>
              <a:gd name="connsiteX0" fmla="*/ 4588503 w 4588503"/>
              <a:gd name="connsiteY0" fmla="*/ 0 h 6858000"/>
              <a:gd name="connsiteX1" fmla="*/ 1714500 w 4588503"/>
              <a:gd name="connsiteY1" fmla="*/ 0 h 6858000"/>
              <a:gd name="connsiteX2" fmla="*/ 0 w 4588503"/>
              <a:gd name="connsiteY2" fmla="*/ 6858000 h 6858000"/>
              <a:gd name="connsiteX3" fmla="*/ 4588503 w 4588503"/>
              <a:gd name="connsiteY3" fmla="*/ 6858000 h 6858000"/>
              <a:gd name="connsiteX4" fmla="*/ 4588503 w 45885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8503" h="6858000">
                <a:moveTo>
                  <a:pt x="4588503" y="0"/>
                </a:moveTo>
                <a:lnTo>
                  <a:pt x="1714500" y="0"/>
                </a:lnTo>
                <a:lnTo>
                  <a:pt x="0" y="6858000"/>
                </a:lnTo>
                <a:lnTo>
                  <a:pt x="4588503" y="6858000"/>
                </a:lnTo>
                <a:lnTo>
                  <a:pt x="458850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B8C13F57-0AF9-4B59-A3E2-9F8DB6BF13F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CE5A885-781C-40C6-A168-0D96080F4170}"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0"/>
            <a:ext cx="2844800" cy="365125"/>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0"/>
            <a:ext cx="2844800" cy="365125"/>
          </a:xfr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5.xml"/><Relationship Id="rId4" Type="http://schemas.openxmlformats.org/officeDocument/2006/relationships/image" Target="../media/image4.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11512" y="6311091"/>
            <a:ext cx="5135831" cy="319405"/>
          </a:xfrm>
          <a:prstGeom prst="rect">
            <a:avLst/>
          </a:prstGeom>
        </p:spPr>
        <p:txBody>
          <a:bodyPr wrap="square">
            <a:spAutoFit/>
          </a:bodyPr>
          <a:lstStyle/>
          <a:p>
            <a:pPr algn="ctr"/>
            <a:r>
              <a:rPr lang="zh-CN" altLang="en-US" sz="1400" dirty="0" smtClean="0">
                <a:solidFill>
                  <a:srgbClr val="008E76"/>
                </a:solidFill>
                <a:latin typeface="微软雅黑" panose="020B0503020204020204" pitchFamily="34" charset="-122"/>
                <a:ea typeface="微软雅黑" panose="020B0503020204020204" pitchFamily="34" charset="-122"/>
              </a:rPr>
              <a:t>国家公务员</a:t>
            </a:r>
            <a:r>
              <a:rPr lang="en-US" altLang="zh-CN" sz="1400" dirty="0" smtClean="0">
                <a:solidFill>
                  <a:srgbClr val="008E76"/>
                </a:solidFill>
                <a:latin typeface="微软雅黑" panose="020B0503020204020204" pitchFamily="34" charset="-122"/>
                <a:ea typeface="微软雅黑" panose="020B0503020204020204" pitchFamily="34" charset="-122"/>
              </a:rPr>
              <a:t> / </a:t>
            </a:r>
            <a:r>
              <a:rPr lang="zh-CN" altLang="en-US" sz="1400" dirty="0" smtClean="0">
                <a:solidFill>
                  <a:srgbClr val="008E76"/>
                </a:solidFill>
                <a:latin typeface="微软雅黑" panose="020B0503020204020204" pitchFamily="34" charset="-122"/>
                <a:ea typeface="微软雅黑" panose="020B0503020204020204" pitchFamily="34" charset="-122"/>
              </a:rPr>
              <a:t>地方公务员 </a:t>
            </a:r>
            <a:r>
              <a:rPr lang="en-US" altLang="zh-CN" sz="1400" dirty="0" smtClean="0">
                <a:solidFill>
                  <a:srgbClr val="008E76"/>
                </a:solidFill>
                <a:latin typeface="微软雅黑" panose="020B0503020204020204" pitchFamily="34" charset="-122"/>
                <a:ea typeface="微软雅黑" panose="020B0503020204020204" pitchFamily="34" charset="-122"/>
              </a:rPr>
              <a:t>/ </a:t>
            </a:r>
            <a:r>
              <a:rPr lang="zh-CN" altLang="en-US" sz="1400" dirty="0" smtClean="0">
                <a:solidFill>
                  <a:srgbClr val="008E76"/>
                </a:solidFill>
                <a:latin typeface="微软雅黑" panose="020B0503020204020204" pitchFamily="34" charset="-122"/>
                <a:ea typeface="微软雅黑" panose="020B0503020204020204" pitchFamily="34" charset="-122"/>
              </a:rPr>
              <a:t>选调生 </a:t>
            </a:r>
            <a:r>
              <a:rPr lang="en-US" altLang="zh-CN" sz="1400" dirty="0" smtClean="0">
                <a:solidFill>
                  <a:srgbClr val="008E76"/>
                </a:solidFill>
                <a:latin typeface="微软雅黑" panose="020B0503020204020204" pitchFamily="34" charset="-122"/>
                <a:ea typeface="微软雅黑" panose="020B0503020204020204" pitchFamily="34" charset="-122"/>
              </a:rPr>
              <a:t>/ </a:t>
            </a:r>
            <a:r>
              <a:rPr lang="zh-CN" altLang="en-US" sz="1400" dirty="0" smtClean="0">
                <a:solidFill>
                  <a:srgbClr val="008E76"/>
                </a:solidFill>
                <a:latin typeface="微软雅黑" panose="020B0503020204020204" pitchFamily="34" charset="-122"/>
                <a:ea typeface="微软雅黑" panose="020B0503020204020204" pitchFamily="34" charset="-122"/>
              </a:rPr>
              <a:t>三支一扶 </a:t>
            </a:r>
            <a:r>
              <a:rPr lang="en-US" altLang="zh-CN" sz="1400" dirty="0" smtClean="0">
                <a:solidFill>
                  <a:srgbClr val="008E76"/>
                </a:solidFill>
                <a:latin typeface="微软雅黑" panose="020B0503020204020204" pitchFamily="34" charset="-122"/>
                <a:ea typeface="微软雅黑" panose="020B0503020204020204" pitchFamily="34" charset="-122"/>
              </a:rPr>
              <a:t>/ </a:t>
            </a:r>
            <a:r>
              <a:rPr lang="zh-CN" altLang="en-US" sz="1400" dirty="0" smtClean="0">
                <a:solidFill>
                  <a:srgbClr val="008E76"/>
                </a:solidFill>
                <a:latin typeface="微软雅黑" panose="020B0503020204020204" pitchFamily="34" charset="-122"/>
                <a:ea typeface="微软雅黑" panose="020B0503020204020204" pitchFamily="34" charset="-122"/>
              </a:rPr>
              <a:t>事业单位 </a:t>
            </a:r>
            <a:endParaRPr lang="zh-CN" altLang="en-US" sz="1400" dirty="0">
              <a:solidFill>
                <a:srgbClr val="008E76"/>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rot="16200000">
            <a:off x="11174326" y="5836340"/>
            <a:ext cx="1012247" cy="944805"/>
            <a:chOff x="240632" y="529389"/>
            <a:chExt cx="739051" cy="689811"/>
          </a:xfrm>
          <a:solidFill>
            <a:srgbClr val="00A78B"/>
          </a:solidFill>
        </p:grpSpPr>
        <p:sp>
          <p:nvSpPr>
            <p:cNvPr id="7" name="直角三角形 6"/>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5400000">
            <a:off x="-3708" y="67453"/>
            <a:ext cx="1012247" cy="944805"/>
            <a:chOff x="240632" y="529389"/>
            <a:chExt cx="739051" cy="689811"/>
          </a:xfrm>
          <a:solidFill>
            <a:srgbClr val="00A78B"/>
          </a:solidFill>
        </p:grpSpPr>
        <p:sp>
          <p:nvSpPr>
            <p:cNvPr id="10" name="直角三角形 9"/>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13" name="组合 12"/>
          <p:cNvGrpSpPr/>
          <p:nvPr/>
        </p:nvGrpSpPr>
        <p:grpSpPr>
          <a:xfrm rot="17951551">
            <a:off x="8543449" y="1934070"/>
            <a:ext cx="1793048" cy="1673584"/>
            <a:chOff x="240632" y="529389"/>
            <a:chExt cx="739051" cy="689811"/>
          </a:xfrm>
          <a:solidFill>
            <a:srgbClr val="00A78B"/>
          </a:solidFill>
        </p:grpSpPr>
        <p:sp>
          <p:nvSpPr>
            <p:cNvPr id="14" name="直角三角形 13"/>
            <p:cNvSpPr/>
            <p:nvPr/>
          </p:nvSpPr>
          <p:spPr>
            <a:xfrm>
              <a:off x="240632" y="529389"/>
              <a:ext cx="625642" cy="689811"/>
            </a:xfrm>
            <a:prstGeom prst="rtTriangle">
              <a:avLst/>
            </a:prstGeom>
            <a:grpFill/>
            <a:ln w="76200">
              <a:solidFill>
                <a:srgbClr val="00967D">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4436401">
              <a:off x="493880" y="604863"/>
              <a:ext cx="462105" cy="509501"/>
            </a:xfrm>
            <a:prstGeom prst="rtTriangle">
              <a:avLst/>
            </a:prstGeom>
            <a:grpFill/>
            <a:ln w="76200">
              <a:solidFill>
                <a:srgbClr val="00967D">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3791188" y="1119867"/>
            <a:ext cx="7279640" cy="1168400"/>
          </a:xfrm>
          <a:prstGeom prst="rect">
            <a:avLst/>
          </a:prstGeom>
          <a:noFill/>
        </p:spPr>
        <p:txBody>
          <a:bodyPr wrap="none" rtlCol="0">
            <a:spAutoFit/>
          </a:bodyPr>
          <a:p>
            <a:r>
              <a:rPr 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年公务员</a:t>
            </a:r>
            <a:r>
              <a:rPr 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考试</a:t>
            </a:r>
            <a:endParaRPr 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4814173" y="2468607"/>
            <a:ext cx="4754880" cy="1070610"/>
          </a:xfrm>
          <a:prstGeom prst="rect">
            <a:avLst/>
          </a:prstGeom>
          <a:noFill/>
        </p:spPr>
        <p:txBody>
          <a:bodyPr wrap="none" rtlCol="0">
            <a:spAutoFit/>
          </a:bodyPr>
          <a:p>
            <a:r>
              <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行测备考讲座</a:t>
            </a:r>
            <a:endParaRPr 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642360" y="2288540"/>
            <a:ext cx="75768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矩形 35"/>
          <p:cNvSpPr>
            <a:spLocks noChangeArrowheads="1"/>
          </p:cNvSpPr>
          <p:nvPr/>
        </p:nvSpPr>
        <p:spPr bwMode="auto">
          <a:xfrm>
            <a:off x="5460651" y="4694676"/>
            <a:ext cx="2011680" cy="48323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400" b="1" dirty="0">
                <a:solidFill>
                  <a:schemeClr val="accent1"/>
                </a:solidFill>
                <a:latin typeface="微软雅黑" panose="020B0503020204020204" pitchFamily="34" charset="-122"/>
                <a:ea typeface="微软雅黑" panose="020B0503020204020204" pitchFamily="34" charset="-122"/>
              </a:rPr>
              <a:t>主讲：杨治林</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5476759" y="5475091"/>
            <a:ext cx="2011680" cy="483235"/>
          </a:xfrm>
          <a:prstGeom prst="rect">
            <a:avLst/>
          </a:prstGeom>
          <a:noFill/>
          <a:ln>
            <a:noFill/>
          </a:ln>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400" b="1" dirty="0">
                <a:solidFill>
                  <a:schemeClr val="accent1"/>
                </a:solidFill>
                <a:latin typeface="微软雅黑" panose="020B0503020204020204" pitchFamily="34" charset="-122"/>
                <a:ea typeface="微软雅黑" panose="020B0503020204020204" pitchFamily="34" charset="-122"/>
              </a:rPr>
              <a:t>重庆乐恩教育</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4689475" y="4482465"/>
            <a:ext cx="658495" cy="695325"/>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bg1"/>
              </a:solidFill>
            </a:endParaRPr>
          </a:p>
        </p:txBody>
      </p:sp>
      <p:sp>
        <p:nvSpPr>
          <p:cNvPr id="275" name="Freeform 178"/>
          <p:cNvSpPr/>
          <p:nvPr/>
        </p:nvSpPr>
        <p:spPr bwMode="auto">
          <a:xfrm>
            <a:off x="4748530" y="5369560"/>
            <a:ext cx="541020" cy="588645"/>
          </a:xfrm>
          <a:custGeom>
            <a:avLst/>
            <a:gdLst>
              <a:gd name="T0" fmla="*/ 67 w 107"/>
              <a:gd name="T1" fmla="*/ 38 h 100"/>
              <a:gd name="T2" fmla="*/ 38 w 107"/>
              <a:gd name="T3" fmla="*/ 0 h 100"/>
              <a:gd name="T4" fmla="*/ 24 w 107"/>
              <a:gd name="T5" fmla="*/ 23 h 100"/>
              <a:gd name="T6" fmla="*/ 40 w 107"/>
              <a:gd name="T7" fmla="*/ 37 h 100"/>
              <a:gd name="T8" fmla="*/ 8 w 107"/>
              <a:gd name="T9" fmla="*/ 37 h 100"/>
              <a:gd name="T10" fmla="*/ 0 w 107"/>
              <a:gd name="T11" fmla="*/ 46 h 100"/>
              <a:gd name="T12" fmla="*/ 0 w 107"/>
              <a:gd name="T13" fmla="*/ 46 h 100"/>
              <a:gd name="T14" fmla="*/ 5 w 107"/>
              <a:gd name="T15" fmla="*/ 54 h 100"/>
              <a:gd name="T16" fmla="*/ 0 w 107"/>
              <a:gd name="T17" fmla="*/ 61 h 100"/>
              <a:gd name="T18" fmla="*/ 0 w 107"/>
              <a:gd name="T19" fmla="*/ 61 h 100"/>
              <a:gd name="T20" fmla="*/ 7 w 107"/>
              <a:gd name="T21" fmla="*/ 70 h 100"/>
              <a:gd name="T22" fmla="*/ 5 w 107"/>
              <a:gd name="T23" fmla="*/ 76 h 100"/>
              <a:gd name="T24" fmla="*/ 5 w 107"/>
              <a:gd name="T25" fmla="*/ 76 h 100"/>
              <a:gd name="T26" fmla="*/ 14 w 107"/>
              <a:gd name="T27" fmla="*/ 84 h 100"/>
              <a:gd name="T28" fmla="*/ 14 w 107"/>
              <a:gd name="T29" fmla="*/ 84 h 100"/>
              <a:gd name="T30" fmla="*/ 11 w 107"/>
              <a:gd name="T31" fmla="*/ 91 h 100"/>
              <a:gd name="T32" fmla="*/ 11 w 107"/>
              <a:gd name="T33" fmla="*/ 91 h 100"/>
              <a:gd name="T34" fmla="*/ 20 w 107"/>
              <a:gd name="T35" fmla="*/ 99 h 100"/>
              <a:gd name="T36" fmla="*/ 59 w 107"/>
              <a:gd name="T37" fmla="*/ 99 h 100"/>
              <a:gd name="T38" fmla="*/ 67 w 107"/>
              <a:gd name="T39" fmla="*/ 92 h 100"/>
              <a:gd name="T40" fmla="*/ 86 w 107"/>
              <a:gd name="T41" fmla="*/ 89 h 100"/>
              <a:gd name="T42" fmla="*/ 86 w 107"/>
              <a:gd name="T43" fmla="*/ 100 h 100"/>
              <a:gd name="T44" fmla="*/ 107 w 107"/>
              <a:gd name="T45" fmla="*/ 100 h 100"/>
              <a:gd name="T46" fmla="*/ 107 w 107"/>
              <a:gd name="T47" fmla="*/ 34 h 100"/>
              <a:gd name="T48" fmla="*/ 86 w 107"/>
              <a:gd name="T49" fmla="*/ 34 h 100"/>
              <a:gd name="T50" fmla="*/ 86 w 107"/>
              <a:gd name="T51" fmla="*/ 38 h 100"/>
              <a:gd name="T52" fmla="*/ 87 w 107"/>
              <a:gd name="T53" fmla="*/ 65 h 100"/>
              <a:gd name="T54" fmla="*/ 83 w 107"/>
              <a:gd name="T55" fmla="*/ 65 h 100"/>
              <a:gd name="T56" fmla="*/ 80 w 107"/>
              <a:gd name="T57" fmla="*/ 41 h 100"/>
              <a:gd name="T58" fmla="*/ 67 w 107"/>
              <a:gd name="T59"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00">
                <a:moveTo>
                  <a:pt x="67" y="38"/>
                </a:moveTo>
                <a:cubicBezTo>
                  <a:pt x="61" y="22"/>
                  <a:pt x="44" y="20"/>
                  <a:pt x="38" y="0"/>
                </a:cubicBezTo>
                <a:cubicBezTo>
                  <a:pt x="26" y="0"/>
                  <a:pt x="15" y="11"/>
                  <a:pt x="24" y="23"/>
                </a:cubicBezTo>
                <a:cubicBezTo>
                  <a:pt x="28" y="28"/>
                  <a:pt x="35" y="32"/>
                  <a:pt x="40" y="37"/>
                </a:cubicBezTo>
                <a:cubicBezTo>
                  <a:pt x="8" y="37"/>
                  <a:pt x="8" y="37"/>
                  <a:pt x="8" y="37"/>
                </a:cubicBezTo>
                <a:cubicBezTo>
                  <a:pt x="3" y="37"/>
                  <a:pt x="0" y="41"/>
                  <a:pt x="0" y="46"/>
                </a:cubicBezTo>
                <a:cubicBezTo>
                  <a:pt x="0" y="46"/>
                  <a:pt x="0" y="46"/>
                  <a:pt x="0" y="46"/>
                </a:cubicBezTo>
                <a:cubicBezTo>
                  <a:pt x="0" y="49"/>
                  <a:pt x="2" y="52"/>
                  <a:pt x="5" y="54"/>
                </a:cubicBezTo>
                <a:cubicBezTo>
                  <a:pt x="2" y="55"/>
                  <a:pt x="0" y="58"/>
                  <a:pt x="0" y="61"/>
                </a:cubicBezTo>
                <a:cubicBezTo>
                  <a:pt x="0" y="61"/>
                  <a:pt x="0" y="61"/>
                  <a:pt x="0" y="61"/>
                </a:cubicBezTo>
                <a:cubicBezTo>
                  <a:pt x="0" y="65"/>
                  <a:pt x="3" y="69"/>
                  <a:pt x="7" y="70"/>
                </a:cubicBezTo>
                <a:cubicBezTo>
                  <a:pt x="6" y="71"/>
                  <a:pt x="5" y="73"/>
                  <a:pt x="5" y="76"/>
                </a:cubicBezTo>
                <a:cubicBezTo>
                  <a:pt x="5" y="76"/>
                  <a:pt x="5" y="76"/>
                  <a:pt x="5" y="76"/>
                </a:cubicBezTo>
                <a:cubicBezTo>
                  <a:pt x="5" y="80"/>
                  <a:pt x="9" y="84"/>
                  <a:pt x="14" y="84"/>
                </a:cubicBezTo>
                <a:cubicBezTo>
                  <a:pt x="14" y="84"/>
                  <a:pt x="14" y="84"/>
                  <a:pt x="14" y="84"/>
                </a:cubicBezTo>
                <a:cubicBezTo>
                  <a:pt x="12" y="86"/>
                  <a:pt x="11" y="88"/>
                  <a:pt x="11" y="91"/>
                </a:cubicBezTo>
                <a:cubicBezTo>
                  <a:pt x="11" y="91"/>
                  <a:pt x="11" y="91"/>
                  <a:pt x="11" y="91"/>
                </a:cubicBezTo>
                <a:cubicBezTo>
                  <a:pt x="11" y="95"/>
                  <a:pt x="15" y="99"/>
                  <a:pt x="20" y="99"/>
                </a:cubicBezTo>
                <a:cubicBezTo>
                  <a:pt x="59" y="99"/>
                  <a:pt x="59" y="99"/>
                  <a:pt x="59" y="99"/>
                </a:cubicBezTo>
                <a:cubicBezTo>
                  <a:pt x="67" y="92"/>
                  <a:pt x="67" y="92"/>
                  <a:pt x="67" y="92"/>
                </a:cubicBezTo>
                <a:cubicBezTo>
                  <a:pt x="86" y="89"/>
                  <a:pt x="86" y="89"/>
                  <a:pt x="86" y="89"/>
                </a:cubicBezTo>
                <a:cubicBezTo>
                  <a:pt x="86" y="100"/>
                  <a:pt x="86" y="100"/>
                  <a:pt x="86" y="100"/>
                </a:cubicBezTo>
                <a:cubicBezTo>
                  <a:pt x="107" y="100"/>
                  <a:pt x="107" y="100"/>
                  <a:pt x="107" y="100"/>
                </a:cubicBezTo>
                <a:cubicBezTo>
                  <a:pt x="107" y="34"/>
                  <a:pt x="107" y="34"/>
                  <a:pt x="107" y="34"/>
                </a:cubicBezTo>
                <a:cubicBezTo>
                  <a:pt x="86" y="34"/>
                  <a:pt x="86" y="34"/>
                  <a:pt x="86" y="34"/>
                </a:cubicBezTo>
                <a:cubicBezTo>
                  <a:pt x="86" y="38"/>
                  <a:pt x="86" y="38"/>
                  <a:pt x="86" y="38"/>
                </a:cubicBezTo>
                <a:cubicBezTo>
                  <a:pt x="87" y="65"/>
                  <a:pt x="87" y="65"/>
                  <a:pt x="87" y="65"/>
                </a:cubicBezTo>
                <a:cubicBezTo>
                  <a:pt x="83" y="65"/>
                  <a:pt x="83" y="65"/>
                  <a:pt x="83" y="65"/>
                </a:cubicBezTo>
                <a:cubicBezTo>
                  <a:pt x="80" y="41"/>
                  <a:pt x="80" y="41"/>
                  <a:pt x="80" y="41"/>
                </a:cubicBezTo>
                <a:lnTo>
                  <a:pt x="67"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pic>
        <p:nvPicPr>
          <p:cNvPr id="16" name="图片 15" descr="LOGO2"/>
          <p:cNvPicPr>
            <a:picLocks noChangeAspect="1"/>
          </p:cNvPicPr>
          <p:nvPr/>
        </p:nvPicPr>
        <p:blipFill>
          <a:blip r:embed="rId1"/>
          <a:stretch>
            <a:fillRect/>
          </a:stretch>
        </p:blipFill>
        <p:spPr>
          <a:xfrm>
            <a:off x="1267460" y="1468120"/>
            <a:ext cx="2621280" cy="17716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264285"/>
            <a:ext cx="10604500" cy="6060440"/>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4000" dirty="0">
                <a:solidFill>
                  <a:schemeClr val="tx1"/>
                </a:solidFill>
                <a:latin typeface="微软雅黑" panose="020B0503020204020204" pitchFamily="34" charset="-122"/>
                <a:ea typeface="微软雅黑" panose="020B0503020204020204" pitchFamily="34" charset="-122"/>
                <a:sym typeface="+mn-ea"/>
              </a:rPr>
              <a:t>总结：</a:t>
            </a:r>
            <a:endParaRPr lang="zh-CN" altLang="zh-CN" sz="40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4000" dirty="0">
                <a:solidFill>
                  <a:srgbClr val="FF0000"/>
                </a:solidFill>
                <a:latin typeface="微软雅黑" panose="020B0503020204020204" pitchFamily="34" charset="-122"/>
                <a:ea typeface="微软雅黑" panose="020B0503020204020204" pitchFamily="34" charset="-122"/>
                <a:sym typeface="+mn-ea"/>
              </a:rPr>
              <a:t>巧用假设法、带入法</a:t>
            </a:r>
            <a:endParaRPr lang="zh-CN" altLang="zh-CN" sz="40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4000" dirty="0">
                <a:solidFill>
                  <a:srgbClr val="FF0000"/>
                </a:solidFill>
                <a:latin typeface="微软雅黑" panose="020B0503020204020204" pitchFamily="34" charset="-122"/>
                <a:ea typeface="微软雅黑" panose="020B0503020204020204" pitchFamily="34" charset="-122"/>
                <a:sym typeface="+mn-ea"/>
              </a:rPr>
              <a:t>多观察奇偶性、整除性</a:t>
            </a: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sz="3200" dirty="0">
                <a:latin typeface="微软雅黑" panose="020B0503020204020204" pitchFamily="34" charset="-122"/>
                <a:ea typeface="微软雅黑" panose="020B0503020204020204" pitchFamily="34" charset="-122"/>
                <a:sym typeface="+mn-ea"/>
              </a:rPr>
              <a:t> </a:t>
            </a:r>
            <a:endParaRPr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图形推理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4515" y="103251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384155" y="82550"/>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154430"/>
            <a:ext cx="10629265" cy="468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endParaRPr sz="2000" dirty="0" smtClean="0">
              <a:ea typeface="微软雅黑" panose="020B0503020204020204" pitchFamily="34" charset="-122"/>
              <a:sym typeface="+mn-ea"/>
            </a:endParaRPr>
          </a:p>
          <a:p>
            <a:pPr indent="0">
              <a:lnSpc>
                <a:spcPct val="150000"/>
              </a:lnSpc>
              <a:buNone/>
            </a:pPr>
            <a:r>
              <a:rPr sz="2000" dirty="0" smtClean="0">
                <a:ea typeface="微软雅黑" panose="020B0503020204020204" pitchFamily="34" charset="-122"/>
                <a:sym typeface="+mn-ea"/>
              </a:rPr>
              <a:t>把下面的六个图形分为两类，使每一类图形都有各自的共同特征和规律分类正确的一项是</a:t>
            </a:r>
            <a:endParaRPr sz="2000" dirty="0" smtClean="0">
              <a:ea typeface="微软雅黑" panose="020B0503020204020204" pitchFamily="34" charset="-122"/>
              <a:sym typeface="+mn-ea"/>
            </a:endParaRPr>
          </a:p>
          <a:p>
            <a:pPr indent="0">
              <a:lnSpc>
                <a:spcPct val="150000"/>
              </a:lnSpc>
              <a:buNone/>
            </a:pPr>
            <a:r>
              <a:rPr lang="zh-CN" sz="2000" dirty="0" smtClean="0">
                <a:ea typeface="微软雅黑" panose="020B0503020204020204" pitchFamily="34" charset="-122"/>
                <a:sym typeface="+mn-ea"/>
              </a:rPr>
              <a:t>【</a:t>
            </a:r>
            <a:r>
              <a:rPr lang="en-US" altLang="zh-CN" sz="2000" dirty="0" smtClean="0">
                <a:ea typeface="微软雅黑" panose="020B0503020204020204" pitchFamily="34" charset="-122"/>
                <a:sym typeface="+mn-ea"/>
              </a:rPr>
              <a:t>2016-</a:t>
            </a:r>
            <a:r>
              <a:rPr lang="zh-CN" altLang="en-US" sz="2000" dirty="0" smtClean="0">
                <a:ea typeface="微软雅黑" panose="020B0503020204020204" pitchFamily="34" charset="-122"/>
                <a:sym typeface="+mn-ea"/>
              </a:rPr>
              <a:t>重庆</a:t>
            </a:r>
            <a:r>
              <a:rPr lang="zh-CN" sz="2000" dirty="0" smtClean="0">
                <a:ea typeface="微软雅黑" panose="020B0503020204020204" pitchFamily="34" charset="-122"/>
                <a:sym typeface="+mn-ea"/>
              </a:rPr>
              <a:t>】</a:t>
            </a:r>
            <a:endParaRPr lang="zh-CN"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r>
              <a:rPr sz="2000" dirty="0" smtClean="0">
                <a:ea typeface="微软雅黑" panose="020B0503020204020204" pitchFamily="34" charset="-122"/>
                <a:sym typeface="+mn-ea"/>
              </a:rPr>
              <a:t>                    A①②⑥，③④⑤                          B①③⑤，②④⑥   </a:t>
            </a:r>
            <a:endParaRPr sz="2000" dirty="0" smtClean="0">
              <a:ea typeface="微软雅黑" panose="020B0503020204020204" pitchFamily="34" charset="-122"/>
              <a:sym typeface="+mn-ea"/>
            </a:endParaRPr>
          </a:p>
          <a:p>
            <a:pPr indent="0">
              <a:lnSpc>
                <a:spcPct val="150000"/>
              </a:lnSpc>
              <a:buNone/>
            </a:pPr>
            <a:r>
              <a:rPr sz="2000" dirty="0" smtClean="0">
                <a:ea typeface="微软雅黑" panose="020B0503020204020204" pitchFamily="34" charset="-122"/>
                <a:sym typeface="+mn-ea"/>
              </a:rPr>
              <a:t>                    C①③④，②⑤⑥                          D①④⑥，②③⑤</a:t>
            </a:r>
            <a:endParaRPr sz="2000" dirty="0" smtClean="0">
              <a:ea typeface="微软雅黑" panose="020B0503020204020204" pitchFamily="34" charset="-122"/>
              <a:sym typeface="+mn-ea"/>
            </a:endParaRPr>
          </a:p>
        </p:txBody>
      </p:sp>
      <p:pic>
        <p:nvPicPr>
          <p:cNvPr id="2" name="图片 5" descr="20160511165640_34993"/>
          <p:cNvPicPr>
            <a:picLocks noChangeAspect="1"/>
          </p:cNvPicPr>
          <p:nvPr/>
        </p:nvPicPr>
        <p:blipFill>
          <a:blip r:embed="rId2"/>
          <a:srcRect r="-1205" b="51468"/>
          <a:stretch>
            <a:fillRect/>
          </a:stretch>
        </p:blipFill>
        <p:spPr>
          <a:xfrm>
            <a:off x="1680210" y="3040380"/>
            <a:ext cx="3627755" cy="1501140"/>
          </a:xfrm>
          <a:prstGeom prst="rect">
            <a:avLst/>
          </a:prstGeom>
          <a:noFill/>
          <a:ln w="9525">
            <a:noFill/>
          </a:ln>
        </p:spPr>
      </p:pic>
      <p:pic>
        <p:nvPicPr>
          <p:cNvPr id="3" name="图片 5" descr="20160511165640_34993"/>
          <p:cNvPicPr>
            <a:picLocks noChangeAspect="1"/>
          </p:cNvPicPr>
          <p:nvPr/>
        </p:nvPicPr>
        <p:blipFill>
          <a:blip r:embed="rId2"/>
          <a:srcRect t="50380" r="-1984" b="1642"/>
          <a:stretch>
            <a:fillRect/>
          </a:stretch>
        </p:blipFill>
        <p:spPr>
          <a:xfrm>
            <a:off x="5262245" y="3042285"/>
            <a:ext cx="3655695" cy="148399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图形推理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4515" y="103251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384155" y="82550"/>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154430"/>
            <a:ext cx="10629265" cy="35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endParaRPr sz="2000" dirty="0" smtClean="0">
              <a:ea typeface="微软雅黑" panose="020B0503020204020204" pitchFamily="34" charset="-122"/>
              <a:sym typeface="+mn-ea"/>
            </a:endParaRPr>
          </a:p>
          <a:p>
            <a:pPr indent="0">
              <a:lnSpc>
                <a:spcPct val="150000"/>
              </a:lnSpc>
              <a:buNone/>
            </a:pPr>
            <a:r>
              <a:rPr sz="2000" dirty="0" smtClean="0">
                <a:ea typeface="微软雅黑" panose="020B0503020204020204" pitchFamily="34" charset="-122"/>
                <a:sym typeface="+mn-ea"/>
              </a:rPr>
              <a:t>从所给的四个选项中，选择最合适的一个填入问号处，使之呈现一定的规律性：【201</a:t>
            </a:r>
            <a:r>
              <a:rPr lang="en-US" sz="2000" dirty="0" smtClean="0">
                <a:ea typeface="微软雅黑" panose="020B0503020204020204" pitchFamily="34" charset="-122"/>
                <a:sym typeface="+mn-ea"/>
              </a:rPr>
              <a:t>7</a:t>
            </a:r>
            <a:r>
              <a:rPr sz="2000" dirty="0" smtClean="0">
                <a:ea typeface="微软雅黑" panose="020B0503020204020204" pitchFamily="34" charset="-122"/>
                <a:sym typeface="+mn-ea"/>
              </a:rPr>
              <a:t>-重庆】</a:t>
            </a: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r>
              <a:rPr sz="2000" dirty="0" smtClean="0">
                <a:ea typeface="微软雅黑" panose="020B0503020204020204" pitchFamily="34" charset="-122"/>
                <a:sym typeface="+mn-ea"/>
              </a:rPr>
              <a:t>                   </a:t>
            </a:r>
            <a:endParaRPr sz="2000" dirty="0" smtClean="0">
              <a:ea typeface="微软雅黑" panose="020B0503020204020204" pitchFamily="34" charset="-122"/>
              <a:sym typeface="+mn-ea"/>
            </a:endParaRPr>
          </a:p>
        </p:txBody>
      </p:sp>
      <p:pic>
        <p:nvPicPr>
          <p:cNvPr id="2" name="图片 -2147482613"/>
          <p:cNvPicPr>
            <a:picLocks noChangeAspect="1"/>
          </p:cNvPicPr>
          <p:nvPr/>
        </p:nvPicPr>
        <p:blipFill>
          <a:blip r:embed="rId2"/>
          <a:stretch>
            <a:fillRect/>
          </a:stretch>
        </p:blipFill>
        <p:spPr>
          <a:xfrm>
            <a:off x="2493645" y="2663190"/>
            <a:ext cx="6790690" cy="280479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图形推理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4515" y="103251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217150" y="189865"/>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748790"/>
            <a:ext cx="106292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r>
              <a:rPr sz="2000" dirty="0" smtClean="0">
                <a:ea typeface="微软雅黑" panose="020B0503020204020204" pitchFamily="34" charset="-122"/>
                <a:sym typeface="+mn-ea"/>
              </a:rPr>
              <a:t>从所给的四个选项中，选择最合适的一个填入问号处，使之呈现一定的规律性：【201</a:t>
            </a:r>
            <a:r>
              <a:rPr lang="en-US" sz="2000" dirty="0" smtClean="0">
                <a:ea typeface="微软雅黑" panose="020B0503020204020204" pitchFamily="34" charset="-122"/>
                <a:sym typeface="+mn-ea"/>
              </a:rPr>
              <a:t>6</a:t>
            </a:r>
            <a:r>
              <a:rPr sz="2000" dirty="0" smtClean="0">
                <a:ea typeface="微软雅黑" panose="020B0503020204020204" pitchFamily="34" charset="-122"/>
                <a:sym typeface="+mn-ea"/>
              </a:rPr>
              <a:t>-重庆】</a:t>
            </a:r>
            <a:endParaRPr sz="2000" dirty="0" smtClean="0">
              <a:ea typeface="微软雅黑" panose="020B0503020204020204" pitchFamily="34" charset="-122"/>
              <a:sym typeface="+mn-ea"/>
            </a:endParaRPr>
          </a:p>
        </p:txBody>
      </p:sp>
      <p:pic>
        <p:nvPicPr>
          <p:cNvPr id="2" name="图片 12"/>
          <p:cNvPicPr>
            <a:picLocks noChangeAspect="1"/>
          </p:cNvPicPr>
          <p:nvPr/>
        </p:nvPicPr>
        <p:blipFill>
          <a:blip r:embed="rId2"/>
          <a:stretch>
            <a:fillRect/>
          </a:stretch>
        </p:blipFill>
        <p:spPr>
          <a:xfrm>
            <a:off x="2998470" y="2617470"/>
            <a:ext cx="6600190" cy="331978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264285"/>
            <a:ext cx="10604500" cy="7907020"/>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4000" dirty="0">
                <a:solidFill>
                  <a:schemeClr val="tx1"/>
                </a:solidFill>
                <a:latin typeface="微软雅黑" panose="020B0503020204020204" pitchFamily="34" charset="-122"/>
                <a:ea typeface="微软雅黑" panose="020B0503020204020204" pitchFamily="34" charset="-122"/>
                <a:sym typeface="+mn-ea"/>
              </a:rPr>
              <a:t>总结：掌握基本思维、了解常考考点</a:t>
            </a:r>
            <a:endParaRPr lang="zh-CN" altLang="zh-CN" sz="40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4000" dirty="0">
                <a:solidFill>
                  <a:srgbClr val="FF0000"/>
                </a:solidFill>
                <a:latin typeface="微软雅黑" panose="020B0503020204020204" pitchFamily="34" charset="-122"/>
                <a:ea typeface="微软雅黑" panose="020B0503020204020204" pitchFamily="34" charset="-122"/>
                <a:sym typeface="+mn-ea"/>
              </a:rPr>
              <a:t>图形相同想位移</a:t>
            </a: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4000" dirty="0">
                <a:solidFill>
                  <a:srgbClr val="FF0000"/>
                </a:solidFill>
                <a:latin typeface="微软雅黑" panose="020B0503020204020204" pitchFamily="34" charset="-122"/>
                <a:ea typeface="微软雅黑" panose="020B0503020204020204" pitchFamily="34" charset="-122"/>
                <a:sym typeface="+mn-ea"/>
              </a:rPr>
              <a:t>图形相似想叠加</a:t>
            </a: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4000" dirty="0">
                <a:solidFill>
                  <a:srgbClr val="FF0000"/>
                </a:solidFill>
                <a:latin typeface="微软雅黑" panose="020B0503020204020204" pitchFamily="34" charset="-122"/>
                <a:ea typeface="微软雅黑" panose="020B0503020204020204" pitchFamily="34" charset="-122"/>
                <a:sym typeface="+mn-ea"/>
              </a:rPr>
              <a:t>图形相异先求同、再定性、再定量</a:t>
            </a: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sz="3200" dirty="0">
                <a:latin typeface="微软雅黑" panose="020B0503020204020204" pitchFamily="34" charset="-122"/>
                <a:ea typeface="微软雅黑" panose="020B0503020204020204" pitchFamily="34" charset="-122"/>
                <a:sym typeface="+mn-ea"/>
              </a:rPr>
              <a:t> </a:t>
            </a:r>
            <a:endParaRPr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类比推理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4515" y="103251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217150" y="189865"/>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748790"/>
            <a:ext cx="10629265" cy="228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r>
              <a:rPr dirty="0" smtClean="0">
                <a:latin typeface="微软雅黑" panose="020B0503020204020204" pitchFamily="34" charset="-122"/>
                <a:ea typeface="微软雅黑" panose="020B0503020204020204" pitchFamily="34" charset="-122"/>
                <a:sym typeface="+mn-ea"/>
              </a:rPr>
              <a:t>食言而肥：有言必诺   </a:t>
            </a:r>
            <a:r>
              <a:rPr lang="zh-CN" dirty="0" smtClean="0">
                <a:latin typeface="微软雅黑" panose="020B0503020204020204" pitchFamily="34" charset="-122"/>
                <a:ea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sym typeface="+mn-ea"/>
              </a:rPr>
              <a:t>2016-</a:t>
            </a:r>
            <a:r>
              <a:rPr lang="zh-CN" altLang="en-US" dirty="0" smtClean="0">
                <a:latin typeface="微软雅黑" panose="020B0503020204020204" pitchFamily="34" charset="-122"/>
                <a:ea typeface="微软雅黑" panose="020B0503020204020204" pitchFamily="34" charset="-122"/>
                <a:sym typeface="+mn-ea"/>
              </a:rPr>
              <a:t>重庆</a:t>
            </a:r>
            <a:r>
              <a:rPr lang="zh-CN" dirty="0" smtClean="0">
                <a:latin typeface="微软雅黑" panose="020B0503020204020204" pitchFamily="34" charset="-122"/>
                <a:ea typeface="微软雅黑" panose="020B0503020204020204" pitchFamily="34" charset="-122"/>
                <a:sym typeface="+mn-ea"/>
              </a:rPr>
              <a:t>】</a:t>
            </a:r>
            <a:endParaRPr lang="zh-CN"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A.有恩必报:忠君爱国    B.坐井观天:勇往直前</a:t>
            </a:r>
            <a:endParaRPr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C.削足适履:因地制宜    D.拾人牙慧:人云亦云</a:t>
            </a:r>
            <a:endParaRPr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类比推理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4515" y="103251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217150" y="189865"/>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748790"/>
            <a:ext cx="10629265" cy="228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r>
              <a:rPr dirty="0" smtClean="0">
                <a:latin typeface="微软雅黑" panose="020B0503020204020204" pitchFamily="34" charset="-122"/>
                <a:ea typeface="微软雅黑" panose="020B0503020204020204" pitchFamily="34" charset="-122"/>
                <a:sym typeface="+mn-ea"/>
              </a:rPr>
              <a:t>小麦：麦穗：麦粒  </a:t>
            </a:r>
            <a:r>
              <a:rPr lang="zh-CN" dirty="0" smtClean="0">
                <a:latin typeface="微软雅黑" panose="020B0503020204020204" pitchFamily="34" charset="-122"/>
                <a:ea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sym typeface="+mn-ea"/>
              </a:rPr>
              <a:t>2016-</a:t>
            </a:r>
            <a:r>
              <a:rPr lang="zh-CN" altLang="en-US" dirty="0" smtClean="0">
                <a:latin typeface="微软雅黑" panose="020B0503020204020204" pitchFamily="34" charset="-122"/>
                <a:ea typeface="微软雅黑" panose="020B0503020204020204" pitchFamily="34" charset="-122"/>
                <a:sym typeface="+mn-ea"/>
              </a:rPr>
              <a:t>重庆】</a:t>
            </a:r>
            <a:endParaRPr lang="zh-CN" altLang="en-US"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A.车子:车轮:轮胎   B.棋类:围棋:棋子</a:t>
            </a:r>
            <a:endParaRPr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C.学校:教室:学生   D.房子:房间:卧室</a:t>
            </a:r>
            <a:endParaRPr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类比推理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5" name="MH_Other_1"/>
          <p:cNvSpPr/>
          <p:nvPr/>
        </p:nvSpPr>
        <p:spPr>
          <a:xfrm>
            <a:off x="563880" y="1047750"/>
            <a:ext cx="11247120" cy="5321935"/>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defTabSz="914400" eaLnBrk="1" fontAlgn="auto" hangingPunct="1">
              <a:spcBef>
                <a:spcPts val="0"/>
              </a:spcBef>
              <a:spcAft>
                <a:spcPts val="0"/>
              </a:spcAft>
              <a:defRPr/>
            </a:pPr>
            <a:endParaRPr lang="zh-CN" altLang="en-US">
              <a:solidFill>
                <a:prstClr val="white"/>
              </a:solidFill>
              <a:latin typeface="Arial" panose="020B0604020202020204" pitchFamily="34" charset="0"/>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217150" y="189865"/>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748790"/>
            <a:ext cx="10629265" cy="228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r>
              <a:rPr dirty="0" smtClean="0">
                <a:latin typeface="微软雅黑" panose="020B0503020204020204" pitchFamily="34" charset="-122"/>
                <a:ea typeface="微软雅黑" panose="020B0503020204020204" pitchFamily="34" charset="-122"/>
                <a:sym typeface="+mn-ea"/>
              </a:rPr>
              <a:t>无边落木:不尽长江    </a:t>
            </a:r>
            <a:r>
              <a:rPr lang="zh-CN" dirty="0" smtClean="0">
                <a:latin typeface="微软雅黑" panose="020B0503020204020204" pitchFamily="34" charset="-122"/>
                <a:ea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sym typeface="+mn-ea"/>
              </a:rPr>
              <a:t>2016-</a:t>
            </a:r>
            <a:r>
              <a:rPr lang="zh-CN" altLang="en-US" dirty="0" smtClean="0">
                <a:latin typeface="微软雅黑" panose="020B0503020204020204" pitchFamily="34" charset="-122"/>
                <a:ea typeface="微软雅黑" panose="020B0503020204020204" pitchFamily="34" charset="-122"/>
                <a:sym typeface="+mn-ea"/>
              </a:rPr>
              <a:t>重庆</a:t>
            </a:r>
            <a:r>
              <a:rPr lang="zh-CN" dirty="0" smtClean="0">
                <a:latin typeface="微软雅黑" panose="020B0503020204020204" pitchFamily="34" charset="-122"/>
                <a:ea typeface="微软雅黑" panose="020B0503020204020204" pitchFamily="34" charset="-122"/>
                <a:sym typeface="+mn-ea"/>
              </a:rPr>
              <a:t>】</a:t>
            </a:r>
            <a:endParaRPr lang="zh-CN"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A.千里冰封:万里飘雪     B.晴川历历:芳草凄凄</a:t>
            </a:r>
            <a:endParaRPr dirty="0" smtClean="0">
              <a:latin typeface="微软雅黑" panose="020B0503020204020204" pitchFamily="34" charset="-122"/>
              <a:ea typeface="微软雅黑" panose="020B0503020204020204" pitchFamily="34" charset="-122"/>
              <a:sym typeface="+mn-ea"/>
            </a:endParaRPr>
          </a:p>
          <a:p>
            <a:pPr indent="0">
              <a:lnSpc>
                <a:spcPct val="150000"/>
              </a:lnSpc>
              <a:buNone/>
            </a:pPr>
            <a:r>
              <a:rPr dirty="0" smtClean="0">
                <a:latin typeface="微软雅黑" panose="020B0503020204020204" pitchFamily="34" charset="-122"/>
                <a:ea typeface="微软雅黑" panose="020B0503020204020204" pitchFamily="34" charset="-122"/>
                <a:sym typeface="+mn-ea"/>
              </a:rPr>
              <a:t>C.映阶碧草:隔叶黄鹂     D.山重水复：柳暗花明</a:t>
            </a:r>
            <a:endParaRPr dirty="0" smtClean="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类比推理</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913765"/>
            <a:ext cx="10604500" cy="8989060"/>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2800" dirty="0">
                <a:solidFill>
                  <a:schemeClr val="tx1"/>
                </a:solidFill>
                <a:latin typeface="微软雅黑" panose="020B0503020204020204" pitchFamily="34" charset="-122"/>
                <a:ea typeface="微软雅黑" panose="020B0503020204020204" pitchFamily="34" charset="-122"/>
                <a:sym typeface="+mn-ea"/>
              </a:rPr>
              <a:t>总结：</a:t>
            </a:r>
            <a:endParaRPr lang="zh-CN" altLang="zh-CN" sz="28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800" dirty="0">
              <a:solidFill>
                <a:schemeClr val="tx1"/>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关注概念间的关系：全同、全异、包含（种属、构成）、交叉</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借助经验常识：功能、职业、加工</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关注词语的关系：</a:t>
            </a:r>
            <a:endParaRPr lang="zh-CN"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词性（名词、动词、形容词</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zh-CN" sz="2800" dirty="0">
                <a:solidFill>
                  <a:srgbClr val="FF0000"/>
                </a:solidFill>
                <a:latin typeface="微软雅黑" panose="020B0503020204020204" pitchFamily="34" charset="-122"/>
                <a:ea typeface="微软雅黑" panose="020B0503020204020204" pitchFamily="34" charset="-122"/>
                <a:sym typeface="+mn-ea"/>
              </a:rPr>
              <a:t>）</a:t>
            </a:r>
            <a:endParaRPr lang="zh-CN"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词义</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zh-CN" sz="2800" dirty="0">
                <a:solidFill>
                  <a:srgbClr val="FF0000"/>
                </a:solidFill>
                <a:latin typeface="微软雅黑" panose="020B0503020204020204" pitchFamily="34" charset="-122"/>
                <a:ea typeface="微软雅黑" panose="020B0503020204020204" pitchFamily="34" charset="-122"/>
                <a:sym typeface="+mn-ea"/>
              </a:rPr>
              <a:t>近义词、反义词、象征关系</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fontAlgn="auto">
              <a:lnSpc>
                <a:spcPct val="100000"/>
              </a:lnSpc>
              <a:spcBef>
                <a:spcPts val="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短语结构（主谓、动宾、偏正、并列）</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sz="3200" dirty="0">
                <a:latin typeface="微软雅黑" panose="020B0503020204020204" pitchFamily="34" charset="-122"/>
                <a:ea typeface="微软雅黑" panose="020B0503020204020204" pitchFamily="34" charset="-122"/>
                <a:sym typeface="+mn-ea"/>
              </a:rPr>
              <a:t> </a:t>
            </a:r>
            <a:endParaRPr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资料分析</a:t>
            </a:r>
            <a:endParaRPr lang="zh-CN" altLang="en-US" sz="2800" dirty="0">
              <a:solidFill>
                <a:srgbClr val="008E76"/>
              </a:solidFill>
              <a:latin typeface="微软雅黑" panose="020B0503020204020204" pitchFamily="34" charset="-122"/>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384155" y="82550"/>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154430"/>
            <a:ext cx="10629265" cy="232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p:txBody>
      </p:sp>
      <p:pic>
        <p:nvPicPr>
          <p:cNvPr id="2" name="图片 18"/>
          <p:cNvPicPr>
            <a:picLocks noChangeAspect="1"/>
          </p:cNvPicPr>
          <p:nvPr/>
        </p:nvPicPr>
        <p:blipFill>
          <a:blip r:embed="rId2"/>
          <a:stretch>
            <a:fillRect/>
          </a:stretch>
        </p:blipFill>
        <p:spPr>
          <a:xfrm>
            <a:off x="1617345" y="879475"/>
            <a:ext cx="9378315" cy="4479290"/>
          </a:xfrm>
          <a:prstGeom prst="rect">
            <a:avLst/>
          </a:prstGeom>
          <a:noFill/>
          <a:ln w="9525">
            <a:noFill/>
          </a:ln>
        </p:spPr>
      </p:pic>
      <p:sp>
        <p:nvSpPr>
          <p:cNvPr id="100" name="文本框 99"/>
          <p:cNvSpPr txBox="1"/>
          <p:nvPr/>
        </p:nvSpPr>
        <p:spPr>
          <a:xfrm>
            <a:off x="1617345" y="5480050"/>
            <a:ext cx="9642475" cy="1198880"/>
          </a:xfrm>
          <a:prstGeom prst="rect">
            <a:avLst/>
          </a:prstGeom>
          <a:noFill/>
          <a:ln w="9525">
            <a:noFill/>
          </a:ln>
        </p:spPr>
        <p:txBody>
          <a:bodyPr wrap="square">
            <a:spAutoFit/>
          </a:bodyPr>
          <a:p>
            <a:pPr indent="0"/>
            <a:r>
              <a:rPr lang="en-US" altLang="zh-CN" sz="2400" b="0">
                <a:latin typeface="微软雅黑" panose="020B0503020204020204" pitchFamily="34" charset="-122"/>
                <a:ea typeface="微软雅黑" panose="020B0503020204020204" pitchFamily="34" charset="-122"/>
                <a:cs typeface="宋体" panose="02010600030101010101" pitchFamily="2" charset="-122"/>
              </a:rPr>
              <a:t>1</a:t>
            </a:r>
            <a:r>
              <a:rPr lang="zh-CN" altLang="en-US" sz="2400" b="0">
                <a:latin typeface="微软雅黑" panose="020B0503020204020204" pitchFamily="34" charset="-122"/>
                <a:ea typeface="微软雅黑" panose="020B0503020204020204" pitchFamily="34" charset="-122"/>
                <a:cs typeface="宋体" panose="02010600030101010101" pitchFamily="2" charset="-122"/>
              </a:rPr>
              <a:t>、</a:t>
            </a:r>
            <a:r>
              <a:rPr lang="en-US" altLang="zh-CN" sz="2400" b="0">
                <a:latin typeface="微软雅黑" panose="020B0503020204020204" pitchFamily="34" charset="-122"/>
                <a:ea typeface="微软雅黑" panose="020B0503020204020204" pitchFamily="34" charset="-122"/>
                <a:cs typeface="Times New Roman" panose="02020603050405020304" charset="0"/>
              </a:rPr>
              <a:t>2011-2015</a:t>
            </a:r>
            <a:r>
              <a:rPr lang="zh-CN" altLang="en-US" sz="2400" b="0">
                <a:latin typeface="微软雅黑" panose="020B0503020204020204" pitchFamily="34" charset="-122"/>
                <a:ea typeface="微软雅黑" panose="020B0503020204020204" pitchFamily="34" charset="-122"/>
                <a:cs typeface="宋体" panose="02010600030101010101" pitchFamily="2" charset="-122"/>
              </a:rPr>
              <a:t>五年期间光缆线路总长度共增加了：【</a:t>
            </a:r>
            <a:r>
              <a:rPr lang="en-US" altLang="zh-CN" sz="2400" b="0">
                <a:latin typeface="微软雅黑" panose="020B0503020204020204" pitchFamily="34" charset="-122"/>
                <a:ea typeface="微软雅黑" panose="020B0503020204020204" pitchFamily="34" charset="-122"/>
                <a:cs typeface="宋体" panose="02010600030101010101" pitchFamily="2" charset="-122"/>
              </a:rPr>
              <a:t>2016-</a:t>
            </a:r>
            <a:r>
              <a:rPr lang="zh-CN" altLang="en-US" sz="2400" b="0">
                <a:latin typeface="微软雅黑" panose="020B0503020204020204" pitchFamily="34" charset="-122"/>
                <a:ea typeface="微软雅黑" panose="020B0503020204020204" pitchFamily="34" charset="-122"/>
                <a:cs typeface="宋体" panose="02010600030101010101" pitchFamily="2" charset="-122"/>
              </a:rPr>
              <a:t>重庆】</a:t>
            </a:r>
            <a:endParaRPr lang="zh-CN" altLang="en-US" sz="2400" b="0">
              <a:latin typeface="微软雅黑" panose="020B0503020204020204" pitchFamily="34" charset="-122"/>
              <a:ea typeface="微软雅黑" panose="020B0503020204020204" pitchFamily="34" charset="-122"/>
              <a:cs typeface="Times New Roman" panose="02020603050405020304" charset="0"/>
            </a:endParaRPr>
          </a:p>
          <a:p>
            <a:pPr indent="0"/>
            <a:r>
              <a:rPr lang="en-US" altLang="zh-CN" sz="2400" b="0">
                <a:latin typeface="微软雅黑" panose="020B0503020204020204" pitchFamily="34" charset="-122"/>
                <a:ea typeface="微软雅黑" panose="020B0503020204020204" pitchFamily="34" charset="-122"/>
                <a:cs typeface="Times New Roman" panose="02020603050405020304" charset="0"/>
              </a:rPr>
              <a:t>A</a:t>
            </a:r>
            <a:r>
              <a:rPr lang="zh-CN" altLang="en-US" sz="2400" b="0">
                <a:latin typeface="微软雅黑" panose="020B0503020204020204" pitchFamily="34" charset="-122"/>
                <a:ea typeface="微软雅黑" panose="020B0503020204020204" pitchFamily="34" charset="-122"/>
                <a:cs typeface="宋体" panose="02010600030101010101" pitchFamily="2" charset="-122"/>
              </a:rPr>
              <a:t>、</a:t>
            </a:r>
            <a:r>
              <a:rPr lang="en-US" altLang="zh-CN" sz="2400" b="0">
                <a:latin typeface="微软雅黑" panose="020B0503020204020204" pitchFamily="34" charset="-122"/>
                <a:ea typeface="微软雅黑" panose="020B0503020204020204" pitchFamily="34" charset="-122"/>
                <a:cs typeface="Times New Roman" panose="02020603050405020304" charset="0"/>
              </a:rPr>
              <a:t>441</a:t>
            </a:r>
            <a:r>
              <a:rPr lang="zh-CN" altLang="en-US" sz="2400" b="0">
                <a:latin typeface="微软雅黑" panose="020B0503020204020204" pitchFamily="34" charset="-122"/>
                <a:ea typeface="微软雅黑" panose="020B0503020204020204" pitchFamily="34" charset="-122"/>
                <a:cs typeface="宋体" panose="02010600030101010101" pitchFamily="2" charset="-122"/>
              </a:rPr>
              <a:t>万公里    </a:t>
            </a:r>
            <a:r>
              <a:rPr lang="en-US" altLang="zh-CN" sz="2400" b="0">
                <a:latin typeface="微软雅黑" panose="020B0503020204020204" pitchFamily="34" charset="-122"/>
                <a:ea typeface="微软雅黑" panose="020B0503020204020204" pitchFamily="34" charset="-122"/>
                <a:cs typeface="Times New Roman" panose="02020603050405020304" charset="0"/>
              </a:rPr>
              <a:t>B</a:t>
            </a:r>
            <a:r>
              <a:rPr lang="zh-CN" altLang="en-US" sz="2400" b="0">
                <a:latin typeface="微软雅黑" panose="020B0503020204020204" pitchFamily="34" charset="-122"/>
                <a:ea typeface="微软雅黑" panose="020B0503020204020204" pitchFamily="34" charset="-122"/>
                <a:cs typeface="宋体" panose="02010600030101010101" pitchFamily="2" charset="-122"/>
              </a:rPr>
              <a:t>、</a:t>
            </a:r>
            <a:r>
              <a:rPr lang="en-US" altLang="zh-CN" sz="2400" b="0">
                <a:latin typeface="微软雅黑" panose="020B0503020204020204" pitchFamily="34" charset="-122"/>
                <a:ea typeface="微软雅黑" panose="020B0503020204020204" pitchFamily="34" charset="-122"/>
                <a:cs typeface="Times New Roman" panose="02020603050405020304" charset="0"/>
              </a:rPr>
              <a:t>1491</a:t>
            </a:r>
            <a:r>
              <a:rPr lang="zh-CN" altLang="en-US" sz="2400" b="0">
                <a:latin typeface="微软雅黑" panose="020B0503020204020204" pitchFamily="34" charset="-122"/>
                <a:ea typeface="微软雅黑" panose="020B0503020204020204" pitchFamily="34" charset="-122"/>
                <a:cs typeface="宋体" panose="02010600030101010101" pitchFamily="2" charset="-122"/>
              </a:rPr>
              <a:t>万公里</a:t>
            </a:r>
            <a:endParaRPr lang="zh-CN" altLang="en-US" sz="2400" b="0">
              <a:latin typeface="微软雅黑" panose="020B0503020204020204" pitchFamily="34" charset="-122"/>
              <a:ea typeface="微软雅黑" panose="020B0503020204020204" pitchFamily="34" charset="-122"/>
              <a:cs typeface="Times New Roman" panose="02020603050405020304" charset="0"/>
            </a:endParaRPr>
          </a:p>
          <a:p>
            <a:pPr indent="0"/>
            <a:r>
              <a:rPr lang="en-US" altLang="zh-CN" sz="2400" b="0">
                <a:latin typeface="微软雅黑" panose="020B0503020204020204" pitchFamily="34" charset="-122"/>
                <a:ea typeface="微软雅黑" panose="020B0503020204020204" pitchFamily="34" charset="-122"/>
                <a:cs typeface="Times New Roman" panose="02020603050405020304" charset="0"/>
              </a:rPr>
              <a:t>C</a:t>
            </a:r>
            <a:r>
              <a:rPr lang="zh-CN" altLang="en-US" sz="2400" b="0">
                <a:latin typeface="微软雅黑" panose="020B0503020204020204" pitchFamily="34" charset="-122"/>
                <a:ea typeface="微软雅黑" panose="020B0503020204020204" pitchFamily="34" charset="-122"/>
                <a:cs typeface="宋体" panose="02010600030101010101" pitchFamily="2" charset="-122"/>
              </a:rPr>
              <a:t>、</a:t>
            </a:r>
            <a:r>
              <a:rPr lang="en-US" altLang="zh-CN" sz="2400" b="0">
                <a:latin typeface="微软雅黑" panose="020B0503020204020204" pitchFamily="34" charset="-122"/>
                <a:ea typeface="微软雅黑" panose="020B0503020204020204" pitchFamily="34" charset="-122"/>
                <a:cs typeface="Times New Roman" panose="02020603050405020304" charset="0"/>
              </a:rPr>
              <a:t>892</a:t>
            </a:r>
            <a:r>
              <a:rPr lang="zh-CN" altLang="en-US" sz="2400" b="0">
                <a:latin typeface="微软雅黑" panose="020B0503020204020204" pitchFamily="34" charset="-122"/>
                <a:ea typeface="微软雅黑" panose="020B0503020204020204" pitchFamily="34" charset="-122"/>
                <a:cs typeface="宋体" panose="02010600030101010101" pitchFamily="2" charset="-122"/>
              </a:rPr>
              <a:t>万公里   </a:t>
            </a:r>
            <a:r>
              <a:rPr lang="zh-CN" altLang="en-US" sz="2400" b="0">
                <a:latin typeface="微软雅黑" panose="020B0503020204020204" pitchFamily="34" charset="-122"/>
                <a:ea typeface="微软雅黑" panose="020B0503020204020204" pitchFamily="34" charset="-122"/>
                <a:cs typeface="Times New Roman" panose="02020603050405020304" charset="0"/>
              </a:rPr>
              <a:t>  </a:t>
            </a:r>
            <a:r>
              <a:rPr lang="en-US" altLang="zh-CN" sz="2400" b="0">
                <a:latin typeface="微软雅黑" panose="020B0503020204020204" pitchFamily="34" charset="-122"/>
                <a:ea typeface="微软雅黑" panose="020B0503020204020204" pitchFamily="34" charset="-122"/>
                <a:cs typeface="Times New Roman" panose="02020603050405020304" charset="0"/>
              </a:rPr>
              <a:t>D</a:t>
            </a:r>
            <a:r>
              <a:rPr lang="zh-CN" altLang="en-US" sz="2400" b="0">
                <a:latin typeface="微软雅黑" panose="020B0503020204020204" pitchFamily="34" charset="-122"/>
                <a:ea typeface="微软雅黑" panose="020B0503020204020204" pitchFamily="34" charset="-122"/>
                <a:cs typeface="宋体" panose="02010600030101010101" pitchFamily="2" charset="-122"/>
              </a:rPr>
              <a:t>、</a:t>
            </a:r>
            <a:r>
              <a:rPr lang="en-US" altLang="zh-CN" sz="2400" b="0">
                <a:latin typeface="微软雅黑" panose="020B0503020204020204" pitchFamily="34" charset="-122"/>
                <a:ea typeface="微软雅黑" panose="020B0503020204020204" pitchFamily="34" charset="-122"/>
                <a:cs typeface="Times New Roman" panose="02020603050405020304" charset="0"/>
              </a:rPr>
              <a:t>8969</a:t>
            </a:r>
            <a:r>
              <a:rPr lang="zh-CN" altLang="en-US" sz="2400" b="0">
                <a:latin typeface="微软雅黑" panose="020B0503020204020204" pitchFamily="34" charset="-122"/>
                <a:ea typeface="微软雅黑" panose="020B0503020204020204" pitchFamily="34" charset="-122"/>
                <a:cs typeface="宋体" panose="02010600030101010101" pitchFamily="2" charset="-122"/>
              </a:rPr>
              <a:t>万公里</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37527" y="2191759"/>
            <a:ext cx="3642499" cy="3375011"/>
          </a:xfrm>
          <a:prstGeom prst="rect">
            <a:avLst/>
          </a:prstGeom>
        </p:spPr>
      </p:pic>
      <p:sp>
        <p:nvSpPr>
          <p:cNvPr id="42" name="矩形 41"/>
          <p:cNvSpPr/>
          <p:nvPr/>
        </p:nvSpPr>
        <p:spPr>
          <a:xfrm>
            <a:off x="6926488" y="787976"/>
            <a:ext cx="1107996" cy="646331"/>
          </a:xfrm>
          <a:prstGeom prst="rect">
            <a:avLst/>
          </a:prstGeom>
          <a:effectLst/>
        </p:spPr>
        <p:txBody>
          <a:bodyPr wrap="none">
            <a:spAutoFit/>
          </a:bodyPr>
          <a:lstStyle/>
          <a:p>
            <a:r>
              <a:rPr lang="zh-CN" altLang="en-US" sz="3600" dirty="0" smtClean="0">
                <a:solidFill>
                  <a:schemeClr val="bg1"/>
                </a:solidFill>
                <a:latin typeface="微软雅黑" panose="020B0503020204020204" pitchFamily="34" charset="-122"/>
                <a:ea typeface="微软雅黑" panose="020B0503020204020204" pitchFamily="34" charset="-122"/>
              </a:rPr>
              <a:t>目录</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235953" y="569742"/>
            <a:ext cx="1784463" cy="1323439"/>
          </a:xfrm>
          <a:prstGeom prst="rect">
            <a:avLst/>
          </a:prstGeom>
          <a:noFill/>
          <a:effectLst/>
        </p:spPr>
        <p:txBody>
          <a:bodyPr wrap="none" rtlCol="0">
            <a:spAutoFit/>
          </a:bodyPr>
          <a:lstStyle/>
          <a:p>
            <a:r>
              <a:rPr lang="en-US" altLang="zh-CN" sz="80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C</a:t>
            </a:r>
            <a:r>
              <a:rPr lang="en-US" altLang="zh-CN" sz="2400" dirty="0" smtClean="0">
                <a:solidFill>
                  <a:schemeClr val="bg1"/>
                </a:solidFill>
                <a:latin typeface="Segoe UI Light" panose="020B0502040204020203" pitchFamily="34" charset="0"/>
                <a:ea typeface="微软雅黑" panose="020B0503020204020204" pitchFamily="34" charset="-122"/>
                <a:cs typeface="Segoe UI Light" panose="020B0502040204020203" pitchFamily="34" charset="0"/>
              </a:rPr>
              <a:t>ontents</a:t>
            </a:r>
            <a:endParaRPr lang="zh-CN" altLang="en-US" sz="2400" dirty="0">
              <a:solidFill>
                <a:schemeClr val="bg1"/>
              </a:solidFill>
              <a:latin typeface="Segoe UI Light" panose="020B0502040204020203" pitchFamily="34" charset="0"/>
              <a:ea typeface="微软雅黑" panose="020B0503020204020204" pitchFamily="34" charset="-122"/>
              <a:cs typeface="Segoe UI Light" panose="020B0502040204020203" pitchFamily="34" charset="0"/>
            </a:endParaRPr>
          </a:p>
        </p:txBody>
      </p:sp>
      <p:sp>
        <p:nvSpPr>
          <p:cNvPr id="5" name="文本框 4"/>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56" name="组合 55"/>
          <p:cNvGrpSpPr/>
          <p:nvPr/>
        </p:nvGrpSpPr>
        <p:grpSpPr>
          <a:xfrm>
            <a:off x="800735" y="1809750"/>
            <a:ext cx="4606290" cy="697865"/>
            <a:chOff x="1620252" y="1660570"/>
            <a:chExt cx="3818022" cy="465221"/>
          </a:xfrm>
        </p:grpSpPr>
        <p:sp>
          <p:nvSpPr>
            <p:cNvPr id="2" name="五边形 1"/>
            <p:cNvSpPr/>
            <p:nvPr/>
          </p:nvSpPr>
          <p:spPr>
            <a:xfrm>
              <a:off x="2550695" y="1660570"/>
              <a:ext cx="2887579" cy="465221"/>
            </a:xfrm>
            <a:prstGeom prst="homePlate">
              <a:avLst>
                <a:gd name="adj" fmla="val 189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zh-CN" sz="2800" dirty="0">
                  <a:solidFill>
                    <a:schemeClr val="bg1"/>
                  </a:solidFill>
                  <a:latin typeface="微软雅黑" panose="020B0503020204020204" pitchFamily="34" charset="-122"/>
                  <a:ea typeface="微软雅黑" panose="020B0503020204020204" pitchFamily="34" charset="-122"/>
                </a:rPr>
                <a:t>题型分布</a:t>
              </a:r>
              <a:endParaRPr lang="zh-CN" altLang="zh-CN" sz="28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620252" y="1660570"/>
              <a:ext cx="882315" cy="465221"/>
            </a:xfrm>
            <a:prstGeom prst="rect">
              <a:avLst/>
            </a:prstGeom>
            <a:solidFill>
              <a:srgbClr val="00A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Part 1</a:t>
              </a:r>
              <a:endParaRPr lang="en-US" altLang="zh-CN" sz="2800" dirty="0" smtClean="0">
                <a:latin typeface="Segoe UI Light" panose="020B0502040204020203" pitchFamily="34" charset="0"/>
                <a:cs typeface="Segoe UI Light" panose="020B0502040204020203" pitchFamily="34" charset="0"/>
              </a:endParaRPr>
            </a:p>
          </p:txBody>
        </p:sp>
      </p:grpSp>
      <p:grpSp>
        <p:nvGrpSpPr>
          <p:cNvPr id="57" name="组合 56"/>
          <p:cNvGrpSpPr/>
          <p:nvPr/>
        </p:nvGrpSpPr>
        <p:grpSpPr>
          <a:xfrm>
            <a:off x="800735" y="2802255"/>
            <a:ext cx="4606290" cy="697865"/>
            <a:chOff x="1620252" y="2418405"/>
            <a:chExt cx="3818022" cy="465221"/>
          </a:xfrm>
        </p:grpSpPr>
        <p:sp>
          <p:nvSpPr>
            <p:cNvPr id="48" name="五边形 47"/>
            <p:cNvSpPr/>
            <p:nvPr/>
          </p:nvSpPr>
          <p:spPr>
            <a:xfrm>
              <a:off x="2550695" y="2418405"/>
              <a:ext cx="2887579" cy="465221"/>
            </a:xfrm>
            <a:prstGeom prst="homePlate">
              <a:avLst>
                <a:gd name="adj" fmla="val 189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800" dirty="0">
                  <a:solidFill>
                    <a:schemeClr val="bg1"/>
                  </a:solidFill>
                  <a:latin typeface="微软雅黑" panose="020B0503020204020204" pitchFamily="34" charset="-122"/>
                  <a:ea typeface="微软雅黑" panose="020B0503020204020204" pitchFamily="34" charset="-122"/>
                </a:rPr>
                <a:t>易拿分题型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1620252" y="2418405"/>
              <a:ext cx="882315" cy="465221"/>
            </a:xfrm>
            <a:prstGeom prst="rect">
              <a:avLst/>
            </a:prstGeom>
            <a:solidFill>
              <a:srgbClr val="00A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Part 2</a:t>
              </a:r>
              <a:endParaRPr lang="en-US" altLang="zh-CN" sz="2800" dirty="0" smtClean="0">
                <a:latin typeface="Segoe UI Light" panose="020B0502040204020203" pitchFamily="34" charset="0"/>
                <a:cs typeface="Segoe UI Light" panose="020B0502040204020203" pitchFamily="34" charset="0"/>
              </a:endParaRPr>
            </a:p>
          </p:txBody>
        </p:sp>
      </p:grpSp>
      <p:grpSp>
        <p:nvGrpSpPr>
          <p:cNvPr id="58" name="组合 57"/>
          <p:cNvGrpSpPr/>
          <p:nvPr/>
        </p:nvGrpSpPr>
        <p:grpSpPr>
          <a:xfrm>
            <a:off x="800735" y="3794760"/>
            <a:ext cx="4606290" cy="697865"/>
            <a:chOff x="1620252" y="3176240"/>
            <a:chExt cx="3818022" cy="465221"/>
          </a:xfrm>
        </p:grpSpPr>
        <p:sp>
          <p:nvSpPr>
            <p:cNvPr id="49" name="五边形 48"/>
            <p:cNvSpPr/>
            <p:nvPr/>
          </p:nvSpPr>
          <p:spPr>
            <a:xfrm>
              <a:off x="2550695" y="3176240"/>
              <a:ext cx="2887579" cy="465221"/>
            </a:xfrm>
            <a:prstGeom prst="homePlate">
              <a:avLst>
                <a:gd name="adj" fmla="val 189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800" dirty="0">
                  <a:solidFill>
                    <a:schemeClr val="bg1"/>
                  </a:solidFill>
                  <a:latin typeface="微软雅黑" panose="020B0503020204020204" pitchFamily="34" charset="-122"/>
                  <a:ea typeface="微软雅黑" panose="020B0503020204020204" pitchFamily="34" charset="-122"/>
                </a:rPr>
                <a:t>易出错题型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1620252" y="3176240"/>
              <a:ext cx="882315" cy="465221"/>
            </a:xfrm>
            <a:prstGeom prst="rect">
              <a:avLst/>
            </a:prstGeom>
            <a:solidFill>
              <a:srgbClr val="00A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Part 3</a:t>
              </a:r>
              <a:endParaRPr lang="en-US" altLang="zh-CN" sz="2800" dirty="0" smtClean="0">
                <a:latin typeface="Segoe UI Light" panose="020B0502040204020203" pitchFamily="34" charset="0"/>
                <a:cs typeface="Segoe UI Light" panose="020B0502040204020203" pitchFamily="34" charset="0"/>
              </a:endParaRPr>
            </a:p>
          </p:txBody>
        </p:sp>
      </p:grpSp>
      <p:grpSp>
        <p:nvGrpSpPr>
          <p:cNvPr id="59" name="组合 58"/>
          <p:cNvGrpSpPr/>
          <p:nvPr/>
        </p:nvGrpSpPr>
        <p:grpSpPr>
          <a:xfrm>
            <a:off x="800735" y="4787265"/>
            <a:ext cx="4606290" cy="697865"/>
            <a:chOff x="1620252" y="3934075"/>
            <a:chExt cx="3818022" cy="465221"/>
          </a:xfrm>
        </p:grpSpPr>
        <p:sp>
          <p:nvSpPr>
            <p:cNvPr id="50" name="五边形 49"/>
            <p:cNvSpPr/>
            <p:nvPr/>
          </p:nvSpPr>
          <p:spPr>
            <a:xfrm>
              <a:off x="2550695" y="3934075"/>
              <a:ext cx="2887579" cy="465221"/>
            </a:xfrm>
            <a:prstGeom prst="homePlate">
              <a:avLst>
                <a:gd name="adj" fmla="val 189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r>
                <a:rPr lang="zh-CN" altLang="en-US" sz="2800" dirty="0">
                  <a:solidFill>
                    <a:schemeClr val="bg1"/>
                  </a:solidFill>
                  <a:latin typeface="微软雅黑" panose="020B0503020204020204" pitchFamily="34" charset="-122"/>
                  <a:ea typeface="微软雅黑" panose="020B0503020204020204" pitchFamily="34" charset="-122"/>
                </a:rPr>
                <a:t>复习规划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1620252" y="3934075"/>
              <a:ext cx="882315" cy="465221"/>
            </a:xfrm>
            <a:prstGeom prst="rect">
              <a:avLst/>
            </a:prstGeom>
            <a:solidFill>
              <a:srgbClr val="00A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Segoe UI Light" panose="020B0502040204020203" pitchFamily="34" charset="0"/>
                  <a:cs typeface="Segoe UI Light" panose="020B0502040204020203" pitchFamily="34" charset="0"/>
                </a:rPr>
                <a:t>Part 4</a:t>
              </a:r>
              <a:endParaRPr lang="en-US" altLang="zh-CN" sz="2800" dirty="0" smtClean="0">
                <a:latin typeface="Segoe UI Light" panose="020B0502040204020203" pitchFamily="34" charset="0"/>
                <a:cs typeface="Segoe UI Light" panose="020B0502040204020203" pitchFamily="34" charset="0"/>
              </a:endParaRPr>
            </a:p>
          </p:txBody>
        </p:sp>
      </p:grpSp>
      <p:grpSp>
        <p:nvGrpSpPr>
          <p:cNvPr id="64" name="组合 63"/>
          <p:cNvGrpSpPr/>
          <p:nvPr/>
        </p:nvGrpSpPr>
        <p:grpSpPr>
          <a:xfrm rot="16200000">
            <a:off x="11160258" y="5836340"/>
            <a:ext cx="1012247" cy="944805"/>
            <a:chOff x="240632" y="529389"/>
            <a:chExt cx="739051" cy="689811"/>
          </a:xfrm>
          <a:solidFill>
            <a:srgbClr val="00A78B"/>
          </a:solidFill>
        </p:grpSpPr>
        <p:sp>
          <p:nvSpPr>
            <p:cNvPr id="65" name="直角三角形 64"/>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直角三角形 65"/>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rot="5400000">
            <a:off x="-3708" y="67453"/>
            <a:ext cx="1012247" cy="944805"/>
            <a:chOff x="240632" y="529389"/>
            <a:chExt cx="739051" cy="689811"/>
          </a:xfrm>
          <a:solidFill>
            <a:srgbClr val="00A78B"/>
          </a:solidFill>
        </p:grpSpPr>
        <p:sp>
          <p:nvSpPr>
            <p:cNvPr id="68" name="直角三角形 67"/>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直角三角形 68"/>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descr="LOGO2"/>
          <p:cNvPicPr>
            <a:picLocks noChangeAspect="1"/>
          </p:cNvPicPr>
          <p:nvPr/>
        </p:nvPicPr>
        <p:blipFill>
          <a:blip r:embed="rId2"/>
          <a:stretch>
            <a:fillRect/>
          </a:stretch>
        </p:blipFill>
        <p:spPr>
          <a:xfrm>
            <a:off x="10552430" y="605155"/>
            <a:ext cx="1390650" cy="1287780"/>
          </a:xfrm>
          <a:prstGeom prst="rect">
            <a:avLst/>
          </a:prstGeom>
          <a:ln w="28575" cmpd="sng">
            <a:noFill/>
            <a:prstDash val="solid"/>
          </a:ln>
          <a:effectLst>
            <a:softEdge rad="114300"/>
          </a:effectLst>
        </p:spPr>
      </p:pic>
      <p:cxnSp>
        <p:nvCxnSpPr>
          <p:cNvPr id="35" name="直接连接符 34"/>
          <p:cNvCxnSpPr/>
          <p:nvPr/>
        </p:nvCxnSpPr>
        <p:spPr>
          <a:xfrm>
            <a:off x="8034655" y="1249045"/>
            <a:ext cx="25177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资料分析</a:t>
            </a:r>
            <a:endParaRPr lang="zh-CN" altLang="en-US" sz="2800" dirty="0">
              <a:solidFill>
                <a:srgbClr val="008E76"/>
              </a:solidFill>
              <a:latin typeface="微软雅黑" panose="020B0503020204020204" pitchFamily="34" charset="-122"/>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384155" y="82550"/>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154430"/>
            <a:ext cx="10629265" cy="232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p:txBody>
      </p:sp>
      <p:pic>
        <p:nvPicPr>
          <p:cNvPr id="2" name="图片 18"/>
          <p:cNvPicPr>
            <a:picLocks noChangeAspect="1"/>
          </p:cNvPicPr>
          <p:nvPr/>
        </p:nvPicPr>
        <p:blipFill>
          <a:blip r:embed="rId2"/>
          <a:stretch>
            <a:fillRect/>
          </a:stretch>
        </p:blipFill>
        <p:spPr>
          <a:xfrm>
            <a:off x="1617345" y="879475"/>
            <a:ext cx="9378315" cy="4479290"/>
          </a:xfrm>
          <a:prstGeom prst="rect">
            <a:avLst/>
          </a:prstGeom>
          <a:noFill/>
          <a:ln w="9525">
            <a:noFill/>
          </a:ln>
        </p:spPr>
      </p:pic>
      <p:sp>
        <p:nvSpPr>
          <p:cNvPr id="100" name="文本框 99"/>
          <p:cNvSpPr txBox="1"/>
          <p:nvPr/>
        </p:nvSpPr>
        <p:spPr>
          <a:xfrm>
            <a:off x="1408430" y="5480050"/>
            <a:ext cx="9484360" cy="1198880"/>
          </a:xfrm>
          <a:prstGeom prst="rect">
            <a:avLst/>
          </a:prstGeom>
          <a:noFill/>
          <a:ln w="9525">
            <a:noFill/>
          </a:ln>
        </p:spPr>
        <p:txBody>
          <a:bodyPr wrap="square">
            <a:spAutoFit/>
          </a:bodyPr>
          <a:p>
            <a:pPr indent="0"/>
            <a:r>
              <a:rPr lang="zh-CN" altLang="en-US" sz="2400"/>
              <a:t>2、与2014年相比，2015年本地网中继光缆净增线路长度是长途光缆净增线路长度的：【</a:t>
            </a:r>
            <a:r>
              <a:rPr lang="en-US" altLang="zh-CN" sz="2400"/>
              <a:t>2016-</a:t>
            </a:r>
            <a:r>
              <a:rPr lang="zh-CN" altLang="en-US" sz="2400"/>
              <a:t>重庆】</a:t>
            </a:r>
            <a:endParaRPr lang="zh-CN" altLang="en-US" sz="2400"/>
          </a:p>
          <a:p>
            <a:pPr indent="0"/>
            <a:r>
              <a:rPr lang="zh-CN" altLang="en-US" sz="2400"/>
              <a:t>        A、12倍             B、23倍             C、38倍             D、54倍</a:t>
            </a: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资料分析</a:t>
            </a:r>
            <a:endParaRPr lang="zh-CN" altLang="en-US" sz="2800" dirty="0">
              <a:solidFill>
                <a:srgbClr val="008E76"/>
              </a:solidFill>
              <a:latin typeface="微软雅黑" panose="020B0503020204020204" pitchFamily="34" charset="-122"/>
              <a:ea typeface="微软雅黑" panose="020B0503020204020204" pitchFamily="34" charset="-122"/>
            </a:endParaRPr>
          </a:p>
        </p:txBody>
      </p:sp>
      <p:pic>
        <p:nvPicPr>
          <p:cNvPr id="4" name="图片 3" descr="LOGO2"/>
          <p:cNvPicPr>
            <a:picLocks noChangeAspect="1"/>
          </p:cNvPicPr>
          <p:nvPr/>
        </p:nvPicPr>
        <p:blipFill>
          <a:blip r:embed="rId1"/>
          <a:stretch>
            <a:fillRect/>
          </a:stretch>
        </p:blipFill>
        <p:spPr>
          <a:xfrm>
            <a:off x="10384155" y="82550"/>
            <a:ext cx="1807845" cy="1673860"/>
          </a:xfrm>
          <a:prstGeom prst="rect">
            <a:avLst/>
          </a:prstGeom>
          <a:ln w="28575" cmpd="sng">
            <a:noFill/>
            <a:prstDash val="solid"/>
          </a:ln>
          <a:effectLst>
            <a:softEdge rad="114300"/>
          </a:effectLst>
        </p:spPr>
      </p:pic>
      <p:sp>
        <p:nvSpPr>
          <p:cNvPr id="12" name="矩形 52"/>
          <p:cNvSpPr>
            <a:spLocks noChangeArrowheads="1"/>
          </p:cNvSpPr>
          <p:nvPr/>
        </p:nvSpPr>
        <p:spPr bwMode="auto">
          <a:xfrm>
            <a:off x="873125" y="1154430"/>
            <a:ext cx="10629265" cy="232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a:p>
            <a:pPr indent="0">
              <a:lnSpc>
                <a:spcPct val="150000"/>
              </a:lnSpc>
              <a:buNone/>
            </a:pPr>
            <a:endParaRPr sz="2000" dirty="0" smtClean="0">
              <a:ea typeface="微软雅黑" panose="020B0503020204020204" pitchFamily="34" charset="-122"/>
              <a:sym typeface="+mn-ea"/>
            </a:endParaRPr>
          </a:p>
        </p:txBody>
      </p:sp>
      <p:pic>
        <p:nvPicPr>
          <p:cNvPr id="2" name="图片 18"/>
          <p:cNvPicPr>
            <a:picLocks noChangeAspect="1"/>
          </p:cNvPicPr>
          <p:nvPr/>
        </p:nvPicPr>
        <p:blipFill>
          <a:blip r:embed="rId2"/>
          <a:stretch>
            <a:fillRect/>
          </a:stretch>
        </p:blipFill>
        <p:spPr>
          <a:xfrm>
            <a:off x="1617345" y="879475"/>
            <a:ext cx="9378315" cy="4479290"/>
          </a:xfrm>
          <a:prstGeom prst="rect">
            <a:avLst/>
          </a:prstGeom>
          <a:noFill/>
          <a:ln w="9525">
            <a:noFill/>
          </a:ln>
        </p:spPr>
      </p:pic>
      <p:sp>
        <p:nvSpPr>
          <p:cNvPr id="100" name="文本框 99"/>
          <p:cNvSpPr txBox="1"/>
          <p:nvPr/>
        </p:nvSpPr>
        <p:spPr>
          <a:xfrm>
            <a:off x="655955" y="5358130"/>
            <a:ext cx="11474450" cy="1198880"/>
          </a:xfrm>
          <a:prstGeom prst="rect">
            <a:avLst/>
          </a:prstGeom>
          <a:noFill/>
          <a:ln w="9525">
            <a:noFill/>
          </a:ln>
        </p:spPr>
        <p:txBody>
          <a:bodyPr wrap="square">
            <a:spAutoFit/>
          </a:bodyPr>
          <a:p>
            <a:pPr indent="0" fontAlgn="auto">
              <a:lnSpc>
                <a:spcPct val="150000"/>
              </a:lnSpc>
            </a:pPr>
            <a:r>
              <a:rPr lang="zh-CN" altLang="en-US" sz="2400"/>
              <a:t>3、2011-2015年接入网光缆线路长度同比增速超过20%的年份有几个：【</a:t>
            </a:r>
            <a:r>
              <a:rPr lang="en-US" altLang="zh-CN" sz="2400"/>
              <a:t>2016-</a:t>
            </a:r>
            <a:r>
              <a:rPr lang="zh-CN" altLang="en-US" sz="2400"/>
              <a:t>重庆】</a:t>
            </a:r>
            <a:endParaRPr lang="zh-CN" altLang="en-US" sz="2400"/>
          </a:p>
          <a:p>
            <a:pPr indent="0" fontAlgn="auto">
              <a:lnSpc>
                <a:spcPct val="150000"/>
              </a:lnSpc>
            </a:pPr>
            <a:r>
              <a:rPr lang="zh-CN" altLang="en-US" sz="2400"/>
              <a:t>A、2                   B、3              C、4                   D、5</a:t>
            </a: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457200" y="1264285"/>
            <a:ext cx="11918315" cy="7201535"/>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2800" dirty="0">
                <a:solidFill>
                  <a:schemeClr val="tx1"/>
                </a:solidFill>
                <a:latin typeface="微软雅黑" panose="020B0503020204020204" pitchFamily="34" charset="-122"/>
                <a:ea typeface="微软雅黑" panose="020B0503020204020204" pitchFamily="34" charset="-122"/>
                <a:sym typeface="+mn-ea"/>
              </a:rPr>
              <a:t>总结：</a:t>
            </a:r>
            <a:endParaRPr lang="zh-CN" altLang="zh-CN" sz="28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审题：时间、主语、问题</a:t>
            </a:r>
            <a:endParaRPr lang="zh-CN"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列式：列计算式</a:t>
            </a:r>
            <a:endParaRPr lang="zh-CN"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计算：多用心算、反算</a:t>
            </a:r>
            <a:endParaRPr lang="zh-CN"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zh-CN" sz="2800" dirty="0">
                <a:solidFill>
                  <a:srgbClr val="FF0000"/>
                </a:solidFill>
                <a:latin typeface="微软雅黑" panose="020B0503020204020204" pitchFamily="34" charset="-122"/>
                <a:ea typeface="微软雅黑" panose="020B0503020204020204" pitchFamily="34" charset="-122"/>
                <a:sym typeface="+mn-ea"/>
              </a:rPr>
              <a:t>将百分数当做分数、将</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近整数</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当做整数、</a:t>
            </a: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zh-CN" altLang="en-US" sz="2800" dirty="0">
                <a:solidFill>
                  <a:srgbClr val="FF0000"/>
                </a:solidFill>
                <a:latin typeface="微软雅黑" panose="020B0503020204020204" pitchFamily="34" charset="-122"/>
                <a:ea typeface="微软雅黑" panose="020B0503020204020204" pitchFamily="34" charset="-122"/>
                <a:sym typeface="+mn-ea"/>
              </a:rPr>
              <a:t>将</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复杂数</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看做</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简单数</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40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zh-CN" altLang="zh-CN" sz="24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sz="3200" dirty="0">
                <a:latin typeface="微软雅黑" panose="020B0503020204020204" pitchFamily="34" charset="-122"/>
                <a:ea typeface="微软雅黑" panose="020B0503020204020204" pitchFamily="34" charset="-122"/>
                <a:sym typeface="+mn-ea"/>
              </a:rPr>
              <a:t> </a:t>
            </a:r>
            <a:endParaRPr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0" y="121453"/>
            <a:ext cx="5025464" cy="6736547"/>
          </a:xfrm>
          <a:prstGeom prst="rect">
            <a:avLst/>
          </a:prstGeom>
          <a:effectLst/>
        </p:spPr>
      </p:pic>
      <p:sp>
        <p:nvSpPr>
          <p:cNvPr id="2" name="文本框 1"/>
          <p:cNvSpPr txBox="1"/>
          <p:nvPr/>
        </p:nvSpPr>
        <p:spPr>
          <a:xfrm>
            <a:off x="5467267" y="1902970"/>
            <a:ext cx="2350135" cy="1633855"/>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a:t>
            </a:r>
            <a:r>
              <a:rPr lang="en-US" altLang="zh-CN" sz="9600" dirty="0" smtClean="0">
                <a:solidFill>
                  <a:schemeClr val="bg1"/>
                </a:solidFill>
                <a:latin typeface="Segoe UI Light" panose="020B0502040204020203" pitchFamily="34" charset="0"/>
                <a:cs typeface="Segoe UI Light" panose="020B0502040204020203" pitchFamily="34" charset="0"/>
              </a:rPr>
              <a:t>3</a:t>
            </a:r>
            <a:endParaRPr lang="zh-CN" altLang="en-US" sz="9600" dirty="0">
              <a:solidFill>
                <a:schemeClr val="bg1"/>
              </a:solidFill>
              <a:latin typeface="Segoe UI Light" panose="020B0502040204020203" pitchFamily="34" charset="0"/>
              <a:cs typeface="Segoe UI Light" panose="020B0502040204020203" pitchFamily="34" charset="0"/>
            </a:endParaRPr>
          </a:p>
        </p:txBody>
      </p:sp>
      <p:sp>
        <p:nvSpPr>
          <p:cNvPr id="20" name="KSO_Shape"/>
          <p:cNvSpPr/>
          <p:nvPr/>
        </p:nvSpPr>
        <p:spPr>
          <a:xfrm>
            <a:off x="5143500" y="2147609"/>
            <a:ext cx="1905000" cy="1905000"/>
          </a:xfrm>
          <a:prstGeom prst="blockArc">
            <a:avLst>
              <a:gd name="adj1" fmla="val 10800000"/>
              <a:gd name="adj2" fmla="val 120335"/>
              <a:gd name="adj3" fmla="val 18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5402605" y="3472655"/>
            <a:ext cx="4094480" cy="768350"/>
          </a:xfrm>
          <a:prstGeom prst="rect">
            <a:avLst/>
          </a:prstGeom>
          <a:noFill/>
          <a:effectLst/>
        </p:spPr>
        <p:txBody>
          <a:bodyPr wrap="non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哪些题型易出错</a:t>
            </a:r>
            <a:endParaRPr lang="zh-CN" altLang="en-US" sz="44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5" name="组合 24"/>
          <p:cNvGrpSpPr/>
          <p:nvPr/>
        </p:nvGrpSpPr>
        <p:grpSpPr>
          <a:xfrm rot="16200000">
            <a:off x="10594574" y="5270656"/>
            <a:ext cx="1597426" cy="1490996"/>
            <a:chOff x="240632" y="529389"/>
            <a:chExt cx="739051" cy="689811"/>
          </a:xfrm>
          <a:solidFill>
            <a:srgbClr val="00A78B"/>
          </a:solidFill>
        </p:grpSpPr>
        <p:sp>
          <p:nvSpPr>
            <p:cNvPr id="26" name="直角三角形 25"/>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LOGO2"/>
          <p:cNvPicPr>
            <a:picLocks noChangeAspect="1"/>
          </p:cNvPicPr>
          <p:nvPr/>
        </p:nvPicPr>
        <p:blipFill>
          <a:blip r:embed="rId2"/>
          <a:stretch>
            <a:fillRect/>
          </a:stretch>
        </p:blipFill>
        <p:spPr>
          <a:xfrm>
            <a:off x="9722485" y="473710"/>
            <a:ext cx="1807845" cy="1673860"/>
          </a:xfrm>
          <a:prstGeom prst="rect">
            <a:avLst/>
          </a:prstGeom>
          <a:ln w="28575" cmpd="sng">
            <a:noFill/>
            <a:prstDash val="solid"/>
          </a:ln>
          <a:effectLst>
            <a:softEdge rad="114300"/>
          </a:effectLst>
        </p:spPr>
      </p:pic>
      <p:sp>
        <p:nvSpPr>
          <p:cNvPr id="6" name="矩形 5"/>
          <p:cNvSpPr/>
          <p:nvPr/>
        </p:nvSpPr>
        <p:spPr>
          <a:xfrm>
            <a:off x="5554603" y="4383628"/>
            <a:ext cx="4758215" cy="1079054"/>
          </a:xfrm>
          <a:prstGeom prst="rect">
            <a:avLst/>
          </a:prstGeom>
        </p:spPr>
        <p:txBody>
          <a:bodyPr/>
          <a:p>
            <a:pPr algn="just">
              <a:lnSpc>
                <a:spcPct val="130000"/>
              </a:lnSpc>
              <a:spcBef>
                <a:spcPts val="600"/>
              </a:spcBef>
              <a:spcAft>
                <a:spcPts val="600"/>
              </a:spcAft>
              <a:buClr>
                <a:srgbClr val="00B050"/>
              </a:buClr>
              <a:buSzPct val="80000"/>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逻辑填空</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944245"/>
            <a:ext cx="10604500" cy="4615815"/>
          </a:xfrm>
          <a:prstGeom prst="rect">
            <a:avLst/>
          </a:prstGeom>
          <a:noFill/>
          <a:ln w="9525">
            <a:noFill/>
          </a:ln>
        </p:spPr>
        <p:txBody>
          <a:bodyPr wrap="square">
            <a:spAutoFit/>
          </a:bodyPr>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诗歌，这一文学皇冠上最古老而璀璨的明珠，在当代社会上面临着前所未有的境况。一面是大众偏见的          ，譬如“诗歌就是分行”“写诗就是无病呻吟”等论调甚嚣尘上;一面是诗歌内部的            ，学术话语与商业话语分庭抗礼，业内与大众水火不容。</a:t>
            </a:r>
            <a:endParaRPr lang="en-US" altLang="zh-CN"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依次填入划横线部分最恰当的一项是：</a:t>
            </a:r>
            <a:r>
              <a:rPr lang="zh-CN" altLang="en-US"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2016-</a:t>
            </a:r>
            <a:r>
              <a:rPr lang="zh-CN" altLang="en-US" sz="2800" dirty="0">
                <a:latin typeface="微软雅黑" panose="020B0503020204020204" pitchFamily="34" charset="-122"/>
                <a:ea typeface="微软雅黑" panose="020B0503020204020204" pitchFamily="34" charset="-122"/>
                <a:sym typeface="+mn-ea"/>
              </a:rPr>
              <a:t>重庆】</a:t>
            </a:r>
            <a:endParaRPr lang="zh-CN" altLang="en-US"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A. 流行 分歧    B. 蔓延 抵触</a:t>
            </a:r>
            <a:endParaRPr lang="en-US" altLang="zh-CN"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C. 横行 分裂    D. 干扰 争议</a:t>
            </a:r>
            <a:endParaRPr sz="2800" dirty="0">
              <a:latin typeface="微软雅黑" panose="020B0503020204020204" pitchFamily="34" charset="-122"/>
              <a:ea typeface="微软雅黑" panose="020B0503020204020204" pitchFamily="34" charset="-122"/>
              <a:sym typeface="+mn-ea"/>
            </a:endParaRPr>
          </a:p>
        </p:txBody>
      </p:sp>
      <p:cxnSp>
        <p:nvCxnSpPr>
          <p:cNvPr id="5" name="直接连接符 4"/>
          <p:cNvCxnSpPr/>
          <p:nvPr/>
        </p:nvCxnSpPr>
        <p:spPr>
          <a:xfrm>
            <a:off x="6623050" y="2215515"/>
            <a:ext cx="10401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207770" y="3531235"/>
            <a:ext cx="128651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逻辑填空</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944245"/>
            <a:ext cx="10604500" cy="3969385"/>
          </a:xfrm>
          <a:prstGeom prst="rect">
            <a:avLst/>
          </a:prstGeom>
          <a:noFill/>
          <a:ln w="9525">
            <a:noFill/>
          </a:ln>
        </p:spPr>
        <p:txBody>
          <a:bodyPr wrap="square">
            <a:spAutoFit/>
          </a:bodyPr>
          <a:p>
            <a:pPr indent="0">
              <a:lnSpc>
                <a:spcPct val="150000"/>
              </a:lnSpc>
              <a:buNone/>
            </a:pPr>
            <a:r>
              <a:rPr sz="2800" dirty="0">
                <a:latin typeface="微软雅黑" panose="020B0503020204020204" pitchFamily="34" charset="-122"/>
                <a:ea typeface="微软雅黑" panose="020B0503020204020204" pitchFamily="34" charset="-122"/>
                <a:sym typeface="+mn-ea"/>
              </a:rPr>
              <a:t>用人情做出来的朋友只是暂时的，用人格吸引来的朋友才是_____的。所以，丰富自己比取悦他人更有力量。太多时候，我们的忙碌其实是________的。我们把自己累得气喘吁吁，最终却无功而返。与其追逐远方，不如做好脚下的事。</a:t>
            </a:r>
            <a:r>
              <a:rPr lang="zh-CN"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2016-</a:t>
            </a:r>
            <a:r>
              <a:rPr lang="zh-CN" altLang="en-US" sz="2800" dirty="0">
                <a:latin typeface="微软雅黑" panose="020B0503020204020204" pitchFamily="34" charset="-122"/>
                <a:ea typeface="微软雅黑" panose="020B0503020204020204" pitchFamily="34" charset="-122"/>
                <a:sym typeface="+mn-ea"/>
              </a:rPr>
              <a:t>重庆】</a:t>
            </a:r>
            <a:endParaRPr lang="zh-CN" altLang="en-US" sz="2800" dirty="0">
              <a:latin typeface="微软雅黑" panose="020B0503020204020204" pitchFamily="34" charset="-122"/>
              <a:ea typeface="微软雅黑" panose="020B0503020204020204" pitchFamily="34" charset="-122"/>
              <a:sym typeface="+mn-ea"/>
            </a:endParaRPr>
          </a:p>
          <a:p>
            <a:pPr indent="0">
              <a:lnSpc>
                <a:spcPct val="150000"/>
              </a:lnSpc>
              <a:buNone/>
            </a:pPr>
            <a:r>
              <a:rPr sz="2800" dirty="0">
                <a:latin typeface="微软雅黑" panose="020B0503020204020204" pitchFamily="34" charset="-122"/>
                <a:ea typeface="微软雅黑" panose="020B0503020204020204" pitchFamily="34" charset="-122"/>
                <a:sym typeface="+mn-ea"/>
              </a:rPr>
              <a:t>依次填入划横线部分最恰当的一项是：</a:t>
            </a:r>
            <a:endParaRPr sz="2800" dirty="0">
              <a:latin typeface="微软雅黑" panose="020B0503020204020204" pitchFamily="34" charset="-122"/>
              <a:ea typeface="微软雅黑" panose="020B0503020204020204" pitchFamily="34" charset="-122"/>
              <a:sym typeface="+mn-ea"/>
            </a:endParaRPr>
          </a:p>
          <a:p>
            <a:pPr indent="0">
              <a:lnSpc>
                <a:spcPct val="150000"/>
              </a:lnSpc>
              <a:buNone/>
            </a:pPr>
            <a:r>
              <a:rPr sz="2800" dirty="0">
                <a:latin typeface="微软雅黑" panose="020B0503020204020204" pitchFamily="34" charset="-122"/>
                <a:ea typeface="微软雅黑" panose="020B0503020204020204" pitchFamily="34" charset="-122"/>
                <a:sym typeface="+mn-ea"/>
              </a:rPr>
              <a:t>A、长久 盲目   B、永恒 必须   C、确定 无奈   D可靠 无谓</a:t>
            </a:r>
            <a:endParaRPr sz="2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逻辑填空</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944245"/>
            <a:ext cx="10604500" cy="5262245"/>
          </a:xfrm>
          <a:prstGeom prst="rect">
            <a:avLst/>
          </a:prstGeom>
          <a:noFill/>
          <a:ln w="9525">
            <a:noFill/>
          </a:ln>
        </p:spPr>
        <p:txBody>
          <a:bodyPr wrap="square">
            <a:spAutoFit/>
          </a:bodyPr>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娱乐节目走进博物馆，为博物馆开拓了一个有声有色的广告世界，却与博物馆所要求的环境氛围_____。综艺节目的自身特性决定了其与博物馆文化存在着天然的不一致，因此当演员在文物面前_____地“秀”时，即使未曾损坏一件文物，但放任其在博物馆里______，就已经与文物保护的要求相抵触了。</a:t>
            </a:r>
            <a:r>
              <a:rPr lang="zh-CN" altLang="en-US"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2016-</a:t>
            </a:r>
            <a:r>
              <a:rPr lang="zh-CN" altLang="en-US" sz="2800" dirty="0">
                <a:latin typeface="微软雅黑" panose="020B0503020204020204" pitchFamily="34" charset="-122"/>
                <a:ea typeface="微软雅黑" panose="020B0503020204020204" pitchFamily="34" charset="-122"/>
                <a:sym typeface="+mn-ea"/>
              </a:rPr>
              <a:t>重庆】</a:t>
            </a:r>
            <a:endParaRPr lang="zh-CN" altLang="en-US"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依次填入划横线部分最恰当的一项是：</a:t>
            </a:r>
            <a:endParaRPr lang="en-US" altLang="zh-CN"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A、霄壤之别 夸张 炫耀     B、扞格不通 做作 哗闹</a:t>
            </a:r>
            <a:endParaRPr lang="en-US" altLang="zh-CN" sz="2800" dirty="0">
              <a:latin typeface="微软雅黑" panose="020B0503020204020204" pitchFamily="34" charset="-122"/>
              <a:ea typeface="微软雅黑" panose="020B0503020204020204" pitchFamily="34" charset="-122"/>
              <a:sym typeface="+mn-ea"/>
            </a:endParaRPr>
          </a:p>
          <a:p>
            <a:pPr indent="0">
              <a:lnSpc>
                <a:spcPct val="150000"/>
              </a:lnSpc>
              <a:buNone/>
            </a:pPr>
            <a:r>
              <a:rPr lang="en-US" altLang="zh-CN" sz="2800" dirty="0">
                <a:latin typeface="微软雅黑" panose="020B0503020204020204" pitchFamily="34" charset="-122"/>
                <a:ea typeface="微软雅黑" panose="020B0503020204020204" pitchFamily="34" charset="-122"/>
                <a:sym typeface="+mn-ea"/>
              </a:rPr>
              <a:t>C、大相径庭 肆意 表演     D、格格不入 放肆 喧嚣</a:t>
            </a:r>
            <a:endParaRPr sz="2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逻辑填空</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310640"/>
            <a:ext cx="11001375" cy="3234055"/>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2800" dirty="0">
                <a:latin typeface="微软雅黑" panose="020B0503020204020204" pitchFamily="34" charset="-122"/>
                <a:ea typeface="微软雅黑" panose="020B0503020204020204" pitchFamily="34" charset="-122"/>
                <a:sym typeface="+mn-ea"/>
              </a:rPr>
              <a:t>总结：逻辑填空重在逻辑，而非普通语感</a:t>
            </a:r>
            <a:endParaRPr lang="zh-CN" altLang="zh-CN" sz="28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1.</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多关注反对结构：</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但是</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然而</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可是</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却</a:t>
            </a:r>
            <a:r>
              <a:rPr lang="en-US" altLang="zh-CN" sz="2800" dirty="0">
                <a:solidFill>
                  <a:srgbClr val="FF0000"/>
                </a:solidFill>
                <a:latin typeface="微软雅黑" panose="020B0503020204020204" pitchFamily="34" charset="-122"/>
                <a:ea typeface="微软雅黑" panose="020B0503020204020204" pitchFamily="34" charset="-122"/>
                <a:sym typeface="+mn-ea"/>
              </a:rPr>
              <a:t>“   ”</a:t>
            </a:r>
            <a:r>
              <a:rPr lang="zh-CN" altLang="en-US" sz="2800" dirty="0">
                <a:solidFill>
                  <a:srgbClr val="FF0000"/>
                </a:solidFill>
                <a:latin typeface="微软雅黑" panose="020B0503020204020204" pitchFamily="34" charset="-122"/>
                <a:ea typeface="微软雅黑" panose="020B0503020204020204" pitchFamily="34" charset="-122"/>
                <a:sym typeface="+mn-ea"/>
              </a:rPr>
              <a:t>事实上</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2.</a:t>
            </a:r>
            <a:r>
              <a:rPr lang="zh-CN" altLang="zh-CN" sz="2800" dirty="0">
                <a:solidFill>
                  <a:srgbClr val="FF0000"/>
                </a:solidFill>
                <a:latin typeface="微软雅黑" panose="020B0503020204020204" pitchFamily="34" charset="-122"/>
                <a:ea typeface="微软雅黑" panose="020B0503020204020204" pitchFamily="34" charset="-122"/>
                <a:sym typeface="+mn-ea"/>
              </a:rPr>
              <a:t>多关注联合关系：</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和</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或</a:t>
            </a:r>
            <a:r>
              <a:rPr lang="en-US" altLang="zh-CN" sz="2800" dirty="0">
                <a:solidFill>
                  <a:srgbClr val="FF0000"/>
                </a:solidFill>
                <a:latin typeface="微软雅黑" panose="020B0503020204020204" pitchFamily="34" charset="-122"/>
                <a:ea typeface="微软雅黑" panose="020B0503020204020204" pitchFamily="34" charset="-122"/>
                <a:sym typeface="+mn-ea"/>
              </a:rPr>
              <a:t>”“ </a:t>
            </a:r>
            <a:r>
              <a:rPr lang="zh-CN" altLang="en-US" sz="2800" dirty="0">
                <a:solidFill>
                  <a:srgbClr val="FF0000"/>
                </a:solidFill>
                <a:latin typeface="微软雅黑" panose="020B0503020204020204" pitchFamily="34" charset="-122"/>
                <a:ea typeface="微软雅黑" panose="020B0503020204020204" pitchFamily="34" charset="-122"/>
                <a:sym typeface="+mn-ea"/>
              </a:rPr>
              <a:t>、</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3.</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多关注递推关系：</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甚至</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更</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何况</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不仅</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而且</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4.</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多关注解释关系：</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比如</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例如</a:t>
            </a:r>
            <a:r>
              <a:rPr lang="en-US" altLang="zh-CN" sz="2800" dirty="0">
                <a:solidFill>
                  <a:srgbClr val="FF0000"/>
                </a:solidFill>
                <a:latin typeface="微软雅黑" panose="020B0503020204020204" pitchFamily="34" charset="-122"/>
                <a:ea typeface="微软雅黑" panose="020B0503020204020204" pitchFamily="34" charset="-122"/>
                <a:sym typeface="+mn-ea"/>
              </a:rPr>
              <a:t>”“</a:t>
            </a:r>
            <a:r>
              <a:rPr lang="zh-CN" altLang="en-US" sz="2800" dirty="0">
                <a:solidFill>
                  <a:srgbClr val="FF0000"/>
                </a:solidFill>
                <a:latin typeface="微软雅黑" panose="020B0503020204020204" pitchFamily="34" charset="-122"/>
                <a:ea typeface="微软雅黑" panose="020B0503020204020204" pitchFamily="34" charset="-122"/>
                <a:sym typeface="+mn-ea"/>
              </a:rPr>
              <a:t>就是说</a:t>
            </a:r>
            <a:r>
              <a:rPr lang="en-US" altLang="zh-CN" sz="2800" dirty="0">
                <a:solidFill>
                  <a:srgbClr val="FF0000"/>
                </a:solidFill>
                <a:latin typeface="微软雅黑" panose="020B0503020204020204" pitchFamily="34" charset="-122"/>
                <a:ea typeface="微软雅黑" panose="020B0503020204020204" pitchFamily="34" charset="-122"/>
                <a:sym typeface="+mn-ea"/>
              </a:rPr>
              <a:t>”</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片段阅读</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1214755" y="609600"/>
            <a:ext cx="11001375" cy="6326505"/>
          </a:xfrm>
          <a:prstGeom prst="rect">
            <a:avLst/>
          </a:prstGeom>
          <a:noFill/>
          <a:ln w="9525">
            <a:noFill/>
          </a:ln>
        </p:spPr>
        <p:txBody>
          <a:bodyPr wrap="square">
            <a:spAutoFit/>
          </a:bodyPr>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字库塔，也称字库、惜字塔、焚字炉、敬字亭等等，顾名思义，是古时焚烧字纸的塔形建筑。古人认为文字神圣而崇高，写有文字的纸张不应随意丢弃，哪怕废纸也需洗净焚化。焚烧字纸时非常郑重，不但有专人，还有专门的礼仪。有些地方的村民还组织“惜字会”，除了自愿外人们义务上街收集字纸。所有用过的经史子集，磨损残破之后，要先将其供奉在字库塔内十年八载，然后择良辰吉日行礼祭奠之后，再点火焚化。从明代开始，字库塔在中国南方出现，至清代，敬惜字纸的信仰发展至巅峰，现在遗存的字库塔也多为清代建造。</a:t>
            </a: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2016-</a:t>
            </a:r>
            <a:r>
              <a:rPr lang="zh-CN" altLang="en-US" sz="2400" dirty="0">
                <a:solidFill>
                  <a:schemeClr val="tx1"/>
                </a:solidFill>
                <a:latin typeface="微软雅黑" panose="020B0503020204020204" pitchFamily="34" charset="-122"/>
                <a:ea typeface="微软雅黑" panose="020B0503020204020204" pitchFamily="34" charset="-122"/>
                <a:sym typeface="+mn-ea"/>
              </a:rPr>
              <a:t>重庆】</a:t>
            </a: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根据这段文字，可以看出作者的主要意图是：</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A、 呼吁今人勿失对字纸的敬畏</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B、 肯定古人对字纸的神圣信仰</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C、 阐述古人惜字敬字具体仪式</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D、 说明字库塔建造的历史变迁</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片段阅读</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792480"/>
            <a:ext cx="11001375" cy="5367020"/>
          </a:xfrm>
          <a:prstGeom prst="rect">
            <a:avLst/>
          </a:prstGeom>
          <a:noFill/>
          <a:ln w="9525">
            <a:noFill/>
          </a:ln>
        </p:spPr>
        <p:txBody>
          <a:bodyPr wrap="square">
            <a:spAutoFit/>
          </a:bodyPr>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以中国文人传统，艺术鉴赏从来讲究私藏和私赏，除去拜师，递藏是习得书画和精进技艺的重要途径。“雅集”就是古代文人常见的聚会形式，尤其北宋李公麟绘画、米蒂题记的驸马王诜的“西园雅集”，成为后来历代画家摹绘的母题。雅集主人多为书画大家或文坛领袖，选个合意的日子，将同门好友召集到宅第花园，摆酒吟诗，谈书品话。主人手里若是没有几件值得观赏的收藏，怎能应付得来这样的场面?</a:t>
            </a: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2016-</a:t>
            </a:r>
            <a:r>
              <a:rPr lang="zh-CN" altLang="en-US" sz="2400" dirty="0">
                <a:solidFill>
                  <a:schemeClr val="tx1"/>
                </a:solidFill>
                <a:latin typeface="微软雅黑" panose="020B0503020204020204" pitchFamily="34" charset="-122"/>
                <a:ea typeface="微软雅黑" panose="020B0503020204020204" pitchFamily="34" charset="-122"/>
                <a:sym typeface="+mn-ea"/>
              </a:rPr>
              <a:t>重庆】</a:t>
            </a: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这段文字主要说明了：</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A、 古文人画士的高雅情趣</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B、 雅集是书画的主要母题</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C、 艺术鉴赏的方法与途径</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D、 艺术鉴赏需要适量藏品</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0" y="121453"/>
            <a:ext cx="5025464" cy="6736547"/>
          </a:xfrm>
          <a:prstGeom prst="rect">
            <a:avLst/>
          </a:prstGeom>
          <a:effectLst/>
        </p:spPr>
      </p:pic>
      <p:sp>
        <p:nvSpPr>
          <p:cNvPr id="2" name="文本框 1"/>
          <p:cNvSpPr txBox="1"/>
          <p:nvPr/>
        </p:nvSpPr>
        <p:spPr>
          <a:xfrm>
            <a:off x="5467267" y="1902970"/>
            <a:ext cx="2350135" cy="1633855"/>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a:t>
            </a:r>
            <a:r>
              <a:rPr lang="en-US" altLang="zh-CN" sz="9600" dirty="0" smtClean="0">
                <a:solidFill>
                  <a:schemeClr val="bg1"/>
                </a:solidFill>
                <a:latin typeface="Segoe UI Light" panose="020B0502040204020203" pitchFamily="34" charset="0"/>
                <a:cs typeface="Segoe UI Light" panose="020B0502040204020203" pitchFamily="34" charset="0"/>
              </a:rPr>
              <a:t>1</a:t>
            </a:r>
            <a:endParaRPr lang="zh-CN" altLang="en-US" sz="9600" dirty="0">
              <a:solidFill>
                <a:schemeClr val="bg1"/>
              </a:solidFill>
              <a:latin typeface="Segoe UI Light" panose="020B0502040204020203" pitchFamily="34" charset="0"/>
              <a:cs typeface="Segoe UI Light" panose="020B0502040204020203" pitchFamily="34" charset="0"/>
            </a:endParaRPr>
          </a:p>
        </p:txBody>
      </p:sp>
      <p:sp>
        <p:nvSpPr>
          <p:cNvPr id="20" name="KSO_Shape"/>
          <p:cNvSpPr/>
          <p:nvPr/>
        </p:nvSpPr>
        <p:spPr>
          <a:xfrm>
            <a:off x="5143500" y="2147609"/>
            <a:ext cx="1905000" cy="1905000"/>
          </a:xfrm>
          <a:prstGeom prst="blockArc">
            <a:avLst>
              <a:gd name="adj1" fmla="val 10800000"/>
              <a:gd name="adj2" fmla="val 120335"/>
              <a:gd name="adj3" fmla="val 18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5402605" y="3472655"/>
            <a:ext cx="2926080" cy="922020"/>
          </a:xfrm>
          <a:prstGeom prst="rect">
            <a:avLst/>
          </a:prstGeom>
          <a:noFill/>
          <a:effectLst/>
        </p:spPr>
        <p:txBody>
          <a:bodyPr wrap="none" rtlCol="0">
            <a:spAutoFit/>
          </a:bodyPr>
          <a:lstStyle/>
          <a:p>
            <a:r>
              <a:rPr lang="zh-CN" altLang="en-US" sz="5400" dirty="0" smtClean="0">
                <a:solidFill>
                  <a:schemeClr val="bg1"/>
                </a:solidFill>
                <a:latin typeface="微软雅黑" panose="020B0503020204020204" pitchFamily="34" charset="-122"/>
                <a:ea typeface="微软雅黑" panose="020B0503020204020204" pitchFamily="34" charset="-122"/>
              </a:rPr>
              <a:t>题型分布</a:t>
            </a:r>
            <a:endParaRPr lang="zh-CN" altLang="en-US" sz="54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5" name="组合 24"/>
          <p:cNvGrpSpPr/>
          <p:nvPr/>
        </p:nvGrpSpPr>
        <p:grpSpPr>
          <a:xfrm rot="16200000">
            <a:off x="10594574" y="5270656"/>
            <a:ext cx="1597426" cy="1490996"/>
            <a:chOff x="240632" y="529389"/>
            <a:chExt cx="739051" cy="689811"/>
          </a:xfrm>
          <a:solidFill>
            <a:srgbClr val="00A78B"/>
          </a:solidFill>
        </p:grpSpPr>
        <p:sp>
          <p:nvSpPr>
            <p:cNvPr id="26" name="直角三角形 25"/>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LOGO2"/>
          <p:cNvPicPr>
            <a:picLocks noChangeAspect="1"/>
          </p:cNvPicPr>
          <p:nvPr/>
        </p:nvPicPr>
        <p:blipFill>
          <a:blip r:embed="rId2"/>
          <a:stretch>
            <a:fillRect/>
          </a:stretch>
        </p:blipFill>
        <p:spPr>
          <a:xfrm>
            <a:off x="9722485" y="473710"/>
            <a:ext cx="1807845" cy="1673860"/>
          </a:xfrm>
          <a:prstGeom prst="rect">
            <a:avLst/>
          </a:prstGeom>
          <a:ln w="28575" cmpd="sng">
            <a:noFill/>
            <a:prstDash val="solid"/>
          </a:ln>
          <a:effectLst>
            <a:softEdge rad="114300"/>
          </a:effectLst>
        </p:spPr>
      </p:pic>
      <p:sp>
        <p:nvSpPr>
          <p:cNvPr id="6" name="矩形 5"/>
          <p:cNvSpPr/>
          <p:nvPr/>
        </p:nvSpPr>
        <p:spPr>
          <a:xfrm>
            <a:off x="5554603" y="4383628"/>
            <a:ext cx="4758215" cy="1079054"/>
          </a:xfrm>
          <a:prstGeom prst="rect">
            <a:avLst/>
          </a:prstGeom>
        </p:spPr>
        <p:txBody>
          <a:bodyPr/>
          <a:p>
            <a:pPr algn="just">
              <a:lnSpc>
                <a:spcPct val="130000"/>
              </a:lnSpc>
              <a:spcBef>
                <a:spcPts val="600"/>
              </a:spcBef>
              <a:spcAft>
                <a:spcPts val="600"/>
              </a:spcAft>
              <a:buClr>
                <a:srgbClr val="00B050"/>
              </a:buClr>
              <a:buSzPct val="80000"/>
              <a:defRPr/>
            </a:pPr>
            <a:r>
              <a:rPr lang="zh-CN" altLang="en-US" dirty="0">
                <a:solidFill>
                  <a:schemeClr val="bg1"/>
                </a:solidFill>
                <a:latin typeface="微软雅黑" panose="020B0503020204020204" pitchFamily="34" charset="-122"/>
                <a:ea typeface="微软雅黑" panose="020B0503020204020204" pitchFamily="34" charset="-122"/>
              </a:rPr>
              <a:t>题量、分值、答题时间</a:t>
            </a:r>
            <a:r>
              <a:rPr lang="en-US" altLang="zh-CN"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片段阅读</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746760"/>
            <a:ext cx="11001375" cy="6215380"/>
          </a:xfrm>
          <a:prstGeom prst="rect">
            <a:avLst/>
          </a:prstGeom>
          <a:noFill/>
          <a:ln w="9525">
            <a:noFill/>
          </a:ln>
        </p:spPr>
        <p:txBody>
          <a:bodyPr wrap="square">
            <a:spAutoFit/>
          </a:bodyPr>
          <a:p>
            <a:pPr marL="469900" lvl="0" indent="0" algn="l" fontAlgn="auto">
              <a:lnSpc>
                <a:spcPct val="130000"/>
              </a:lnSpc>
              <a:spcBef>
                <a:spcPts val="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最新研究成果认为，导致心脑血管疾病的一大因素就是高血脂，饮食的油腻程度与血脂确实有着解不开的联系，但不是必然的。血脂在人体内有一个新陈代谢的过程，各种营养素在体内是可以互相转化的。一个人如果体内合成血脂能力强的话，就算只吃素也会有高血脂，素食只对高脂血症患者有一定帮助。要想减少心脑血管疾病，在合理膳食的基础上增加身体锻炼才是最好方式，仅靠吃素帮助有限。如果不结合个体特点盲目素食，尤其长期过度素食，对身体健康可能还会产生危害。</a:t>
            </a:r>
            <a:r>
              <a:rPr lang="zh-CN" altLang="en-US" sz="2400" dirty="0">
                <a:solidFill>
                  <a:schemeClr val="tx1"/>
                </a:solidFill>
                <a:latin typeface="微软雅黑" panose="020B0503020204020204" pitchFamily="34" charset="-122"/>
                <a:ea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sym typeface="+mn-ea"/>
              </a:rPr>
              <a:t>2016-</a:t>
            </a:r>
            <a:r>
              <a:rPr lang="zh-CN" altLang="en-US" sz="2400" dirty="0">
                <a:solidFill>
                  <a:schemeClr val="tx1"/>
                </a:solidFill>
                <a:latin typeface="微软雅黑" panose="020B0503020204020204" pitchFamily="34" charset="-122"/>
                <a:ea typeface="微软雅黑" panose="020B0503020204020204" pitchFamily="34" charset="-122"/>
                <a:sym typeface="+mn-ea"/>
              </a:rPr>
              <a:t>重庆】</a:t>
            </a:r>
            <a:endParaRPr lang="zh-CN" altLang="en-US" sz="24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与这段文字意思相符的一项是：</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A.只吃素食加上锻炼就能减少心脑血管疾病</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B.素食习惯对高脂血症患者有百害而无一利</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C.饮食的油腻程度与血脂产生没有任何联系</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400" dirty="0">
                <a:solidFill>
                  <a:schemeClr val="tx1"/>
                </a:solidFill>
                <a:latin typeface="微软雅黑" panose="020B0503020204020204" pitchFamily="34" charset="-122"/>
                <a:ea typeface="微软雅黑" panose="020B0503020204020204" pitchFamily="34" charset="-122"/>
                <a:sym typeface="+mn-ea"/>
              </a:rPr>
              <a:t>   D.只吃素食与避免心脑血管病没有必然联系</a:t>
            </a: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片段阅读</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310640"/>
            <a:ext cx="11001375" cy="3234055"/>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2800" dirty="0">
                <a:latin typeface="微软雅黑" panose="020B0503020204020204" pitchFamily="34" charset="-122"/>
                <a:ea typeface="微软雅黑" panose="020B0503020204020204" pitchFamily="34" charset="-122"/>
                <a:sym typeface="+mn-ea"/>
              </a:rPr>
              <a:t>总结：</a:t>
            </a:r>
            <a:endParaRPr lang="zh-CN" altLang="zh-CN" sz="2800" dirty="0">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1.</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多关注题干的主题词、关键词</a:t>
            </a: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2.</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多关注文中的逻辑关系：转折、因果</a:t>
            </a: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r>
              <a:rPr lang="en-US" altLang="zh-CN" sz="2800" dirty="0">
                <a:solidFill>
                  <a:srgbClr val="FF0000"/>
                </a:solidFill>
                <a:latin typeface="微软雅黑" panose="020B0503020204020204" pitchFamily="34" charset="-122"/>
                <a:ea typeface="微软雅黑" panose="020B0503020204020204" pitchFamily="34" charset="-122"/>
                <a:sym typeface="+mn-ea"/>
              </a:rPr>
              <a:t>3.</a:t>
            </a:r>
            <a:r>
              <a:rPr lang="zh-CN" altLang="en-US" sz="2800" dirty="0">
                <a:solidFill>
                  <a:srgbClr val="FF0000"/>
                </a:solidFill>
                <a:latin typeface="微软雅黑" panose="020B0503020204020204" pitchFamily="34" charset="-122"/>
                <a:ea typeface="微软雅黑" panose="020B0503020204020204" pitchFamily="34" charset="-122"/>
                <a:sym typeface="+mn-ea"/>
              </a:rPr>
              <a:t>多关注题干中的关键句：观点句、感叹句、反问句等（首尾句）</a:t>
            </a: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逻辑判断</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1169035" y="1219200"/>
            <a:ext cx="11001375" cy="6030595"/>
          </a:xfrm>
          <a:prstGeom prst="rect">
            <a:avLst/>
          </a:prstGeom>
          <a:noFill/>
          <a:ln w="9525">
            <a:noFill/>
          </a:ln>
        </p:spPr>
        <p:txBody>
          <a:bodyPr wrap="square">
            <a:spAutoFit/>
          </a:bodyPr>
          <a:p>
            <a:pPr marL="342900" indent="-342900" eaLnBrk="1" hangingPunct="1">
              <a:lnSpc>
                <a:spcPct val="130000"/>
              </a:lnSpc>
              <a:spcBef>
                <a:spcPct val="20000"/>
              </a:spcBef>
            </a:pPr>
            <a:r>
              <a:rPr lang="en-US" altLang="zh-CN" sz="2400" dirty="0">
                <a:solidFill>
                  <a:schemeClr val="tx1"/>
                </a:solidFill>
                <a:latin typeface="微软雅黑" panose="020B0503020204020204" pitchFamily="34" charset="-122"/>
                <a:ea typeface="微软雅黑" panose="020B0503020204020204" pitchFamily="34" charset="-122"/>
                <a:sym typeface="+mn-ea"/>
              </a:rPr>
              <a:t>       </a:t>
            </a:r>
            <a:r>
              <a:rPr lang="zh-CN" altLang="en-US" sz="2400" dirty="0">
                <a:latin typeface="Arial" panose="020B0604020202020204" pitchFamily="34" charset="0"/>
                <a:sym typeface="黑体" panose="02010609060101010101" pitchFamily="2" charset="-122"/>
              </a:rPr>
              <a:t> 科学家发现，生活在大的群体之中的鸟类，比生活在孤独之中的鸟类大脑</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zh-CN" altLang="en-US" sz="2400" dirty="0">
                <a:latin typeface="Arial" panose="020B0604020202020204" pitchFamily="34" charset="0"/>
                <a:sym typeface="黑体" panose="02010609060101010101" pitchFamily="2" charset="-122"/>
              </a:rPr>
              <a:t>中有着更多的新的神经元，也有着更强的记忆力。他们据此向人类发出忠告</a:t>
            </a:r>
            <a:r>
              <a:rPr lang="en-US" altLang="zh-CN" sz="2400" dirty="0">
                <a:latin typeface="Arial" panose="020B0604020202020204" pitchFamily="34" charset="0"/>
                <a:sym typeface="黑体" panose="02010609060101010101" pitchFamily="2" charset="-122"/>
              </a:rPr>
              <a:t>:</a:t>
            </a:r>
            <a:endParaRPr lang="en-US" altLang="zh-CN"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zh-CN" altLang="en-US" sz="2400" dirty="0">
                <a:latin typeface="Arial" panose="020B0604020202020204" pitchFamily="34" charset="0"/>
                <a:sym typeface="黑体" panose="02010609060101010101" pitchFamily="2" charset="-122"/>
              </a:rPr>
              <a:t>如果你是一个孤独者，你最好结交一些朋友，否则就会丧失你宝贵的脑细胞，导</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zh-CN" altLang="en-US" sz="2400" dirty="0">
                <a:latin typeface="Arial" panose="020B0604020202020204" pitchFamily="34" charset="0"/>
                <a:sym typeface="黑体" panose="02010609060101010101" pitchFamily="2" charset="-122"/>
              </a:rPr>
              <a:t>致记忆力底下。 </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zh-CN" altLang="en-US" sz="2400" dirty="0">
                <a:latin typeface="Arial" panose="020B0604020202020204" pitchFamily="34" charset="0"/>
                <a:sym typeface="黑体" panose="02010609060101010101" pitchFamily="2" charset="-122"/>
              </a:rPr>
              <a:t>下列哪项如果为真，最能反驳上述观点？</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en-US" altLang="zh-CN" sz="2400" dirty="0">
                <a:latin typeface="Arial" panose="020B0604020202020204" pitchFamily="34" charset="0"/>
                <a:sym typeface="黑体" panose="02010609060101010101" pitchFamily="2" charset="-122"/>
              </a:rPr>
              <a:t>A</a:t>
            </a:r>
            <a:r>
              <a:rPr lang="zh-CN" altLang="en-US" sz="2400" dirty="0">
                <a:latin typeface="Arial" panose="020B0604020202020204" pitchFamily="34" charset="0"/>
                <a:sym typeface="黑体" panose="02010609060101010101" pitchFamily="2" charset="-122"/>
              </a:rPr>
              <a:t>．人脑比鸟类大脑发达得多 </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en-US" altLang="zh-CN" sz="2400" dirty="0">
                <a:latin typeface="Arial" panose="020B0604020202020204" pitchFamily="34" charset="0"/>
                <a:sym typeface="黑体" panose="02010609060101010101" pitchFamily="2" charset="-122"/>
              </a:rPr>
              <a:t>B</a:t>
            </a:r>
            <a:r>
              <a:rPr lang="zh-CN" altLang="en-US" sz="2400" dirty="0">
                <a:latin typeface="Arial" panose="020B0604020202020204" pitchFamily="34" charset="0"/>
                <a:sym typeface="黑体" panose="02010609060101010101" pitchFamily="2" charset="-122"/>
              </a:rPr>
              <a:t>．很多交友的人记忆力并不好 </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en-US" altLang="zh-CN" sz="2400" dirty="0">
                <a:latin typeface="Arial" panose="020B0604020202020204" pitchFamily="34" charset="0"/>
                <a:sym typeface="黑体" panose="02010609060101010101" pitchFamily="2" charset="-122"/>
              </a:rPr>
              <a:t>C</a:t>
            </a:r>
            <a:r>
              <a:rPr lang="zh-CN" altLang="en-US" sz="2400" dirty="0">
                <a:latin typeface="Arial" panose="020B0604020202020204" pitchFamily="34" charset="0"/>
                <a:sym typeface="黑体" panose="02010609060101010101" pitchFamily="2" charset="-122"/>
              </a:rPr>
              <a:t>．很多孤独者的记忆力非常好</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en-US" altLang="zh-CN" sz="2400" dirty="0">
                <a:latin typeface="Arial" panose="020B0604020202020204" pitchFamily="34" charset="0"/>
                <a:sym typeface="黑体" panose="02010609060101010101" pitchFamily="2" charset="-122"/>
              </a:rPr>
              <a:t>D</a:t>
            </a:r>
            <a:r>
              <a:rPr lang="zh-CN" altLang="en-US" sz="2400" dirty="0">
                <a:latin typeface="Arial" panose="020B0604020202020204" pitchFamily="34" charset="0"/>
                <a:sym typeface="黑体" panose="02010609060101010101" pitchFamily="2" charset="-122"/>
              </a:rPr>
              <a:t>．人类的大脑和鸟类根本不同</a:t>
            </a:r>
            <a:endParaRPr lang="zh-CN" altLang="en-US" sz="2400" dirty="0">
              <a:latin typeface="Arial" panose="020B0604020202020204" pitchFamily="34" charset="0"/>
              <a:sym typeface="黑体" panose="02010609060101010101" pitchFamily="2" charset="-122"/>
            </a:endParaRPr>
          </a:p>
          <a:p>
            <a:pPr marL="342900" indent="-342900" eaLnBrk="1" hangingPunct="1">
              <a:lnSpc>
                <a:spcPct val="130000"/>
              </a:lnSpc>
              <a:spcBef>
                <a:spcPct val="20000"/>
              </a:spcBef>
            </a:pPr>
            <a:r>
              <a:rPr lang="zh-CN" altLang="en-US" sz="2400" b="1" dirty="0">
                <a:latin typeface="Arial" panose="020B0604020202020204" pitchFamily="34" charset="0"/>
                <a:sym typeface="黑体" panose="02010609060101010101" pitchFamily="2" charset="-122"/>
              </a:rPr>
              <a:t> </a:t>
            </a:r>
            <a:br>
              <a:rPr lang="zh-CN" altLang="en-US" sz="2400" b="1" dirty="0">
                <a:latin typeface="Arial" panose="020B0604020202020204" pitchFamily="34" charset="0"/>
                <a:sym typeface="黑体" panose="02010609060101010101" pitchFamily="2" charset="-122"/>
              </a:rPr>
            </a:b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逻辑判断</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1047115" y="1203960"/>
            <a:ext cx="11001375" cy="5551170"/>
          </a:xfrm>
          <a:prstGeom prst="rect">
            <a:avLst/>
          </a:prstGeom>
          <a:noFill/>
          <a:ln w="9525">
            <a:noFill/>
          </a:ln>
        </p:spPr>
        <p:txBody>
          <a:bodyPr wrap="square">
            <a:spAutoFit/>
          </a:bodyPr>
          <a:p>
            <a:pPr marL="342900" indent="-342900" eaLnBrk="1" hangingPunct="1">
              <a:lnSpc>
                <a:spcPct val="130000"/>
              </a:lnSpc>
              <a:spcBef>
                <a:spcPct val="20000"/>
              </a:spcBef>
            </a:pPr>
            <a:r>
              <a:rPr lang="en-US" altLang="zh-CN" sz="2400" dirty="0">
                <a:solidFill>
                  <a:schemeClr val="tx1"/>
                </a:solidFill>
                <a:latin typeface="微软雅黑" panose="020B0503020204020204" pitchFamily="34" charset="-122"/>
                <a:ea typeface="微软雅黑" panose="020B0503020204020204" pitchFamily="34" charset="-122"/>
                <a:sym typeface="+mn-ea"/>
              </a:rPr>
              <a:t>       </a:t>
            </a:r>
            <a:r>
              <a:rPr lang="zh-CN" altLang="en-US" sz="2400" dirty="0">
                <a:latin typeface="Arial" panose="020B0604020202020204" pitchFamily="34" charset="0"/>
                <a:sym typeface="黑体" panose="02010609060101010101" pitchFamily="2" charset="-122"/>
              </a:rPr>
              <a:t> </a:t>
            </a:r>
            <a:r>
              <a:rPr lang="zh-CN" altLang="en-US" sz="2400" dirty="0">
                <a:latin typeface="宋体" panose="02010600030101010101" pitchFamily="2" charset="-122"/>
                <a:sym typeface="黑体" panose="02010609060101010101" pitchFamily="2" charset="-122"/>
              </a:rPr>
              <a:t>“有好消息也有坏消息”无论谈论什么主题，这样的开场白总会让人觉得一</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dirty="0">
                <a:latin typeface="宋体" panose="02010600030101010101" pitchFamily="2" charset="-122"/>
                <a:sym typeface="黑体" panose="02010609060101010101" pitchFamily="2" charset="-122"/>
              </a:rPr>
              <a:t>丝寒意传遍全身。接着这句话后面往往是这样一个问题：你想先听好消息还</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dirty="0">
                <a:latin typeface="宋体" panose="02010600030101010101" pitchFamily="2" charset="-122"/>
                <a:sym typeface="黑体" panose="02010609060101010101" pitchFamily="2" charset="-122"/>
              </a:rPr>
              <a:t>是坏消息？一项研究表明，你可能想先听坏消息。</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dirty="0">
                <a:latin typeface="宋体" panose="02010600030101010101" pitchFamily="2" charset="-122"/>
                <a:sym typeface="黑体" panose="02010609060101010101" pitchFamily="2" charset="-122"/>
              </a:rPr>
              <a:t>下列哪项如果为真，最能反驳上述观点？</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en-US" sz="2400" dirty="0">
                <a:latin typeface="宋体" panose="02010600030101010101" pitchFamily="2" charset="-122"/>
                <a:sym typeface="黑体" panose="02010609060101010101" pitchFamily="2" charset="-122"/>
              </a:rPr>
              <a:t>A、若消息是来自一个你信任的人，那么你想先听好坏消息的顺序会不同</a:t>
            </a:r>
            <a:endParaRPr lang="en-US"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en-US" sz="2400" dirty="0">
                <a:latin typeface="宋体" panose="02010600030101010101" pitchFamily="2" charset="-122"/>
                <a:sym typeface="黑体" panose="02010609060101010101" pitchFamily="2" charset="-122"/>
              </a:rPr>
              <a:t>B、研究发现，若由发布消息的人来决定，那么结果往往总是先说好消息</a:t>
            </a:r>
            <a:endParaRPr lang="en-US"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en-US" sz="2400" dirty="0">
                <a:latin typeface="宋体" panose="02010600030101010101" pitchFamily="2" charset="-122"/>
                <a:sym typeface="黑体" panose="02010609060101010101" pitchFamily="2" charset="-122"/>
              </a:rPr>
              <a:t>C、心理学家发现，发布好坏消息的先后顺序很可能改变人们对消息的感觉</a:t>
            </a:r>
            <a:endParaRPr lang="en-US"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en-US" sz="2400" dirty="0">
                <a:latin typeface="宋体" panose="02010600030101010101" pitchFamily="2" charset="-122"/>
                <a:sym typeface="黑体" panose="02010609060101010101" pitchFamily="2" charset="-122"/>
              </a:rPr>
              <a:t>D、心理评估结果证明先听到坏消息的学生比先听到好消息的学生焦虑要小</a:t>
            </a:r>
            <a:endParaRPr lang="en-US"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endParaRPr lang="en-US" altLang="zh-CN" sz="2400" b="1"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逻辑判断</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1047115" y="1219200"/>
            <a:ext cx="11001375" cy="4923790"/>
          </a:xfrm>
          <a:prstGeom prst="rect">
            <a:avLst/>
          </a:prstGeom>
          <a:noFill/>
          <a:ln w="9525">
            <a:noFill/>
          </a:ln>
        </p:spPr>
        <p:txBody>
          <a:bodyPr wrap="square">
            <a:spAutoFit/>
          </a:bodyPr>
          <a:p>
            <a:pPr marL="342900" indent="-342900" eaLnBrk="1" hangingPunct="1">
              <a:lnSpc>
                <a:spcPct val="130000"/>
              </a:lnSpc>
              <a:spcBef>
                <a:spcPct val="20000"/>
              </a:spcBef>
            </a:pPr>
            <a:r>
              <a:rPr lang="en-US" altLang="zh-CN" sz="2400" dirty="0">
                <a:solidFill>
                  <a:schemeClr val="tx1"/>
                </a:solidFill>
                <a:latin typeface="微软雅黑" panose="020B0503020204020204" pitchFamily="34" charset="-122"/>
                <a:ea typeface="微软雅黑" panose="020B0503020204020204" pitchFamily="34" charset="-122"/>
                <a:sym typeface="+mn-ea"/>
              </a:rPr>
              <a:t>       </a:t>
            </a:r>
            <a:r>
              <a:rPr lang="zh-CN" altLang="en-US" sz="2400" dirty="0">
                <a:latin typeface="Arial" panose="020B0604020202020204" pitchFamily="34" charset="0"/>
                <a:sym typeface="黑体" panose="02010609060101010101" pitchFamily="2" charset="-122"/>
              </a:rPr>
              <a:t> </a:t>
            </a:r>
            <a:r>
              <a:rPr lang="zh-CN" altLang="en-US" sz="2400" dirty="0">
                <a:latin typeface="宋体" panose="02010600030101010101" pitchFamily="2" charset="-122"/>
                <a:sym typeface="黑体" panose="02010609060101010101" pitchFamily="2" charset="-122"/>
              </a:rPr>
              <a:t>“西双版纳傣族的竹楼都用方形柱子将房子架空来防止潮湿及蚊虫骚扰，之</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dirty="0">
                <a:latin typeface="宋体" panose="02010600030101010101" pitchFamily="2" charset="-122"/>
                <a:sym typeface="黑体" panose="02010609060101010101" pitchFamily="2" charset="-122"/>
              </a:rPr>
              <a:t>所以用方形柱子而不是圆形柱子，是为了防止蛇攀爬进入竹楼。</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dirty="0">
                <a:latin typeface="宋体" panose="02010600030101010101" pitchFamily="2" charset="-122"/>
                <a:sym typeface="黑体" panose="02010609060101010101" pitchFamily="2" charset="-122"/>
              </a:rPr>
              <a:t>下列哪项最可能是上述陈述的假设</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zh-CN" sz="2400" dirty="0">
                <a:latin typeface="宋体" panose="02010600030101010101" pitchFamily="2" charset="-122"/>
                <a:sym typeface="黑体" panose="02010609060101010101" pitchFamily="2" charset="-122"/>
              </a:rPr>
              <a:t>A.</a:t>
            </a:r>
            <a:r>
              <a:rPr lang="zh-CN" altLang="en-US" sz="2400" dirty="0">
                <a:latin typeface="宋体" panose="02010600030101010101" pitchFamily="2" charset="-122"/>
                <a:sym typeface="黑体" panose="02010609060101010101" pitchFamily="2" charset="-122"/>
              </a:rPr>
              <a:t>傣族人喜欢把东西做成方形的</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zh-CN" sz="2400" dirty="0">
                <a:latin typeface="宋体" panose="02010600030101010101" pitchFamily="2" charset="-122"/>
                <a:sym typeface="黑体" panose="02010609060101010101" pitchFamily="2" charset="-122"/>
              </a:rPr>
              <a:t>B.</a:t>
            </a:r>
            <a:r>
              <a:rPr lang="zh-CN" altLang="en-US" sz="2400" dirty="0">
                <a:latin typeface="宋体" panose="02010600030101010101" pitchFamily="2" charset="-122"/>
                <a:sym typeface="黑体" panose="02010609060101010101" pitchFamily="2" charset="-122"/>
              </a:rPr>
              <a:t>蛇喜欢攀爬圆形柱子</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zh-CN" sz="2400" dirty="0">
                <a:latin typeface="宋体" panose="02010600030101010101" pitchFamily="2" charset="-122"/>
                <a:sym typeface="黑体" panose="02010609060101010101" pitchFamily="2" charset="-122"/>
              </a:rPr>
              <a:t>C.</a:t>
            </a:r>
            <a:r>
              <a:rPr lang="zh-CN" altLang="en-US" sz="2400" dirty="0">
                <a:latin typeface="宋体" panose="02010600030101010101" pitchFamily="2" charset="-122"/>
                <a:sym typeface="黑体" panose="02010609060101010101" pitchFamily="2" charset="-122"/>
              </a:rPr>
              <a:t>西双版纳热带雨林中有很多蛇</a:t>
            </a:r>
            <a:endParaRPr lang="zh-CN" altLang="en-US"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en-US" altLang="zh-CN" sz="2400" dirty="0">
                <a:latin typeface="宋体" panose="02010600030101010101" pitchFamily="2" charset="-122"/>
                <a:sym typeface="黑体" panose="02010609060101010101" pitchFamily="2" charset="-122"/>
              </a:rPr>
              <a:t>D.</a:t>
            </a:r>
            <a:r>
              <a:rPr lang="zh-CN" altLang="en-US" sz="2400" dirty="0">
                <a:latin typeface="宋体" panose="02010600030101010101" pitchFamily="2" charset="-122"/>
                <a:sym typeface="黑体" panose="02010609060101010101" pitchFamily="2" charset="-122"/>
              </a:rPr>
              <a:t>蛇不能缠绕着方形的柱子攀爬</a:t>
            </a:r>
            <a:endParaRPr lang="en-US" altLang="zh-CN" sz="2400" dirty="0">
              <a:latin typeface="宋体" panose="02010600030101010101" pitchFamily="2" charset="-122"/>
              <a:sym typeface="黑体" panose="02010609060101010101" pitchFamily="2" charset="-122"/>
            </a:endParaRPr>
          </a:p>
          <a:p>
            <a:pPr marL="342900" indent="-342900" eaLnBrk="1" hangingPunct="1">
              <a:lnSpc>
                <a:spcPct val="130000"/>
              </a:lnSpc>
              <a:spcBef>
                <a:spcPct val="20000"/>
              </a:spcBef>
            </a:pPr>
            <a:r>
              <a:rPr lang="zh-CN" altLang="en-US" sz="2400" b="1" dirty="0">
                <a:latin typeface="Arial" panose="020B0604020202020204" pitchFamily="34" charset="0"/>
                <a:sym typeface="黑体" panose="02010609060101010101" pitchFamily="2" charset="-122"/>
              </a:rPr>
              <a:t> </a:t>
            </a:r>
            <a:br>
              <a:rPr lang="zh-CN" altLang="en-US" sz="2400" b="1" dirty="0">
                <a:latin typeface="Arial" panose="020B0604020202020204" pitchFamily="34" charset="0"/>
                <a:sym typeface="黑体" panose="02010609060101010101" pitchFamily="2" charset="-122"/>
              </a:rPr>
            </a:br>
            <a:endParaRPr lang="en-US" altLang="zh-CN" sz="24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2197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片段阅读</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667385" y="1280160"/>
            <a:ext cx="11001375" cy="4312920"/>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zh-CN" altLang="zh-CN" sz="2800" dirty="0">
                <a:latin typeface="微软雅黑" panose="020B0503020204020204" pitchFamily="34" charset="-122"/>
                <a:ea typeface="微软雅黑" panose="020B0503020204020204" pitchFamily="34" charset="-122"/>
                <a:sym typeface="+mn-ea"/>
              </a:rPr>
              <a:t>总结：</a:t>
            </a:r>
            <a:endParaRPr lang="zh-CN" altLang="zh-CN" sz="2800" dirty="0">
              <a:latin typeface="微软雅黑" panose="020B0503020204020204" pitchFamily="34" charset="-122"/>
              <a:ea typeface="微软雅黑" panose="020B0503020204020204" pitchFamily="34" charset="-122"/>
              <a:sym typeface="+mn-ea"/>
            </a:endParaRPr>
          </a:p>
          <a:p>
            <a:pPr lvl="0"/>
            <a:endParaRPr lang="zh-CN" altLang="en-US" sz="2800" dirty="0">
              <a:solidFill>
                <a:srgbClr val="FF0000"/>
              </a:solidFill>
              <a:sym typeface="+mn-ea"/>
            </a:endParaRPr>
          </a:p>
          <a:p>
            <a:pPr lvl="0"/>
            <a:r>
              <a:rPr lang="zh-CN" altLang="en-US" sz="2800" dirty="0">
                <a:solidFill>
                  <a:srgbClr val="FF0000"/>
                </a:solidFill>
                <a:sym typeface="+mn-ea"/>
              </a:rPr>
              <a:t>从论据入手：样本数量是否足够、样本选择是否科学</a:t>
            </a:r>
            <a:endParaRPr lang="zh-CN" altLang="en-US" sz="2800" dirty="0">
              <a:solidFill>
                <a:srgbClr val="FF0000"/>
              </a:solidFill>
              <a:sym typeface="+mn-ea"/>
            </a:endParaRPr>
          </a:p>
          <a:p>
            <a:pPr lvl="0"/>
            <a:endParaRPr lang="zh-CN" altLang="en-US" sz="2800" dirty="0">
              <a:solidFill>
                <a:srgbClr val="FF0000"/>
              </a:solidFill>
              <a:sym typeface="+mn-ea"/>
            </a:endParaRPr>
          </a:p>
          <a:p>
            <a:pPr lvl="0"/>
            <a:r>
              <a:rPr lang="zh-CN" altLang="en-US" sz="2800" dirty="0">
                <a:solidFill>
                  <a:srgbClr val="FF0000"/>
                </a:solidFill>
                <a:sym typeface="+mn-ea"/>
              </a:rPr>
              <a:t>从论点（结论）入手：如果不同的条件得到结论与题干不同</a:t>
            </a:r>
            <a:endParaRPr lang="zh-CN" altLang="en-US" sz="2800" dirty="0">
              <a:solidFill>
                <a:srgbClr val="FF0000"/>
              </a:solidFill>
              <a:sym typeface="+mn-ea"/>
            </a:endParaRPr>
          </a:p>
          <a:p>
            <a:pPr lvl="0"/>
            <a:r>
              <a:rPr lang="zh-CN" altLang="en-US" sz="2800" dirty="0">
                <a:solidFill>
                  <a:srgbClr val="FF0000"/>
                </a:solidFill>
                <a:sym typeface="+mn-ea"/>
              </a:rPr>
              <a:t>那结论本身就是错误的</a:t>
            </a:r>
            <a:endParaRPr lang="zh-CN" altLang="en-US" sz="2800" dirty="0">
              <a:solidFill>
                <a:srgbClr val="FF0000"/>
              </a:solidFill>
              <a:sym typeface="+mn-ea"/>
            </a:endParaRPr>
          </a:p>
          <a:p>
            <a:pPr lvl="0"/>
            <a:endParaRPr lang="zh-CN" altLang="en-US" sz="2800" dirty="0">
              <a:solidFill>
                <a:srgbClr val="FF0000"/>
              </a:solidFill>
              <a:sym typeface="+mn-ea"/>
            </a:endParaRPr>
          </a:p>
          <a:p>
            <a:pPr lvl="0"/>
            <a:r>
              <a:rPr lang="zh-CN" altLang="en-US" sz="2800" dirty="0">
                <a:solidFill>
                  <a:srgbClr val="FF0000"/>
                </a:solidFill>
                <a:sym typeface="+mn-ea"/>
              </a:rPr>
              <a:t>从论证方式入手：前提与结果间是否建立紧密联系</a:t>
            </a: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marL="469900" lvl="0" indent="-469900">
              <a:lnSpc>
                <a:spcPct val="130000"/>
              </a:lnSpc>
              <a:spcBef>
                <a:spcPct val="20000"/>
              </a:spcBef>
              <a:buClr>
                <a:schemeClr val="accent2"/>
              </a:buClr>
              <a:buFont typeface="Wingdings" panose="05000000000000000000" pitchFamily="2" charset="2"/>
            </a:pPr>
            <a:endParaRPr lang="en-US" altLang="zh-CN" sz="28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0" y="121453"/>
            <a:ext cx="5025464" cy="6736547"/>
          </a:xfrm>
          <a:prstGeom prst="rect">
            <a:avLst/>
          </a:prstGeom>
          <a:effectLst/>
        </p:spPr>
      </p:pic>
      <p:sp>
        <p:nvSpPr>
          <p:cNvPr id="2" name="文本框 1"/>
          <p:cNvSpPr txBox="1"/>
          <p:nvPr/>
        </p:nvSpPr>
        <p:spPr>
          <a:xfrm>
            <a:off x="5467267" y="1902970"/>
            <a:ext cx="2350135" cy="1633855"/>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a:t>
            </a:r>
            <a:r>
              <a:rPr lang="en-US" altLang="zh-CN" sz="9600" dirty="0" smtClean="0">
                <a:solidFill>
                  <a:schemeClr val="bg1"/>
                </a:solidFill>
                <a:latin typeface="Segoe UI Light" panose="020B0502040204020203" pitchFamily="34" charset="0"/>
                <a:cs typeface="Segoe UI Light" panose="020B0502040204020203" pitchFamily="34" charset="0"/>
              </a:rPr>
              <a:t>4</a:t>
            </a:r>
            <a:endParaRPr lang="zh-CN" altLang="en-US" sz="9600" dirty="0">
              <a:solidFill>
                <a:schemeClr val="bg1"/>
              </a:solidFill>
              <a:latin typeface="Segoe UI Light" panose="020B0502040204020203" pitchFamily="34" charset="0"/>
              <a:cs typeface="Segoe UI Light" panose="020B0502040204020203" pitchFamily="34" charset="0"/>
            </a:endParaRPr>
          </a:p>
        </p:txBody>
      </p:sp>
      <p:sp>
        <p:nvSpPr>
          <p:cNvPr id="20" name="KSO_Shape"/>
          <p:cNvSpPr/>
          <p:nvPr/>
        </p:nvSpPr>
        <p:spPr>
          <a:xfrm>
            <a:off x="5143500" y="2147609"/>
            <a:ext cx="1905000" cy="1905000"/>
          </a:xfrm>
          <a:prstGeom prst="blockArc">
            <a:avLst>
              <a:gd name="adj1" fmla="val 10800000"/>
              <a:gd name="adj2" fmla="val 120335"/>
              <a:gd name="adj3" fmla="val 18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5402605" y="3472655"/>
            <a:ext cx="2418080" cy="808990"/>
          </a:xfrm>
          <a:prstGeom prst="rect">
            <a:avLst/>
          </a:prstGeom>
          <a:noFill/>
          <a:effectLst/>
        </p:spPr>
        <p:txBody>
          <a:bodyPr wrap="non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复习规划</a:t>
            </a:r>
            <a:endParaRPr lang="zh-CN" altLang="en-US" sz="44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5" name="组合 24"/>
          <p:cNvGrpSpPr/>
          <p:nvPr/>
        </p:nvGrpSpPr>
        <p:grpSpPr>
          <a:xfrm rot="16200000">
            <a:off x="10594574" y="5270656"/>
            <a:ext cx="1597426" cy="1490996"/>
            <a:chOff x="240632" y="529389"/>
            <a:chExt cx="739051" cy="689811"/>
          </a:xfrm>
          <a:solidFill>
            <a:srgbClr val="00A78B"/>
          </a:solidFill>
        </p:grpSpPr>
        <p:sp>
          <p:nvSpPr>
            <p:cNvPr id="26" name="直角三角形 25"/>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LOGO2"/>
          <p:cNvPicPr>
            <a:picLocks noChangeAspect="1"/>
          </p:cNvPicPr>
          <p:nvPr/>
        </p:nvPicPr>
        <p:blipFill>
          <a:blip r:embed="rId2"/>
          <a:stretch>
            <a:fillRect/>
          </a:stretch>
        </p:blipFill>
        <p:spPr>
          <a:xfrm>
            <a:off x="9722485" y="473710"/>
            <a:ext cx="1807845" cy="1673860"/>
          </a:xfrm>
          <a:prstGeom prst="rect">
            <a:avLst/>
          </a:prstGeom>
          <a:ln w="28575" cmpd="sng">
            <a:noFill/>
            <a:prstDash val="solid"/>
          </a:ln>
          <a:effectLst>
            <a:softEdge rad="114300"/>
          </a:effectLst>
        </p:spPr>
      </p:pic>
      <p:sp>
        <p:nvSpPr>
          <p:cNvPr id="6" name="矩形 5"/>
          <p:cNvSpPr/>
          <p:nvPr/>
        </p:nvSpPr>
        <p:spPr>
          <a:xfrm>
            <a:off x="5554603" y="4383628"/>
            <a:ext cx="4758215" cy="1079054"/>
          </a:xfrm>
          <a:prstGeom prst="rect">
            <a:avLst/>
          </a:prstGeom>
        </p:spPr>
        <p:txBody>
          <a:bodyPr/>
          <a:p>
            <a:pPr algn="just">
              <a:lnSpc>
                <a:spcPct val="130000"/>
              </a:lnSpc>
              <a:spcBef>
                <a:spcPts val="600"/>
              </a:spcBef>
              <a:spcAft>
                <a:spcPts val="600"/>
              </a:spcAft>
              <a:buClr>
                <a:srgbClr val="00B050"/>
              </a:buClr>
              <a:buSzPct val="80000"/>
              <a:defRPr/>
            </a:pPr>
            <a:r>
              <a:rPr lang="zh-CN" altLang="en-US" dirty="0">
                <a:solidFill>
                  <a:schemeClr val="bg1"/>
                </a:solidFill>
                <a:latin typeface="微软雅黑" panose="020B0503020204020204" pitchFamily="34" charset="-122"/>
                <a:ea typeface="微软雅黑" panose="020B0503020204020204" pitchFamily="34" charset="-122"/>
              </a:rPr>
              <a:t>数量？资料？逻辑？言语？</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H="1">
            <a:off x="0" y="1251285"/>
            <a:ext cx="12192000" cy="94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3" name="组合 2"/>
          <p:cNvGrpSpPr/>
          <p:nvPr/>
        </p:nvGrpSpPr>
        <p:grpSpPr>
          <a:xfrm>
            <a:off x="274565" y="368355"/>
            <a:ext cx="464609" cy="433654"/>
            <a:chOff x="240632" y="529389"/>
            <a:chExt cx="739051" cy="689811"/>
          </a:xfrm>
        </p:grpSpPr>
        <p:sp>
          <p:nvSpPr>
            <p:cNvPr id="4" name="直角三角形 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复习规划</a:t>
            </a:r>
            <a:endParaRPr lang="zh-CN" altLang="en-US" sz="2800" dirty="0">
              <a:solidFill>
                <a:srgbClr val="008E76"/>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9283" y="1381510"/>
            <a:ext cx="5005137" cy="673770"/>
            <a:chOff x="5807242" y="1828798"/>
            <a:chExt cx="5005137" cy="673770"/>
          </a:xfrm>
        </p:grpSpPr>
        <p:sp>
          <p:nvSpPr>
            <p:cNvPr id="8" name="单圆角矩形 7"/>
            <p:cNvSpPr/>
            <p:nvPr/>
          </p:nvSpPr>
          <p:spPr>
            <a:xfrm>
              <a:off x="7234989" y="1828798"/>
              <a:ext cx="3577390" cy="673770"/>
            </a:xfrm>
            <a:prstGeom prst="round1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sym typeface="+mn-ea"/>
                </a:rPr>
                <a:t>复习要点</a:t>
              </a:r>
              <a:endParaRPr lang="zh-CN" altLang="en-US"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9" name="单圆角矩形 8"/>
            <p:cNvSpPr/>
            <p:nvPr/>
          </p:nvSpPr>
          <p:spPr>
            <a:xfrm flipH="1">
              <a:off x="5807242" y="1828798"/>
              <a:ext cx="1387643" cy="673770"/>
            </a:xfrm>
            <a:prstGeom prst="round1Rect">
              <a:avLst>
                <a:gd name="adj" fmla="val 5000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sp>
        <p:nvSpPr>
          <p:cNvPr id="13" name="椭圆 12"/>
          <p:cNvSpPr/>
          <p:nvPr/>
        </p:nvSpPr>
        <p:spPr>
          <a:xfrm>
            <a:off x="4960310" y="4330256"/>
            <a:ext cx="2195666" cy="2221050"/>
          </a:xfrm>
          <a:prstGeom prst="ellipse">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14" name="椭圆 13"/>
          <p:cNvSpPr/>
          <p:nvPr/>
        </p:nvSpPr>
        <p:spPr>
          <a:xfrm>
            <a:off x="4433939" y="3374712"/>
            <a:ext cx="3375228" cy="3176594"/>
          </a:xfrm>
          <a:prstGeom prst="ellipse">
            <a:avLst/>
          </a:prstGeom>
          <a:noFill/>
          <a:ln w="127">
            <a:solidFill>
              <a:srgbClr val="008E7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grpSp>
        <p:nvGrpSpPr>
          <p:cNvPr id="15" name="组合 14"/>
          <p:cNvGrpSpPr/>
          <p:nvPr/>
        </p:nvGrpSpPr>
        <p:grpSpPr>
          <a:xfrm>
            <a:off x="4055368" y="4565867"/>
            <a:ext cx="557576" cy="564022"/>
            <a:chOff x="4055368" y="3106045"/>
            <a:chExt cx="557576" cy="564022"/>
          </a:xfrm>
          <a:effectLst/>
        </p:grpSpPr>
        <p:sp>
          <p:nvSpPr>
            <p:cNvPr id="16" name="椭圆 15"/>
            <p:cNvSpPr/>
            <p:nvPr/>
          </p:nvSpPr>
          <p:spPr>
            <a:xfrm>
              <a:off x="4055368" y="3106045"/>
              <a:ext cx="557576" cy="564022"/>
            </a:xfrm>
            <a:prstGeom prst="ellipse">
              <a:avLst/>
            </a:prstGeom>
            <a:solidFill>
              <a:srgbClr val="008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17" name="文本框 16"/>
            <p:cNvSpPr txBox="1"/>
            <p:nvPr/>
          </p:nvSpPr>
          <p:spPr>
            <a:xfrm>
              <a:off x="4162567" y="3203390"/>
              <a:ext cx="317716" cy="369332"/>
            </a:xfrm>
            <a:prstGeom prst="rect">
              <a:avLst/>
            </a:prstGeom>
            <a:noFill/>
          </p:spPr>
          <p:txBody>
            <a:bodyPr wrap="none" rtlCol="0">
              <a:spAutoFit/>
            </a:bodyPr>
            <a:lstStyle/>
            <a:p>
              <a:r>
                <a:rPr lang="en-US" altLang="zh-CN" dirty="0" smtClean="0">
                  <a:solidFill>
                    <a:schemeClr val="bg1"/>
                  </a:solidFill>
                </a:rPr>
                <a:t>A</a:t>
              </a:r>
              <a:endParaRPr lang="zh-CN" altLang="en-US" dirty="0">
                <a:solidFill>
                  <a:schemeClr val="bg1"/>
                </a:solidFill>
              </a:endParaRPr>
            </a:p>
          </p:txBody>
        </p:sp>
      </p:grpSp>
      <p:grpSp>
        <p:nvGrpSpPr>
          <p:cNvPr id="18" name="组合 17"/>
          <p:cNvGrpSpPr/>
          <p:nvPr/>
        </p:nvGrpSpPr>
        <p:grpSpPr>
          <a:xfrm>
            <a:off x="7551470" y="4565867"/>
            <a:ext cx="557576" cy="564022"/>
            <a:chOff x="7551470" y="3106045"/>
            <a:chExt cx="557576" cy="564022"/>
          </a:xfrm>
          <a:effectLst/>
        </p:grpSpPr>
        <p:sp>
          <p:nvSpPr>
            <p:cNvPr id="19" name="椭圆 18"/>
            <p:cNvSpPr/>
            <p:nvPr/>
          </p:nvSpPr>
          <p:spPr>
            <a:xfrm>
              <a:off x="7551470" y="3106045"/>
              <a:ext cx="557576" cy="564022"/>
            </a:xfrm>
            <a:prstGeom prst="ellipse">
              <a:avLst/>
            </a:prstGeom>
            <a:solidFill>
              <a:srgbClr val="008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20" name="文本框 19"/>
            <p:cNvSpPr txBox="1"/>
            <p:nvPr/>
          </p:nvSpPr>
          <p:spPr>
            <a:xfrm>
              <a:off x="7685964" y="3203390"/>
              <a:ext cx="296876" cy="369332"/>
            </a:xfrm>
            <a:prstGeom prst="rect">
              <a:avLst/>
            </a:prstGeom>
            <a:noFill/>
          </p:spPr>
          <p:txBody>
            <a:bodyPr wrap="none" rtlCol="0">
              <a:spAutoFit/>
            </a:bodyPr>
            <a:lstStyle/>
            <a:p>
              <a:r>
                <a:rPr lang="en-US" altLang="zh-CN" dirty="0" smtClean="0">
                  <a:solidFill>
                    <a:schemeClr val="bg1"/>
                  </a:solidFill>
                </a:rPr>
                <a:t>E</a:t>
              </a:r>
              <a:endParaRPr lang="zh-CN" altLang="en-US" dirty="0">
                <a:solidFill>
                  <a:schemeClr val="bg1"/>
                </a:solidFill>
              </a:endParaRPr>
            </a:p>
          </p:txBody>
        </p:sp>
      </p:grpSp>
      <p:grpSp>
        <p:nvGrpSpPr>
          <p:cNvPr id="21" name="组合 20"/>
          <p:cNvGrpSpPr/>
          <p:nvPr/>
        </p:nvGrpSpPr>
        <p:grpSpPr>
          <a:xfrm>
            <a:off x="7032854" y="3601425"/>
            <a:ext cx="557576" cy="564022"/>
            <a:chOff x="7032854" y="2141603"/>
            <a:chExt cx="557576" cy="564022"/>
          </a:xfrm>
          <a:effectLst/>
        </p:grpSpPr>
        <p:sp>
          <p:nvSpPr>
            <p:cNvPr id="22" name="椭圆 21"/>
            <p:cNvSpPr/>
            <p:nvPr/>
          </p:nvSpPr>
          <p:spPr>
            <a:xfrm>
              <a:off x="7032854" y="2141603"/>
              <a:ext cx="557576" cy="564022"/>
            </a:xfrm>
            <a:prstGeom prst="ellipse">
              <a:avLst/>
            </a:prstGeom>
            <a:solidFill>
              <a:srgbClr val="008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23" name="文本框 22"/>
            <p:cNvSpPr txBox="1"/>
            <p:nvPr/>
          </p:nvSpPr>
          <p:spPr>
            <a:xfrm>
              <a:off x="7155976" y="2225301"/>
              <a:ext cx="327334" cy="369332"/>
            </a:xfrm>
            <a:prstGeom prst="rect">
              <a:avLst/>
            </a:prstGeom>
            <a:noFill/>
          </p:spPr>
          <p:txBody>
            <a:bodyPr wrap="none" rtlCol="0">
              <a:spAutoFit/>
            </a:bodyPr>
            <a:lstStyle/>
            <a:p>
              <a:r>
                <a:rPr lang="en-US" altLang="zh-CN" dirty="0" smtClean="0">
                  <a:solidFill>
                    <a:schemeClr val="bg1"/>
                  </a:solidFill>
                </a:rPr>
                <a:t>D</a:t>
              </a:r>
              <a:endParaRPr lang="zh-CN" altLang="en-US" dirty="0">
                <a:solidFill>
                  <a:schemeClr val="bg1"/>
                </a:solidFill>
              </a:endParaRPr>
            </a:p>
          </p:txBody>
        </p:sp>
      </p:grpSp>
      <p:grpSp>
        <p:nvGrpSpPr>
          <p:cNvPr id="24" name="组合 23"/>
          <p:cNvGrpSpPr/>
          <p:nvPr/>
        </p:nvGrpSpPr>
        <p:grpSpPr>
          <a:xfrm>
            <a:off x="5817212" y="3166971"/>
            <a:ext cx="557576" cy="564022"/>
            <a:chOff x="5817212" y="1707149"/>
            <a:chExt cx="557576" cy="564022"/>
          </a:xfrm>
          <a:solidFill>
            <a:srgbClr val="FF9933"/>
          </a:solidFill>
          <a:effectLst/>
        </p:grpSpPr>
        <p:sp>
          <p:nvSpPr>
            <p:cNvPr id="25" name="椭圆 24"/>
            <p:cNvSpPr/>
            <p:nvPr/>
          </p:nvSpPr>
          <p:spPr>
            <a:xfrm>
              <a:off x="5817212" y="1707149"/>
              <a:ext cx="557576" cy="564022"/>
            </a:xfrm>
            <a:prstGeom prst="ellipse">
              <a:avLst/>
            </a:prstGeom>
            <a:solidFill>
              <a:srgbClr val="008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26" name="文本框 25"/>
            <p:cNvSpPr txBox="1"/>
            <p:nvPr/>
          </p:nvSpPr>
          <p:spPr>
            <a:xfrm>
              <a:off x="5937142" y="1779593"/>
              <a:ext cx="308098" cy="369332"/>
            </a:xfrm>
            <a:prstGeom prst="rect">
              <a:avLst/>
            </a:prstGeom>
            <a:noFill/>
          </p:spPr>
          <p:txBody>
            <a:bodyPr wrap="none" rtlCol="0">
              <a:spAutoFit/>
            </a:bodyPr>
            <a:lstStyle/>
            <a:p>
              <a:r>
                <a:rPr lang="en-US" altLang="zh-CN" dirty="0" smtClean="0">
                  <a:solidFill>
                    <a:schemeClr val="bg1"/>
                  </a:solidFill>
                </a:rPr>
                <a:t>C</a:t>
              </a:r>
              <a:endParaRPr lang="zh-CN" altLang="en-US" dirty="0">
                <a:solidFill>
                  <a:schemeClr val="bg1"/>
                </a:solidFill>
              </a:endParaRPr>
            </a:p>
          </p:txBody>
        </p:sp>
      </p:grpSp>
      <p:grpSp>
        <p:nvGrpSpPr>
          <p:cNvPr id="27" name="组合 26"/>
          <p:cNvGrpSpPr/>
          <p:nvPr/>
        </p:nvGrpSpPr>
        <p:grpSpPr>
          <a:xfrm>
            <a:off x="4633123" y="3601425"/>
            <a:ext cx="557576" cy="564022"/>
            <a:chOff x="4633123" y="2141603"/>
            <a:chExt cx="557576" cy="564022"/>
          </a:xfrm>
          <a:effectLst/>
        </p:grpSpPr>
        <p:sp>
          <p:nvSpPr>
            <p:cNvPr id="28" name="椭圆 27"/>
            <p:cNvSpPr/>
            <p:nvPr/>
          </p:nvSpPr>
          <p:spPr>
            <a:xfrm>
              <a:off x="4633123" y="2141603"/>
              <a:ext cx="557576" cy="564022"/>
            </a:xfrm>
            <a:prstGeom prst="ellipse">
              <a:avLst/>
            </a:prstGeom>
            <a:solidFill>
              <a:srgbClr val="008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E76"/>
                </a:solidFill>
              </a:endParaRPr>
            </a:p>
          </p:txBody>
        </p:sp>
        <p:sp>
          <p:nvSpPr>
            <p:cNvPr id="29" name="文本框 28"/>
            <p:cNvSpPr txBox="1"/>
            <p:nvPr/>
          </p:nvSpPr>
          <p:spPr>
            <a:xfrm>
              <a:off x="4760913" y="2216202"/>
              <a:ext cx="309700" cy="369332"/>
            </a:xfrm>
            <a:prstGeom prst="rect">
              <a:avLst/>
            </a:prstGeom>
            <a:noFill/>
          </p:spPr>
          <p:txBody>
            <a:bodyPr wrap="none" rtlCol="0">
              <a:spAutoFit/>
            </a:bodyPr>
            <a:lstStyle/>
            <a:p>
              <a:r>
                <a:rPr lang="en-US" altLang="zh-CN" dirty="0" smtClean="0">
                  <a:solidFill>
                    <a:schemeClr val="bg1"/>
                  </a:solidFill>
                </a:rPr>
                <a:t>B</a:t>
              </a:r>
              <a:endParaRPr lang="zh-CN" altLang="en-US" dirty="0">
                <a:solidFill>
                  <a:schemeClr val="bg1"/>
                </a:solidFill>
              </a:endParaRPr>
            </a:p>
          </p:txBody>
        </p:sp>
      </p:grpSp>
      <p:sp>
        <p:nvSpPr>
          <p:cNvPr id="30" name="圆角矩形 29"/>
          <p:cNvSpPr/>
          <p:nvPr/>
        </p:nvSpPr>
        <p:spPr>
          <a:xfrm>
            <a:off x="4305602" y="5470358"/>
            <a:ext cx="3677237" cy="412599"/>
          </a:xfrm>
          <a:prstGeom prst="roundRect">
            <a:avLst>
              <a:gd name="adj" fmla="val 50000"/>
            </a:avLst>
          </a:prstGeom>
          <a:solidFill>
            <a:srgbClr val="008E7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mn-ea"/>
              </a:rPr>
              <a:t>行政职业能力测验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3535665" y="2854126"/>
            <a:ext cx="5172740" cy="384810"/>
          </a:xfrm>
          <a:prstGeom prst="rect">
            <a:avLst/>
          </a:prstGeom>
        </p:spPr>
        <p:txBody>
          <a:bodyPr wrap="square">
            <a:spAutoFit/>
          </a:bodyPr>
          <a:lstStyle/>
          <a:p>
            <a:pPr algn="ctr"/>
            <a:r>
              <a:rPr dirty="0">
                <a:solidFill>
                  <a:srgbClr val="008E76"/>
                </a:solidFill>
                <a:latin typeface="微软雅黑" panose="020B0503020204020204" pitchFamily="34" charset="-122"/>
                <a:ea typeface="微软雅黑" panose="020B0503020204020204" pitchFamily="34" charset="-122"/>
              </a:rPr>
              <a:t>逻辑填空</a:t>
            </a:r>
            <a:r>
              <a:rPr lang="zh-CN" dirty="0">
                <a:solidFill>
                  <a:srgbClr val="008E76"/>
                </a:solidFill>
                <a:latin typeface="微软雅黑" panose="020B0503020204020204" pitchFamily="34" charset="-122"/>
                <a:ea typeface="微软雅黑" panose="020B0503020204020204" pitchFamily="34" charset="-122"/>
              </a:rPr>
              <a:t>、</a:t>
            </a:r>
            <a:r>
              <a:rPr dirty="0">
                <a:solidFill>
                  <a:srgbClr val="008E76"/>
                </a:solidFill>
                <a:latin typeface="微软雅黑" panose="020B0503020204020204" pitchFamily="34" charset="-122"/>
                <a:ea typeface="微软雅黑" panose="020B0503020204020204" pitchFamily="34" charset="-122"/>
              </a:rPr>
              <a:t>语句表达</a:t>
            </a:r>
            <a:r>
              <a:rPr lang="zh-CN" dirty="0">
                <a:solidFill>
                  <a:srgbClr val="008E76"/>
                </a:solidFill>
                <a:latin typeface="微软雅黑" panose="020B0503020204020204" pitchFamily="34" charset="-122"/>
                <a:ea typeface="微软雅黑" panose="020B0503020204020204" pitchFamily="34" charset="-122"/>
              </a:rPr>
              <a:t>、</a:t>
            </a:r>
            <a:r>
              <a:rPr dirty="0">
                <a:solidFill>
                  <a:srgbClr val="008E76"/>
                </a:solidFill>
                <a:latin typeface="微软雅黑" panose="020B0503020204020204" pitchFamily="34" charset="-122"/>
                <a:ea typeface="微软雅黑" panose="020B0503020204020204" pitchFamily="34" charset="-122"/>
              </a:rPr>
              <a:t>片段阅读</a:t>
            </a:r>
            <a:r>
              <a:rPr lang="zh-CN" dirty="0">
                <a:solidFill>
                  <a:srgbClr val="008E76"/>
                </a:solidFill>
                <a:latin typeface="微软雅黑" panose="020B0503020204020204" pitchFamily="34" charset="-122"/>
                <a:ea typeface="微软雅黑" panose="020B0503020204020204" pitchFamily="34" charset="-122"/>
              </a:rPr>
              <a:t>、病句辨析</a:t>
            </a:r>
            <a:endParaRPr lang="zh-CN" dirty="0">
              <a:solidFill>
                <a:srgbClr val="008E76"/>
              </a:solidFill>
              <a:latin typeface="微软雅黑" panose="020B0503020204020204" pitchFamily="34" charset="-122"/>
              <a:ea typeface="微软雅黑" panose="020B0503020204020204" pitchFamily="34" charset="-122"/>
            </a:endParaRPr>
          </a:p>
        </p:txBody>
      </p:sp>
      <p:sp>
        <p:nvSpPr>
          <p:cNvPr id="2" name="矩形 117"/>
          <p:cNvSpPr>
            <a:spLocks noChangeArrowheads="1"/>
          </p:cNvSpPr>
          <p:nvPr/>
        </p:nvSpPr>
        <p:spPr bwMode="auto">
          <a:xfrm>
            <a:off x="274003" y="4721860"/>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常识判断</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36" name="矩形 117"/>
          <p:cNvSpPr>
            <a:spLocks noChangeArrowheads="1"/>
          </p:cNvSpPr>
          <p:nvPr/>
        </p:nvSpPr>
        <p:spPr bwMode="auto">
          <a:xfrm>
            <a:off x="874078" y="3730625"/>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判断推理</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37" name="矩形 117"/>
          <p:cNvSpPr>
            <a:spLocks noChangeArrowheads="1"/>
          </p:cNvSpPr>
          <p:nvPr/>
        </p:nvSpPr>
        <p:spPr bwMode="auto">
          <a:xfrm>
            <a:off x="5442903" y="2371090"/>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言语理解</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38" name="矩形 117"/>
          <p:cNvSpPr>
            <a:spLocks noChangeArrowheads="1"/>
          </p:cNvSpPr>
          <p:nvPr/>
        </p:nvSpPr>
        <p:spPr bwMode="auto">
          <a:xfrm>
            <a:off x="10236518" y="3641725"/>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数学运算</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39" name="矩形 117"/>
          <p:cNvSpPr>
            <a:spLocks noChangeArrowheads="1"/>
          </p:cNvSpPr>
          <p:nvPr/>
        </p:nvSpPr>
        <p:spPr bwMode="auto">
          <a:xfrm>
            <a:off x="10639743" y="4683760"/>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资料分析</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40" name="矩形 39"/>
          <p:cNvSpPr/>
          <p:nvPr/>
        </p:nvSpPr>
        <p:spPr>
          <a:xfrm>
            <a:off x="2276475" y="3780790"/>
            <a:ext cx="2484120" cy="659130"/>
          </a:xfrm>
          <a:prstGeom prst="rect">
            <a:avLst/>
          </a:prstGeom>
        </p:spPr>
        <p:txBody>
          <a:bodyPr wrap="square">
            <a:spAutoFit/>
          </a:bodyPr>
          <a:p>
            <a:pPr algn="ctr"/>
            <a:r>
              <a:rPr dirty="0">
                <a:solidFill>
                  <a:srgbClr val="008E76"/>
                </a:solidFill>
                <a:latin typeface="微软雅黑" panose="020B0503020204020204" pitchFamily="34" charset="-122"/>
                <a:ea typeface="微软雅黑" panose="020B0503020204020204" pitchFamily="34" charset="-122"/>
              </a:rPr>
              <a:t>逻辑</a:t>
            </a:r>
            <a:r>
              <a:rPr lang="zh-CN" dirty="0">
                <a:solidFill>
                  <a:srgbClr val="008E76"/>
                </a:solidFill>
                <a:latin typeface="微软雅黑" panose="020B0503020204020204" pitchFamily="34" charset="-122"/>
                <a:ea typeface="微软雅黑" panose="020B0503020204020204" pitchFamily="34" charset="-122"/>
              </a:rPr>
              <a:t>判断、定义判断、类比推理、图形推理。</a:t>
            </a:r>
            <a:endParaRPr lang="zh-CN" dirty="0">
              <a:solidFill>
                <a:srgbClr val="008E76"/>
              </a:solidFill>
              <a:latin typeface="微软雅黑" panose="020B0503020204020204" pitchFamily="34" charset="-122"/>
              <a:ea typeface="微软雅黑" panose="020B0503020204020204" pitchFamily="34" charset="-122"/>
            </a:endParaRPr>
          </a:p>
        </p:txBody>
      </p:sp>
      <p:sp>
        <p:nvSpPr>
          <p:cNvPr id="41" name="矩形 40"/>
          <p:cNvSpPr/>
          <p:nvPr/>
        </p:nvSpPr>
        <p:spPr>
          <a:xfrm>
            <a:off x="1676400" y="4811395"/>
            <a:ext cx="2484120" cy="659130"/>
          </a:xfrm>
          <a:prstGeom prst="rect">
            <a:avLst/>
          </a:prstGeom>
        </p:spPr>
        <p:txBody>
          <a:bodyPr wrap="square">
            <a:spAutoFit/>
          </a:bodyPr>
          <a:p>
            <a:pPr algn="ctr"/>
            <a:r>
              <a:rPr lang="zh-CN" dirty="0">
                <a:solidFill>
                  <a:srgbClr val="008E76"/>
                </a:solidFill>
                <a:latin typeface="微软雅黑" panose="020B0503020204020204" pitchFamily="34" charset="-122"/>
                <a:ea typeface="微软雅黑" panose="020B0503020204020204" pitchFamily="34" charset="-122"/>
              </a:rPr>
              <a:t>时政热点、地理常识、</a:t>
            </a:r>
            <a:endParaRPr lang="zh-CN" dirty="0">
              <a:solidFill>
                <a:srgbClr val="008E76"/>
              </a:solidFill>
              <a:latin typeface="微软雅黑" panose="020B0503020204020204" pitchFamily="34" charset="-122"/>
              <a:ea typeface="微软雅黑" panose="020B0503020204020204" pitchFamily="34" charset="-122"/>
            </a:endParaRPr>
          </a:p>
          <a:p>
            <a:pPr algn="ctr"/>
            <a:r>
              <a:rPr lang="zh-CN" dirty="0">
                <a:solidFill>
                  <a:srgbClr val="008E76"/>
                </a:solidFill>
                <a:latin typeface="微软雅黑" panose="020B0503020204020204" pitchFamily="34" charset="-122"/>
                <a:ea typeface="微软雅黑" panose="020B0503020204020204" pitchFamily="34" charset="-122"/>
              </a:rPr>
              <a:t>文史常识、科学常识。</a:t>
            </a:r>
            <a:endParaRPr lang="zh-CN" dirty="0">
              <a:solidFill>
                <a:srgbClr val="008E76"/>
              </a:solidFill>
              <a:latin typeface="微软雅黑" panose="020B0503020204020204" pitchFamily="34" charset="-122"/>
              <a:ea typeface="微软雅黑" panose="020B0503020204020204" pitchFamily="34" charset="-122"/>
            </a:endParaRPr>
          </a:p>
        </p:txBody>
      </p:sp>
      <p:sp>
        <p:nvSpPr>
          <p:cNvPr id="42" name="矩形 41"/>
          <p:cNvSpPr/>
          <p:nvPr/>
        </p:nvSpPr>
        <p:spPr>
          <a:xfrm>
            <a:off x="7809230" y="3608705"/>
            <a:ext cx="2484120" cy="933450"/>
          </a:xfrm>
          <a:prstGeom prst="rect">
            <a:avLst/>
          </a:prstGeom>
        </p:spPr>
        <p:txBody>
          <a:bodyPr wrap="square">
            <a:spAutoFit/>
          </a:bodyPr>
          <a:p>
            <a:pPr algn="ctr"/>
            <a:r>
              <a:rPr lang="zh-CN" dirty="0">
                <a:solidFill>
                  <a:srgbClr val="008E76"/>
                </a:solidFill>
                <a:latin typeface="微软雅黑" panose="020B0503020204020204" pitchFamily="34" charset="-122"/>
                <a:ea typeface="微软雅黑" panose="020B0503020204020204" pitchFamily="34" charset="-122"/>
              </a:rPr>
              <a:t>工程问题、追及问题、排列组合、极值问题、</a:t>
            </a:r>
            <a:endParaRPr lang="zh-CN" dirty="0">
              <a:solidFill>
                <a:srgbClr val="008E76"/>
              </a:solidFill>
              <a:latin typeface="微软雅黑" panose="020B0503020204020204" pitchFamily="34" charset="-122"/>
              <a:ea typeface="微软雅黑" panose="020B0503020204020204" pitchFamily="34" charset="-122"/>
            </a:endParaRPr>
          </a:p>
          <a:p>
            <a:pPr algn="ctr"/>
            <a:r>
              <a:rPr lang="en-US" altLang="zh-CN" dirty="0">
                <a:solidFill>
                  <a:srgbClr val="008E76"/>
                </a:solidFill>
                <a:latin typeface="微软雅黑" panose="020B0503020204020204" pitchFamily="34" charset="-122"/>
                <a:ea typeface="微软雅黑" panose="020B0503020204020204" pitchFamily="34" charset="-122"/>
              </a:rPr>
              <a:t>......</a:t>
            </a:r>
            <a:endParaRPr lang="en-US" altLang="zh-CN" dirty="0">
              <a:solidFill>
                <a:srgbClr val="008E76"/>
              </a:solidFill>
              <a:latin typeface="微软雅黑" panose="020B0503020204020204" pitchFamily="34" charset="-122"/>
              <a:ea typeface="微软雅黑" panose="020B0503020204020204" pitchFamily="34" charset="-122"/>
            </a:endParaRPr>
          </a:p>
        </p:txBody>
      </p:sp>
      <p:sp>
        <p:nvSpPr>
          <p:cNvPr id="43" name="矩形 42"/>
          <p:cNvSpPr/>
          <p:nvPr/>
        </p:nvSpPr>
        <p:spPr>
          <a:xfrm>
            <a:off x="8155940" y="4721860"/>
            <a:ext cx="2484120" cy="933450"/>
          </a:xfrm>
          <a:prstGeom prst="rect">
            <a:avLst/>
          </a:prstGeom>
        </p:spPr>
        <p:txBody>
          <a:bodyPr wrap="square">
            <a:spAutoFit/>
          </a:bodyPr>
          <a:p>
            <a:pPr algn="ctr"/>
            <a:r>
              <a:rPr lang="zh-CN" dirty="0">
                <a:solidFill>
                  <a:srgbClr val="008E76"/>
                </a:solidFill>
                <a:latin typeface="微软雅黑" panose="020B0503020204020204" pitchFamily="34" charset="-122"/>
                <a:ea typeface="微软雅黑" panose="020B0503020204020204" pitchFamily="34" charset="-122"/>
              </a:rPr>
              <a:t>隔年增长、同比环比、有效数法、取尾数法、</a:t>
            </a:r>
            <a:endParaRPr lang="zh-CN" dirty="0">
              <a:solidFill>
                <a:srgbClr val="008E76"/>
              </a:solidFill>
              <a:latin typeface="微软雅黑" panose="020B0503020204020204" pitchFamily="34" charset="-122"/>
              <a:ea typeface="微软雅黑" panose="020B0503020204020204" pitchFamily="34" charset="-122"/>
            </a:endParaRPr>
          </a:p>
          <a:p>
            <a:pPr algn="ctr"/>
            <a:r>
              <a:rPr lang="en-US" altLang="zh-CN" dirty="0">
                <a:solidFill>
                  <a:srgbClr val="008E76"/>
                </a:solidFill>
                <a:latin typeface="微软雅黑" panose="020B0503020204020204" pitchFamily="34" charset="-122"/>
                <a:ea typeface="微软雅黑" panose="020B0503020204020204" pitchFamily="34" charset="-122"/>
              </a:rPr>
              <a:t>......</a:t>
            </a:r>
            <a:endParaRPr lang="en-US" altLang="zh-CN" dirty="0">
              <a:solidFill>
                <a:srgbClr val="008E76"/>
              </a:solidFill>
              <a:latin typeface="微软雅黑" panose="020B0503020204020204" pitchFamily="34" charset="-122"/>
              <a:ea typeface="微软雅黑" panose="020B0503020204020204" pitchFamily="34" charset="-122"/>
            </a:endParaRPr>
          </a:p>
        </p:txBody>
      </p:sp>
      <p:pic>
        <p:nvPicPr>
          <p:cNvPr id="44" name="图片 43" descr="LOGO2"/>
          <p:cNvPicPr>
            <a:picLocks noChangeAspect="1"/>
          </p:cNvPicPr>
          <p:nvPr/>
        </p:nvPicPr>
        <p:blipFill>
          <a:blip r:embed="rId2"/>
          <a:stretch>
            <a:fillRect/>
          </a:stretch>
        </p:blipFill>
        <p:spPr>
          <a:xfrm>
            <a:off x="9722485" y="473710"/>
            <a:ext cx="1807845" cy="1673860"/>
          </a:xfrm>
          <a:prstGeom prst="rect">
            <a:avLst/>
          </a:prstGeom>
          <a:ln w="28575" cmpd="sng">
            <a:noFill/>
            <a:prstDash val="solid"/>
          </a:ln>
          <a:effectLst>
            <a:softEdge rad="1143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0" name="直接连接符 479"/>
          <p:cNvCxnSpPr/>
          <p:nvPr/>
        </p:nvCxnSpPr>
        <p:spPr>
          <a:xfrm>
            <a:off x="1677035" y="1065530"/>
            <a:ext cx="90443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70" name="组合 469"/>
          <p:cNvGrpSpPr/>
          <p:nvPr/>
        </p:nvGrpSpPr>
        <p:grpSpPr>
          <a:xfrm>
            <a:off x="3161665" y="2023110"/>
            <a:ext cx="2456815" cy="3615055"/>
            <a:chOff x="933391" y="992538"/>
            <a:chExt cx="3350474" cy="4900481"/>
          </a:xfrm>
        </p:grpSpPr>
        <p:sp>
          <p:nvSpPr>
            <p:cNvPr id="3" name="同侧圆角矩形 2"/>
            <p:cNvSpPr/>
            <p:nvPr/>
          </p:nvSpPr>
          <p:spPr>
            <a:xfrm>
              <a:off x="933391" y="2116344"/>
              <a:ext cx="3191501" cy="2510648"/>
            </a:xfrm>
            <a:prstGeom prst="round2SameRect">
              <a:avLst>
                <a:gd name="adj1" fmla="val 488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4" name="同侧圆角矩形 3"/>
            <p:cNvSpPr/>
            <p:nvPr/>
          </p:nvSpPr>
          <p:spPr>
            <a:xfrm>
              <a:off x="933391"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5" name="TextBox 79"/>
            <p:cNvSpPr txBox="1"/>
            <p:nvPr/>
          </p:nvSpPr>
          <p:spPr>
            <a:xfrm>
              <a:off x="997105" y="3003109"/>
              <a:ext cx="2862315" cy="576730"/>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专项练习</a:t>
              </a:r>
              <a:endParaRPr lang="zh-CN" altLang="en-US" sz="1865" b="1" dirty="0">
                <a:solidFill>
                  <a:schemeClr val="bg1"/>
                </a:solidFill>
                <a:cs typeface="+mn-ea"/>
                <a:sym typeface="+mn-lt"/>
              </a:endParaRPr>
            </a:p>
          </p:txBody>
        </p:sp>
        <p:cxnSp>
          <p:nvCxnSpPr>
            <p:cNvPr id="6" name="直接连接符 83"/>
            <p:cNvCxnSpPr/>
            <p:nvPr/>
          </p:nvCxnSpPr>
          <p:spPr>
            <a:xfrm>
              <a:off x="1234407"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4"/>
            <p:cNvCxnSpPr/>
            <p:nvPr/>
          </p:nvCxnSpPr>
          <p:spPr>
            <a:xfrm>
              <a:off x="1234752" y="4156804"/>
              <a:ext cx="1335340"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26917" y="2245849"/>
              <a:ext cx="1588206" cy="830663"/>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No.2</a:t>
              </a:r>
              <a:endParaRPr lang="en-US" altLang="zh-CN" sz="3200" dirty="0" smtClean="0">
                <a:solidFill>
                  <a:schemeClr val="bg1"/>
                </a:solidFill>
                <a:cs typeface="+mn-ea"/>
                <a:sym typeface="+mn-lt"/>
              </a:endParaRPr>
            </a:p>
          </p:txBody>
        </p:sp>
        <p:grpSp>
          <p:nvGrpSpPr>
            <p:cNvPr id="9" name="组合 88"/>
            <p:cNvGrpSpPr/>
            <p:nvPr/>
          </p:nvGrpSpPr>
          <p:grpSpPr>
            <a:xfrm>
              <a:off x="1206990" y="4978121"/>
              <a:ext cx="534916" cy="534916"/>
              <a:chOff x="2654675" y="1308599"/>
              <a:chExt cx="452588" cy="452588"/>
            </a:xfrm>
          </p:grpSpPr>
          <p:sp>
            <p:nvSpPr>
              <p:cNvPr id="10" name="椭圆 9"/>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1" name="组合 91"/>
              <p:cNvGrpSpPr/>
              <p:nvPr/>
            </p:nvGrpSpPr>
            <p:grpSpPr>
              <a:xfrm>
                <a:off x="2766793" y="1394572"/>
                <a:ext cx="228351" cy="261219"/>
                <a:chOff x="10856093" y="315913"/>
                <a:chExt cx="419100" cy="479425"/>
              </a:xfrm>
              <a:solidFill>
                <a:schemeClr val="tx1">
                  <a:lumMod val="75000"/>
                  <a:lumOff val="25000"/>
                </a:schemeClr>
              </a:solidFill>
            </p:grpSpPr>
            <p:sp>
              <p:nvSpPr>
                <p:cNvPr id="12"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3"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4"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5"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6"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18" name="矩形 17"/>
            <p:cNvSpPr/>
            <p:nvPr/>
          </p:nvSpPr>
          <p:spPr>
            <a:xfrm>
              <a:off x="1741347" y="4576870"/>
              <a:ext cx="2410020" cy="1289464"/>
            </a:xfrm>
            <a:prstGeom prst="rect">
              <a:avLst/>
            </a:prstGeom>
          </p:spPr>
          <p:txBody>
            <a:bodyPr wrap="square" lIns="121899" tIns="60949" rIns="121899" bIns="60949">
              <a:spAutoFit/>
            </a:bodyPr>
            <a:lstStyle/>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，熟悉方法</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，提高正确率</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3</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，实时总结</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51" name="组 50"/>
            <p:cNvGrpSpPr/>
            <p:nvPr/>
          </p:nvGrpSpPr>
          <p:grpSpPr>
            <a:xfrm flipV="1">
              <a:off x="2263388" y="992538"/>
              <a:ext cx="2020477" cy="2771196"/>
              <a:chOff x="788264" y="2904109"/>
              <a:chExt cx="1515358" cy="2078397"/>
            </a:xfrm>
            <a:effectLst>
              <a:outerShdw blurRad="50800" dist="76200" dir="2700000" algn="tl" rotWithShape="0">
                <a:prstClr val="black">
                  <a:alpha val="40000"/>
                </a:prstClr>
              </a:outerShdw>
            </a:effectLst>
          </p:grpSpPr>
          <p:sp>
            <p:nvSpPr>
              <p:cNvPr id="52" name="Freeform 56"/>
              <p:cNvSpPr/>
              <p:nvPr/>
            </p:nvSpPr>
            <p:spPr bwMode="auto">
              <a:xfrm>
                <a:off x="803082" y="4018065"/>
                <a:ext cx="1500540" cy="383891"/>
              </a:xfrm>
              <a:custGeom>
                <a:avLst/>
                <a:gdLst>
                  <a:gd name="T0" fmla="*/ 0 w 1114"/>
                  <a:gd name="T1" fmla="*/ 0 h 285"/>
                  <a:gd name="T2" fmla="*/ 0 w 1114"/>
                  <a:gd name="T3" fmla="*/ 34 h 285"/>
                  <a:gd name="T4" fmla="*/ 0 w 1114"/>
                  <a:gd name="T5" fmla="*/ 34 h 285"/>
                  <a:gd name="T6" fmla="*/ 3 w 1114"/>
                  <a:gd name="T7" fmla="*/ 53 h 285"/>
                  <a:gd name="T8" fmla="*/ 7 w 1114"/>
                  <a:gd name="T9" fmla="*/ 72 h 285"/>
                  <a:gd name="T10" fmla="*/ 7 w 1114"/>
                  <a:gd name="T11" fmla="*/ 72 h 285"/>
                  <a:gd name="T12" fmla="*/ 15 w 1114"/>
                  <a:gd name="T13" fmla="*/ 98 h 285"/>
                  <a:gd name="T14" fmla="*/ 15 w 1114"/>
                  <a:gd name="T15" fmla="*/ 98 h 285"/>
                  <a:gd name="T16" fmla="*/ 24 w 1114"/>
                  <a:gd name="T17" fmla="*/ 121 h 285"/>
                  <a:gd name="T18" fmla="*/ 24 w 1114"/>
                  <a:gd name="T19" fmla="*/ 121 h 285"/>
                  <a:gd name="T20" fmla="*/ 36 w 1114"/>
                  <a:gd name="T21" fmla="*/ 142 h 285"/>
                  <a:gd name="T22" fmla="*/ 36 w 1114"/>
                  <a:gd name="T23" fmla="*/ 142 h 285"/>
                  <a:gd name="T24" fmla="*/ 47 w 1114"/>
                  <a:gd name="T25" fmla="*/ 158 h 285"/>
                  <a:gd name="T26" fmla="*/ 58 w 1114"/>
                  <a:gd name="T27" fmla="*/ 173 h 285"/>
                  <a:gd name="T28" fmla="*/ 71 w 1114"/>
                  <a:gd name="T29" fmla="*/ 188 h 285"/>
                  <a:gd name="T30" fmla="*/ 85 w 1114"/>
                  <a:gd name="T31" fmla="*/ 202 h 285"/>
                  <a:gd name="T32" fmla="*/ 98 w 1114"/>
                  <a:gd name="T33" fmla="*/ 215 h 285"/>
                  <a:gd name="T34" fmla="*/ 113 w 1114"/>
                  <a:gd name="T35" fmla="*/ 226 h 285"/>
                  <a:gd name="T36" fmla="*/ 130 w 1114"/>
                  <a:gd name="T37" fmla="*/ 237 h 285"/>
                  <a:gd name="T38" fmla="*/ 147 w 1114"/>
                  <a:gd name="T39" fmla="*/ 247 h 285"/>
                  <a:gd name="T40" fmla="*/ 163 w 1114"/>
                  <a:gd name="T41" fmla="*/ 256 h 285"/>
                  <a:gd name="T42" fmla="*/ 182 w 1114"/>
                  <a:gd name="T43" fmla="*/ 264 h 285"/>
                  <a:gd name="T44" fmla="*/ 200 w 1114"/>
                  <a:gd name="T45" fmla="*/ 270 h 285"/>
                  <a:gd name="T46" fmla="*/ 219 w 1114"/>
                  <a:gd name="T47" fmla="*/ 276 h 285"/>
                  <a:gd name="T48" fmla="*/ 238 w 1114"/>
                  <a:gd name="T49" fmla="*/ 280 h 285"/>
                  <a:gd name="T50" fmla="*/ 258 w 1114"/>
                  <a:gd name="T51" fmla="*/ 283 h 285"/>
                  <a:gd name="T52" fmla="*/ 278 w 1114"/>
                  <a:gd name="T53" fmla="*/ 285 h 285"/>
                  <a:gd name="T54" fmla="*/ 298 w 1114"/>
                  <a:gd name="T55" fmla="*/ 285 h 285"/>
                  <a:gd name="T56" fmla="*/ 298 w 1114"/>
                  <a:gd name="T57" fmla="*/ 285 h 285"/>
                  <a:gd name="T58" fmla="*/ 316 w 1114"/>
                  <a:gd name="T59" fmla="*/ 285 h 285"/>
                  <a:gd name="T60" fmla="*/ 1114 w 1114"/>
                  <a:gd name="T61" fmla="*/ 285 h 285"/>
                  <a:gd name="T62" fmla="*/ 1114 w 1114"/>
                  <a:gd name="T63" fmla="*/ 285 h 285"/>
                  <a:gd name="T64" fmla="*/ 1102 w 1114"/>
                  <a:gd name="T65" fmla="*/ 260 h 285"/>
                  <a:gd name="T66" fmla="*/ 1092 w 1114"/>
                  <a:gd name="T67" fmla="*/ 234 h 285"/>
                  <a:gd name="T68" fmla="*/ 1085 w 1114"/>
                  <a:gd name="T69" fmla="*/ 208 h 285"/>
                  <a:gd name="T70" fmla="*/ 1080 w 1114"/>
                  <a:gd name="T71" fmla="*/ 184 h 285"/>
                  <a:gd name="T72" fmla="*/ 1079 w 1114"/>
                  <a:gd name="T73" fmla="*/ 158 h 285"/>
                  <a:gd name="T74" fmla="*/ 1079 w 1114"/>
                  <a:gd name="T75" fmla="*/ 134 h 285"/>
                  <a:gd name="T76" fmla="*/ 1081 w 1114"/>
                  <a:gd name="T77" fmla="*/ 110 h 285"/>
                  <a:gd name="T78" fmla="*/ 1085 w 1114"/>
                  <a:gd name="T79" fmla="*/ 87 h 285"/>
                  <a:gd name="T80" fmla="*/ 233 w 1114"/>
                  <a:gd name="T81" fmla="*/ 87 h 285"/>
                  <a:gd name="T82" fmla="*/ 233 w 1114"/>
                  <a:gd name="T83" fmla="*/ 87 h 285"/>
                  <a:gd name="T84" fmla="*/ 216 w 1114"/>
                  <a:gd name="T85" fmla="*/ 87 h 285"/>
                  <a:gd name="T86" fmla="*/ 216 w 1114"/>
                  <a:gd name="T87" fmla="*/ 87 h 285"/>
                  <a:gd name="T88" fmla="*/ 186 w 1114"/>
                  <a:gd name="T89" fmla="*/ 85 h 285"/>
                  <a:gd name="T90" fmla="*/ 155 w 1114"/>
                  <a:gd name="T91" fmla="*/ 81 h 285"/>
                  <a:gd name="T92" fmla="*/ 127 w 1114"/>
                  <a:gd name="T93" fmla="*/ 73 h 285"/>
                  <a:gd name="T94" fmla="*/ 98 w 1114"/>
                  <a:gd name="T95" fmla="*/ 64 h 285"/>
                  <a:gd name="T96" fmla="*/ 71 w 1114"/>
                  <a:gd name="T97" fmla="*/ 52 h 285"/>
                  <a:gd name="T98" fmla="*/ 46 w 1114"/>
                  <a:gd name="T99" fmla="*/ 37 h 285"/>
                  <a:gd name="T100" fmla="*/ 22 w 1114"/>
                  <a:gd name="T101" fmla="*/ 19 h 285"/>
                  <a:gd name="T102" fmla="*/ 0 w 1114"/>
                  <a:gd name="T103" fmla="*/ 0 h 285"/>
                  <a:gd name="T104" fmla="*/ 0 w 1114"/>
                  <a:gd name="T10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4" h="285">
                    <a:moveTo>
                      <a:pt x="0" y="0"/>
                    </a:moveTo>
                    <a:lnTo>
                      <a:pt x="0" y="34"/>
                    </a:lnTo>
                    <a:lnTo>
                      <a:pt x="0" y="34"/>
                    </a:lnTo>
                    <a:lnTo>
                      <a:pt x="3" y="53"/>
                    </a:lnTo>
                    <a:lnTo>
                      <a:pt x="7" y="72"/>
                    </a:lnTo>
                    <a:lnTo>
                      <a:pt x="7" y="72"/>
                    </a:lnTo>
                    <a:lnTo>
                      <a:pt x="15" y="98"/>
                    </a:lnTo>
                    <a:lnTo>
                      <a:pt x="15" y="98"/>
                    </a:lnTo>
                    <a:lnTo>
                      <a:pt x="24" y="121"/>
                    </a:lnTo>
                    <a:lnTo>
                      <a:pt x="24" y="121"/>
                    </a:lnTo>
                    <a:lnTo>
                      <a:pt x="36" y="142"/>
                    </a:lnTo>
                    <a:lnTo>
                      <a:pt x="36" y="142"/>
                    </a:lnTo>
                    <a:lnTo>
                      <a:pt x="47" y="158"/>
                    </a:lnTo>
                    <a:lnTo>
                      <a:pt x="58" y="173"/>
                    </a:lnTo>
                    <a:lnTo>
                      <a:pt x="71" y="188"/>
                    </a:lnTo>
                    <a:lnTo>
                      <a:pt x="85" y="202"/>
                    </a:lnTo>
                    <a:lnTo>
                      <a:pt x="98" y="215"/>
                    </a:lnTo>
                    <a:lnTo>
                      <a:pt x="113" y="226"/>
                    </a:lnTo>
                    <a:lnTo>
                      <a:pt x="130" y="237"/>
                    </a:lnTo>
                    <a:lnTo>
                      <a:pt x="147" y="247"/>
                    </a:lnTo>
                    <a:lnTo>
                      <a:pt x="163" y="256"/>
                    </a:lnTo>
                    <a:lnTo>
                      <a:pt x="182" y="264"/>
                    </a:lnTo>
                    <a:lnTo>
                      <a:pt x="200" y="270"/>
                    </a:lnTo>
                    <a:lnTo>
                      <a:pt x="219" y="276"/>
                    </a:lnTo>
                    <a:lnTo>
                      <a:pt x="238" y="280"/>
                    </a:lnTo>
                    <a:lnTo>
                      <a:pt x="258" y="283"/>
                    </a:lnTo>
                    <a:lnTo>
                      <a:pt x="278" y="285"/>
                    </a:lnTo>
                    <a:lnTo>
                      <a:pt x="298" y="285"/>
                    </a:lnTo>
                    <a:lnTo>
                      <a:pt x="298" y="285"/>
                    </a:lnTo>
                    <a:lnTo>
                      <a:pt x="316" y="285"/>
                    </a:lnTo>
                    <a:lnTo>
                      <a:pt x="1114" y="285"/>
                    </a:lnTo>
                    <a:lnTo>
                      <a:pt x="1114" y="285"/>
                    </a:lnTo>
                    <a:lnTo>
                      <a:pt x="1102" y="260"/>
                    </a:lnTo>
                    <a:lnTo>
                      <a:pt x="1092" y="234"/>
                    </a:lnTo>
                    <a:lnTo>
                      <a:pt x="1085" y="208"/>
                    </a:lnTo>
                    <a:lnTo>
                      <a:pt x="1080" y="184"/>
                    </a:lnTo>
                    <a:lnTo>
                      <a:pt x="1079" y="158"/>
                    </a:lnTo>
                    <a:lnTo>
                      <a:pt x="1079" y="134"/>
                    </a:lnTo>
                    <a:lnTo>
                      <a:pt x="1081" y="110"/>
                    </a:lnTo>
                    <a:lnTo>
                      <a:pt x="1085" y="87"/>
                    </a:lnTo>
                    <a:lnTo>
                      <a:pt x="233" y="87"/>
                    </a:lnTo>
                    <a:lnTo>
                      <a:pt x="233" y="87"/>
                    </a:lnTo>
                    <a:lnTo>
                      <a:pt x="216" y="87"/>
                    </a:lnTo>
                    <a:lnTo>
                      <a:pt x="216" y="87"/>
                    </a:lnTo>
                    <a:lnTo>
                      <a:pt x="186" y="85"/>
                    </a:lnTo>
                    <a:lnTo>
                      <a:pt x="155" y="81"/>
                    </a:lnTo>
                    <a:lnTo>
                      <a:pt x="127" y="73"/>
                    </a:lnTo>
                    <a:lnTo>
                      <a:pt x="98" y="64"/>
                    </a:lnTo>
                    <a:lnTo>
                      <a:pt x="71" y="52"/>
                    </a:lnTo>
                    <a:lnTo>
                      <a:pt x="46" y="37"/>
                    </a:lnTo>
                    <a:lnTo>
                      <a:pt x="22" y="1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68"/>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69"/>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70"/>
              <p:cNvSpPr/>
              <p:nvPr/>
            </p:nvSpPr>
            <p:spPr bwMode="auto">
              <a:xfrm>
                <a:off x="796346" y="3651686"/>
                <a:ext cx="22899" cy="6735"/>
              </a:xfrm>
              <a:custGeom>
                <a:avLst/>
                <a:gdLst>
                  <a:gd name="T0" fmla="*/ 2 w 17"/>
                  <a:gd name="T1" fmla="*/ 5 h 5"/>
                  <a:gd name="T2" fmla="*/ 2 w 17"/>
                  <a:gd name="T3" fmla="*/ 5 h 5"/>
                  <a:gd name="T4" fmla="*/ 0 w 17"/>
                  <a:gd name="T5" fmla="*/ 4 h 5"/>
                  <a:gd name="T6" fmla="*/ 0 w 17"/>
                  <a:gd name="T7" fmla="*/ 2 h 5"/>
                  <a:gd name="T8" fmla="*/ 0 w 17"/>
                  <a:gd name="T9" fmla="*/ 2 h 5"/>
                  <a:gd name="T10" fmla="*/ 0 w 17"/>
                  <a:gd name="T11" fmla="*/ 0 h 5"/>
                  <a:gd name="T12" fmla="*/ 2 w 17"/>
                  <a:gd name="T13" fmla="*/ 0 h 5"/>
                  <a:gd name="T14" fmla="*/ 13 w 17"/>
                  <a:gd name="T15" fmla="*/ 0 h 5"/>
                  <a:gd name="T16" fmla="*/ 13 w 17"/>
                  <a:gd name="T17" fmla="*/ 0 h 5"/>
                  <a:gd name="T18" fmla="*/ 16 w 17"/>
                  <a:gd name="T19" fmla="*/ 0 h 5"/>
                  <a:gd name="T20" fmla="*/ 17 w 17"/>
                  <a:gd name="T21" fmla="*/ 2 h 5"/>
                  <a:gd name="T22" fmla="*/ 17 w 17"/>
                  <a:gd name="T23" fmla="*/ 2 h 5"/>
                  <a:gd name="T24" fmla="*/ 16 w 17"/>
                  <a:gd name="T25" fmla="*/ 4 h 5"/>
                  <a:gd name="T26" fmla="*/ 13 w 17"/>
                  <a:gd name="T27" fmla="*/ 5 h 5"/>
                  <a:gd name="T28" fmla="*/ 2 w 1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5">
                    <a:moveTo>
                      <a:pt x="2" y="5"/>
                    </a:moveTo>
                    <a:lnTo>
                      <a:pt x="2" y="5"/>
                    </a:lnTo>
                    <a:lnTo>
                      <a:pt x="0" y="4"/>
                    </a:lnTo>
                    <a:lnTo>
                      <a:pt x="0" y="2"/>
                    </a:lnTo>
                    <a:lnTo>
                      <a:pt x="0" y="2"/>
                    </a:lnTo>
                    <a:lnTo>
                      <a:pt x="0" y="0"/>
                    </a:lnTo>
                    <a:lnTo>
                      <a:pt x="2" y="0"/>
                    </a:lnTo>
                    <a:lnTo>
                      <a:pt x="13" y="0"/>
                    </a:lnTo>
                    <a:lnTo>
                      <a:pt x="13" y="0"/>
                    </a:lnTo>
                    <a:lnTo>
                      <a:pt x="16" y="0"/>
                    </a:lnTo>
                    <a:lnTo>
                      <a:pt x="17" y="2"/>
                    </a:lnTo>
                    <a:lnTo>
                      <a:pt x="17" y="2"/>
                    </a:lnTo>
                    <a:lnTo>
                      <a:pt x="16" y="4"/>
                    </a:lnTo>
                    <a:lnTo>
                      <a:pt x="13" y="5"/>
                    </a:lnTo>
                    <a:lnTo>
                      <a:pt x="2" y="5"/>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71"/>
              <p:cNvSpPr/>
              <p:nvPr/>
            </p:nvSpPr>
            <p:spPr bwMode="auto">
              <a:xfrm>
                <a:off x="808470" y="3630134"/>
                <a:ext cx="505119" cy="41757"/>
              </a:xfrm>
              <a:custGeom>
                <a:avLst/>
                <a:gdLst>
                  <a:gd name="T0" fmla="*/ 19 w 375"/>
                  <a:gd name="T1" fmla="*/ 31 h 31"/>
                  <a:gd name="T2" fmla="*/ 19 w 375"/>
                  <a:gd name="T3" fmla="*/ 31 h 31"/>
                  <a:gd name="T4" fmla="*/ 11 w 375"/>
                  <a:gd name="T5" fmla="*/ 31 h 31"/>
                  <a:gd name="T6" fmla="*/ 5 w 375"/>
                  <a:gd name="T7" fmla="*/ 28 h 31"/>
                  <a:gd name="T8" fmla="*/ 1 w 375"/>
                  <a:gd name="T9" fmla="*/ 24 h 31"/>
                  <a:gd name="T10" fmla="*/ 0 w 375"/>
                  <a:gd name="T11" fmla="*/ 18 h 31"/>
                  <a:gd name="T12" fmla="*/ 0 w 375"/>
                  <a:gd name="T13" fmla="*/ 18 h 31"/>
                  <a:gd name="T14" fmla="*/ 1 w 375"/>
                  <a:gd name="T15" fmla="*/ 13 h 31"/>
                  <a:gd name="T16" fmla="*/ 5 w 375"/>
                  <a:gd name="T17" fmla="*/ 9 h 31"/>
                  <a:gd name="T18" fmla="*/ 11 w 375"/>
                  <a:gd name="T19" fmla="*/ 6 h 31"/>
                  <a:gd name="T20" fmla="*/ 19 w 375"/>
                  <a:gd name="T21" fmla="*/ 5 h 31"/>
                  <a:gd name="T22" fmla="*/ 355 w 375"/>
                  <a:gd name="T23" fmla="*/ 0 h 31"/>
                  <a:gd name="T24" fmla="*/ 355 w 375"/>
                  <a:gd name="T25" fmla="*/ 0 h 31"/>
                  <a:gd name="T26" fmla="*/ 363 w 375"/>
                  <a:gd name="T27" fmla="*/ 0 h 31"/>
                  <a:gd name="T28" fmla="*/ 369 w 375"/>
                  <a:gd name="T29" fmla="*/ 2 h 31"/>
                  <a:gd name="T30" fmla="*/ 373 w 375"/>
                  <a:gd name="T31" fmla="*/ 6 h 31"/>
                  <a:gd name="T32" fmla="*/ 375 w 375"/>
                  <a:gd name="T33" fmla="*/ 12 h 31"/>
                  <a:gd name="T34" fmla="*/ 375 w 375"/>
                  <a:gd name="T35" fmla="*/ 12 h 31"/>
                  <a:gd name="T36" fmla="*/ 373 w 375"/>
                  <a:gd name="T37" fmla="*/ 17 h 31"/>
                  <a:gd name="T38" fmla="*/ 370 w 375"/>
                  <a:gd name="T39" fmla="*/ 21 h 31"/>
                  <a:gd name="T40" fmla="*/ 363 w 375"/>
                  <a:gd name="T41" fmla="*/ 24 h 31"/>
                  <a:gd name="T42" fmla="*/ 356 w 375"/>
                  <a:gd name="T43" fmla="*/ 25 h 31"/>
                  <a:gd name="T44" fmla="*/ 19 w 375"/>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
                    <a:moveTo>
                      <a:pt x="19" y="31"/>
                    </a:moveTo>
                    <a:lnTo>
                      <a:pt x="19" y="31"/>
                    </a:lnTo>
                    <a:lnTo>
                      <a:pt x="11" y="31"/>
                    </a:lnTo>
                    <a:lnTo>
                      <a:pt x="5" y="28"/>
                    </a:lnTo>
                    <a:lnTo>
                      <a:pt x="1" y="24"/>
                    </a:lnTo>
                    <a:lnTo>
                      <a:pt x="0" y="18"/>
                    </a:lnTo>
                    <a:lnTo>
                      <a:pt x="0" y="18"/>
                    </a:lnTo>
                    <a:lnTo>
                      <a:pt x="1" y="13"/>
                    </a:lnTo>
                    <a:lnTo>
                      <a:pt x="5" y="9"/>
                    </a:lnTo>
                    <a:lnTo>
                      <a:pt x="11" y="6"/>
                    </a:lnTo>
                    <a:lnTo>
                      <a:pt x="19" y="5"/>
                    </a:lnTo>
                    <a:lnTo>
                      <a:pt x="355" y="0"/>
                    </a:lnTo>
                    <a:lnTo>
                      <a:pt x="355" y="0"/>
                    </a:lnTo>
                    <a:lnTo>
                      <a:pt x="363" y="0"/>
                    </a:lnTo>
                    <a:lnTo>
                      <a:pt x="369" y="2"/>
                    </a:lnTo>
                    <a:lnTo>
                      <a:pt x="373" y="6"/>
                    </a:lnTo>
                    <a:lnTo>
                      <a:pt x="375" y="12"/>
                    </a:lnTo>
                    <a:lnTo>
                      <a:pt x="375" y="12"/>
                    </a:lnTo>
                    <a:lnTo>
                      <a:pt x="373" y="17"/>
                    </a:lnTo>
                    <a:lnTo>
                      <a:pt x="370" y="21"/>
                    </a:lnTo>
                    <a:lnTo>
                      <a:pt x="363" y="24"/>
                    </a:lnTo>
                    <a:lnTo>
                      <a:pt x="356" y="25"/>
                    </a:lnTo>
                    <a:lnTo>
                      <a:pt x="19" y="31"/>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72"/>
              <p:cNvSpPr/>
              <p:nvPr/>
            </p:nvSpPr>
            <p:spPr bwMode="auto">
              <a:xfrm>
                <a:off x="838103" y="3623399"/>
                <a:ext cx="452587" cy="53879"/>
              </a:xfrm>
              <a:custGeom>
                <a:avLst/>
                <a:gdLst>
                  <a:gd name="T0" fmla="*/ 16 w 336"/>
                  <a:gd name="T1" fmla="*/ 40 h 40"/>
                  <a:gd name="T2" fmla="*/ 16 w 336"/>
                  <a:gd name="T3" fmla="*/ 40 h 40"/>
                  <a:gd name="T4" fmla="*/ 9 w 336"/>
                  <a:gd name="T5" fmla="*/ 38 h 40"/>
                  <a:gd name="T6" fmla="*/ 4 w 336"/>
                  <a:gd name="T7" fmla="*/ 34 h 40"/>
                  <a:gd name="T8" fmla="*/ 1 w 336"/>
                  <a:gd name="T9" fmla="*/ 29 h 40"/>
                  <a:gd name="T10" fmla="*/ 0 w 336"/>
                  <a:gd name="T11" fmla="*/ 23 h 40"/>
                  <a:gd name="T12" fmla="*/ 0 w 336"/>
                  <a:gd name="T13" fmla="*/ 23 h 40"/>
                  <a:gd name="T14" fmla="*/ 1 w 336"/>
                  <a:gd name="T15" fmla="*/ 17 h 40"/>
                  <a:gd name="T16" fmla="*/ 4 w 336"/>
                  <a:gd name="T17" fmla="*/ 11 h 40"/>
                  <a:gd name="T18" fmla="*/ 9 w 336"/>
                  <a:gd name="T19" fmla="*/ 7 h 40"/>
                  <a:gd name="T20" fmla="*/ 16 w 336"/>
                  <a:gd name="T21" fmla="*/ 6 h 40"/>
                  <a:gd name="T22" fmla="*/ 318 w 336"/>
                  <a:gd name="T23" fmla="*/ 0 h 40"/>
                  <a:gd name="T24" fmla="*/ 318 w 336"/>
                  <a:gd name="T25" fmla="*/ 0 h 40"/>
                  <a:gd name="T26" fmla="*/ 325 w 336"/>
                  <a:gd name="T27" fmla="*/ 2 h 40"/>
                  <a:gd name="T28" fmla="*/ 330 w 336"/>
                  <a:gd name="T29" fmla="*/ 6 h 40"/>
                  <a:gd name="T30" fmla="*/ 334 w 336"/>
                  <a:gd name="T31" fmla="*/ 11 h 40"/>
                  <a:gd name="T32" fmla="*/ 336 w 336"/>
                  <a:gd name="T33" fmla="*/ 17 h 40"/>
                  <a:gd name="T34" fmla="*/ 336 w 336"/>
                  <a:gd name="T35" fmla="*/ 17 h 40"/>
                  <a:gd name="T36" fmla="*/ 334 w 336"/>
                  <a:gd name="T37" fmla="*/ 23 h 40"/>
                  <a:gd name="T38" fmla="*/ 330 w 336"/>
                  <a:gd name="T39" fmla="*/ 29 h 40"/>
                  <a:gd name="T40" fmla="*/ 325 w 336"/>
                  <a:gd name="T41" fmla="*/ 33 h 40"/>
                  <a:gd name="T42" fmla="*/ 318 w 336"/>
                  <a:gd name="T43" fmla="*/ 34 h 40"/>
                  <a:gd name="T44" fmla="*/ 16 w 33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40">
                    <a:moveTo>
                      <a:pt x="16" y="40"/>
                    </a:moveTo>
                    <a:lnTo>
                      <a:pt x="16" y="40"/>
                    </a:lnTo>
                    <a:lnTo>
                      <a:pt x="9" y="38"/>
                    </a:lnTo>
                    <a:lnTo>
                      <a:pt x="4" y="34"/>
                    </a:lnTo>
                    <a:lnTo>
                      <a:pt x="1" y="29"/>
                    </a:lnTo>
                    <a:lnTo>
                      <a:pt x="0" y="23"/>
                    </a:lnTo>
                    <a:lnTo>
                      <a:pt x="0" y="23"/>
                    </a:lnTo>
                    <a:lnTo>
                      <a:pt x="1" y="17"/>
                    </a:lnTo>
                    <a:lnTo>
                      <a:pt x="4" y="11"/>
                    </a:lnTo>
                    <a:lnTo>
                      <a:pt x="9" y="7"/>
                    </a:lnTo>
                    <a:lnTo>
                      <a:pt x="16" y="6"/>
                    </a:lnTo>
                    <a:lnTo>
                      <a:pt x="318" y="0"/>
                    </a:lnTo>
                    <a:lnTo>
                      <a:pt x="318" y="0"/>
                    </a:lnTo>
                    <a:lnTo>
                      <a:pt x="325" y="2"/>
                    </a:lnTo>
                    <a:lnTo>
                      <a:pt x="330" y="6"/>
                    </a:lnTo>
                    <a:lnTo>
                      <a:pt x="334" y="11"/>
                    </a:lnTo>
                    <a:lnTo>
                      <a:pt x="336" y="17"/>
                    </a:lnTo>
                    <a:lnTo>
                      <a:pt x="336" y="17"/>
                    </a:lnTo>
                    <a:lnTo>
                      <a:pt x="334" y="23"/>
                    </a:lnTo>
                    <a:lnTo>
                      <a:pt x="330" y="29"/>
                    </a:lnTo>
                    <a:lnTo>
                      <a:pt x="325" y="33"/>
                    </a:lnTo>
                    <a:lnTo>
                      <a:pt x="318" y="34"/>
                    </a:lnTo>
                    <a:lnTo>
                      <a:pt x="16" y="40"/>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73"/>
              <p:cNvSpPr/>
              <p:nvPr/>
            </p:nvSpPr>
            <p:spPr bwMode="auto">
              <a:xfrm>
                <a:off x="1100765" y="3622052"/>
                <a:ext cx="168373" cy="63309"/>
              </a:xfrm>
              <a:custGeom>
                <a:avLst/>
                <a:gdLst>
                  <a:gd name="T0" fmla="*/ 120 w 125"/>
                  <a:gd name="T1" fmla="*/ 35 h 47"/>
                  <a:gd name="T2" fmla="*/ 99 w 125"/>
                  <a:gd name="T3" fmla="*/ 46 h 47"/>
                  <a:gd name="T4" fmla="*/ 8 w 125"/>
                  <a:gd name="T5" fmla="*/ 47 h 47"/>
                  <a:gd name="T6" fmla="*/ 8 w 125"/>
                  <a:gd name="T7" fmla="*/ 47 h 47"/>
                  <a:gd name="T8" fmla="*/ 6 w 125"/>
                  <a:gd name="T9" fmla="*/ 45 h 47"/>
                  <a:gd name="T10" fmla="*/ 0 w 125"/>
                  <a:gd name="T11" fmla="*/ 41 h 47"/>
                  <a:gd name="T12" fmla="*/ 76 w 125"/>
                  <a:gd name="T13" fmla="*/ 39 h 47"/>
                  <a:gd name="T14" fmla="*/ 76 w 125"/>
                  <a:gd name="T15" fmla="*/ 39 h 47"/>
                  <a:gd name="T16" fmla="*/ 77 w 125"/>
                  <a:gd name="T17" fmla="*/ 37 h 47"/>
                  <a:gd name="T18" fmla="*/ 80 w 125"/>
                  <a:gd name="T19" fmla="*/ 28 h 47"/>
                  <a:gd name="T20" fmla="*/ 81 w 125"/>
                  <a:gd name="T21" fmla="*/ 23 h 47"/>
                  <a:gd name="T22" fmla="*/ 81 w 125"/>
                  <a:gd name="T23" fmla="*/ 16 h 47"/>
                  <a:gd name="T24" fmla="*/ 80 w 125"/>
                  <a:gd name="T25" fmla="*/ 8 h 47"/>
                  <a:gd name="T26" fmla="*/ 77 w 125"/>
                  <a:gd name="T27" fmla="*/ 1 h 47"/>
                  <a:gd name="T28" fmla="*/ 120 w 125"/>
                  <a:gd name="T29" fmla="*/ 0 h 47"/>
                  <a:gd name="T30" fmla="*/ 120 w 125"/>
                  <a:gd name="T31" fmla="*/ 0 h 47"/>
                  <a:gd name="T32" fmla="*/ 122 w 125"/>
                  <a:gd name="T33" fmla="*/ 4 h 47"/>
                  <a:gd name="T34" fmla="*/ 125 w 125"/>
                  <a:gd name="T35" fmla="*/ 11 h 47"/>
                  <a:gd name="T36" fmla="*/ 125 w 125"/>
                  <a:gd name="T37" fmla="*/ 16 h 47"/>
                  <a:gd name="T38" fmla="*/ 125 w 125"/>
                  <a:gd name="T39" fmla="*/ 23 h 47"/>
                  <a:gd name="T40" fmla="*/ 123 w 125"/>
                  <a:gd name="T41" fmla="*/ 28 h 47"/>
                  <a:gd name="T42" fmla="*/ 120 w 125"/>
                  <a:gd name="T43" fmla="*/ 35 h 47"/>
                  <a:gd name="T44" fmla="*/ 120 w 125"/>
                  <a:gd name="T4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47">
                    <a:moveTo>
                      <a:pt x="120" y="35"/>
                    </a:moveTo>
                    <a:lnTo>
                      <a:pt x="99" y="46"/>
                    </a:lnTo>
                    <a:lnTo>
                      <a:pt x="8" y="47"/>
                    </a:lnTo>
                    <a:lnTo>
                      <a:pt x="8" y="47"/>
                    </a:lnTo>
                    <a:lnTo>
                      <a:pt x="6" y="45"/>
                    </a:lnTo>
                    <a:lnTo>
                      <a:pt x="0" y="41"/>
                    </a:lnTo>
                    <a:lnTo>
                      <a:pt x="76" y="39"/>
                    </a:lnTo>
                    <a:lnTo>
                      <a:pt x="76" y="39"/>
                    </a:lnTo>
                    <a:lnTo>
                      <a:pt x="77" y="37"/>
                    </a:lnTo>
                    <a:lnTo>
                      <a:pt x="80" y="28"/>
                    </a:lnTo>
                    <a:lnTo>
                      <a:pt x="81" y="23"/>
                    </a:lnTo>
                    <a:lnTo>
                      <a:pt x="81" y="16"/>
                    </a:lnTo>
                    <a:lnTo>
                      <a:pt x="80" y="8"/>
                    </a:lnTo>
                    <a:lnTo>
                      <a:pt x="77" y="1"/>
                    </a:lnTo>
                    <a:lnTo>
                      <a:pt x="120" y="0"/>
                    </a:lnTo>
                    <a:lnTo>
                      <a:pt x="120" y="0"/>
                    </a:lnTo>
                    <a:lnTo>
                      <a:pt x="122" y="4"/>
                    </a:lnTo>
                    <a:lnTo>
                      <a:pt x="125" y="11"/>
                    </a:lnTo>
                    <a:lnTo>
                      <a:pt x="125" y="16"/>
                    </a:lnTo>
                    <a:lnTo>
                      <a:pt x="125" y="23"/>
                    </a:lnTo>
                    <a:lnTo>
                      <a:pt x="123" y="28"/>
                    </a:lnTo>
                    <a:lnTo>
                      <a:pt x="120" y="35"/>
                    </a:lnTo>
                    <a:lnTo>
                      <a:pt x="120" y="35"/>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74"/>
              <p:cNvSpPr>
                <a:spLocks noEditPoints="1"/>
              </p:cNvSpPr>
              <p:nvPr/>
            </p:nvSpPr>
            <p:spPr bwMode="auto">
              <a:xfrm>
                <a:off x="1394407" y="3554703"/>
                <a:ext cx="145474" cy="105065"/>
              </a:xfrm>
              <a:custGeom>
                <a:avLst/>
                <a:gdLst>
                  <a:gd name="T0" fmla="*/ 17 w 108"/>
                  <a:gd name="T1" fmla="*/ 27 h 78"/>
                  <a:gd name="T2" fmla="*/ 21 w 108"/>
                  <a:gd name="T3" fmla="*/ 37 h 78"/>
                  <a:gd name="T4" fmla="*/ 79 w 108"/>
                  <a:gd name="T5" fmla="*/ 65 h 78"/>
                  <a:gd name="T6" fmla="*/ 83 w 108"/>
                  <a:gd name="T7" fmla="*/ 65 h 78"/>
                  <a:gd name="T8" fmla="*/ 82 w 108"/>
                  <a:gd name="T9" fmla="*/ 61 h 78"/>
                  <a:gd name="T10" fmla="*/ 25 w 108"/>
                  <a:gd name="T11" fmla="*/ 34 h 78"/>
                  <a:gd name="T12" fmla="*/ 23 w 108"/>
                  <a:gd name="T13" fmla="*/ 27 h 78"/>
                  <a:gd name="T14" fmla="*/ 71 w 108"/>
                  <a:gd name="T15" fmla="*/ 20 h 78"/>
                  <a:gd name="T16" fmla="*/ 73 w 108"/>
                  <a:gd name="T17" fmla="*/ 26 h 78"/>
                  <a:gd name="T18" fmla="*/ 73 w 108"/>
                  <a:gd name="T19" fmla="*/ 26 h 78"/>
                  <a:gd name="T20" fmla="*/ 75 w 108"/>
                  <a:gd name="T21" fmla="*/ 23 h 78"/>
                  <a:gd name="T22" fmla="*/ 25 w 108"/>
                  <a:gd name="T23" fmla="*/ 15 h 78"/>
                  <a:gd name="T24" fmla="*/ 27 w 108"/>
                  <a:gd name="T25" fmla="*/ 20 h 78"/>
                  <a:gd name="T26" fmla="*/ 29 w 108"/>
                  <a:gd name="T27" fmla="*/ 19 h 78"/>
                  <a:gd name="T28" fmla="*/ 33 w 108"/>
                  <a:gd name="T29" fmla="*/ 18 h 78"/>
                  <a:gd name="T30" fmla="*/ 2 w 108"/>
                  <a:gd name="T31" fmla="*/ 14 h 78"/>
                  <a:gd name="T32" fmla="*/ 1 w 108"/>
                  <a:gd name="T33" fmla="*/ 27 h 78"/>
                  <a:gd name="T34" fmla="*/ 4 w 108"/>
                  <a:gd name="T35" fmla="*/ 37 h 78"/>
                  <a:gd name="T36" fmla="*/ 15 w 108"/>
                  <a:gd name="T37" fmla="*/ 46 h 78"/>
                  <a:gd name="T38" fmla="*/ 83 w 108"/>
                  <a:gd name="T39" fmla="*/ 77 h 78"/>
                  <a:gd name="T40" fmla="*/ 87 w 108"/>
                  <a:gd name="T41" fmla="*/ 78 h 78"/>
                  <a:gd name="T42" fmla="*/ 102 w 108"/>
                  <a:gd name="T43" fmla="*/ 72 h 78"/>
                  <a:gd name="T44" fmla="*/ 106 w 108"/>
                  <a:gd name="T45" fmla="*/ 64 h 78"/>
                  <a:gd name="T46" fmla="*/ 102 w 108"/>
                  <a:gd name="T47" fmla="*/ 46 h 78"/>
                  <a:gd name="T48" fmla="*/ 69 w 108"/>
                  <a:gd name="T49" fmla="*/ 29 h 78"/>
                  <a:gd name="T50" fmla="*/ 94 w 108"/>
                  <a:gd name="T51" fmla="*/ 46 h 78"/>
                  <a:gd name="T52" fmla="*/ 102 w 108"/>
                  <a:gd name="T53" fmla="*/ 60 h 78"/>
                  <a:gd name="T54" fmla="*/ 98 w 108"/>
                  <a:gd name="T55" fmla="*/ 69 h 78"/>
                  <a:gd name="T56" fmla="*/ 87 w 108"/>
                  <a:gd name="T57" fmla="*/ 73 h 78"/>
                  <a:gd name="T58" fmla="*/ 17 w 108"/>
                  <a:gd name="T59" fmla="*/ 41 h 78"/>
                  <a:gd name="T60" fmla="*/ 6 w 108"/>
                  <a:gd name="T61" fmla="*/ 30 h 78"/>
                  <a:gd name="T62" fmla="*/ 6 w 108"/>
                  <a:gd name="T63" fmla="*/ 16 h 78"/>
                  <a:gd name="T64" fmla="*/ 47 w 108"/>
                  <a:gd name="T65" fmla="*/ 19 h 78"/>
                  <a:gd name="T66" fmla="*/ 48 w 108"/>
                  <a:gd name="T67" fmla="*/ 22 h 78"/>
                  <a:gd name="T68" fmla="*/ 59 w 108"/>
                  <a:gd name="T69" fmla="*/ 30 h 78"/>
                  <a:gd name="T70" fmla="*/ 39 w 108"/>
                  <a:gd name="T71" fmla="*/ 15 h 78"/>
                  <a:gd name="T72" fmla="*/ 8 w 108"/>
                  <a:gd name="T73" fmla="*/ 7 h 78"/>
                  <a:gd name="T74" fmla="*/ 9 w 108"/>
                  <a:gd name="T75" fmla="*/ 12 h 78"/>
                  <a:gd name="T76" fmla="*/ 8 w 108"/>
                  <a:gd name="T77" fmla="*/ 7 h 78"/>
                  <a:gd name="T78" fmla="*/ 17 w 108"/>
                  <a:gd name="T79" fmla="*/ 2 h 78"/>
                  <a:gd name="T80" fmla="*/ 19 w 108"/>
                  <a:gd name="T81" fmla="*/ 6 h 78"/>
                  <a:gd name="T82" fmla="*/ 25 w 108"/>
                  <a:gd name="T83" fmla="*/ 6 h 78"/>
                  <a:gd name="T84" fmla="*/ 66 w 108"/>
                  <a:gd name="T85" fmla="*/ 22 h 78"/>
                  <a:gd name="T86" fmla="*/ 36 w 108"/>
                  <a:gd name="T87" fmla="*/ 3 h 78"/>
                  <a:gd name="T88" fmla="*/ 24 w 108"/>
                  <a:gd name="T8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9" y="22"/>
                    </a:moveTo>
                    <a:lnTo>
                      <a:pt x="19" y="22"/>
                    </a:lnTo>
                    <a:lnTo>
                      <a:pt x="17" y="27"/>
                    </a:lnTo>
                    <a:lnTo>
                      <a:pt x="19" y="33"/>
                    </a:lnTo>
                    <a:lnTo>
                      <a:pt x="19" y="33"/>
                    </a:lnTo>
                    <a:lnTo>
                      <a:pt x="21" y="37"/>
                    </a:lnTo>
                    <a:lnTo>
                      <a:pt x="27" y="41"/>
                    </a:lnTo>
                    <a:lnTo>
                      <a:pt x="79" y="65"/>
                    </a:lnTo>
                    <a:lnTo>
                      <a:pt x="79" y="65"/>
                    </a:lnTo>
                    <a:lnTo>
                      <a:pt x="81" y="66"/>
                    </a:lnTo>
                    <a:lnTo>
                      <a:pt x="81" y="66"/>
                    </a:lnTo>
                    <a:lnTo>
                      <a:pt x="83" y="65"/>
                    </a:lnTo>
                    <a:lnTo>
                      <a:pt x="83" y="65"/>
                    </a:lnTo>
                    <a:lnTo>
                      <a:pt x="83" y="62"/>
                    </a:lnTo>
                    <a:lnTo>
                      <a:pt x="82" y="61"/>
                    </a:lnTo>
                    <a:lnTo>
                      <a:pt x="28" y="37"/>
                    </a:lnTo>
                    <a:lnTo>
                      <a:pt x="28" y="37"/>
                    </a:lnTo>
                    <a:lnTo>
                      <a:pt x="25" y="34"/>
                    </a:lnTo>
                    <a:lnTo>
                      <a:pt x="24" y="30"/>
                    </a:lnTo>
                    <a:lnTo>
                      <a:pt x="24" y="30"/>
                    </a:lnTo>
                    <a:lnTo>
                      <a:pt x="23" y="27"/>
                    </a:lnTo>
                    <a:lnTo>
                      <a:pt x="24" y="24"/>
                    </a:lnTo>
                    <a:lnTo>
                      <a:pt x="19" y="22"/>
                    </a:lnTo>
                    <a:close/>
                    <a:moveTo>
                      <a:pt x="71" y="20"/>
                    </a:moveTo>
                    <a:lnTo>
                      <a:pt x="71" y="20"/>
                    </a:lnTo>
                    <a:lnTo>
                      <a:pt x="70" y="24"/>
                    </a:lnTo>
                    <a:lnTo>
                      <a:pt x="73" y="26"/>
                    </a:lnTo>
                    <a:lnTo>
                      <a:pt x="73" y="26"/>
                    </a:lnTo>
                    <a:lnTo>
                      <a:pt x="73" y="26"/>
                    </a:lnTo>
                    <a:lnTo>
                      <a:pt x="73" y="26"/>
                    </a:lnTo>
                    <a:lnTo>
                      <a:pt x="75" y="24"/>
                    </a:lnTo>
                    <a:lnTo>
                      <a:pt x="75" y="24"/>
                    </a:lnTo>
                    <a:lnTo>
                      <a:pt x="75" y="23"/>
                    </a:lnTo>
                    <a:lnTo>
                      <a:pt x="74" y="20"/>
                    </a:lnTo>
                    <a:lnTo>
                      <a:pt x="71" y="20"/>
                    </a:lnTo>
                    <a:close/>
                    <a:moveTo>
                      <a:pt x="25" y="15"/>
                    </a:moveTo>
                    <a:lnTo>
                      <a:pt x="25" y="15"/>
                    </a:lnTo>
                    <a:lnTo>
                      <a:pt x="21" y="18"/>
                    </a:lnTo>
                    <a:lnTo>
                      <a:pt x="27" y="20"/>
                    </a:lnTo>
                    <a:lnTo>
                      <a:pt x="27" y="20"/>
                    </a:lnTo>
                    <a:lnTo>
                      <a:pt x="29" y="19"/>
                    </a:lnTo>
                    <a:lnTo>
                      <a:pt x="29" y="19"/>
                    </a:lnTo>
                    <a:lnTo>
                      <a:pt x="32" y="18"/>
                    </a:lnTo>
                    <a:lnTo>
                      <a:pt x="32" y="18"/>
                    </a:lnTo>
                    <a:lnTo>
                      <a:pt x="33" y="18"/>
                    </a:lnTo>
                    <a:lnTo>
                      <a:pt x="25" y="15"/>
                    </a:lnTo>
                    <a:close/>
                    <a:moveTo>
                      <a:pt x="2" y="14"/>
                    </a:moveTo>
                    <a:lnTo>
                      <a:pt x="2" y="14"/>
                    </a:lnTo>
                    <a:lnTo>
                      <a:pt x="1" y="19"/>
                    </a:lnTo>
                    <a:lnTo>
                      <a:pt x="0" y="23"/>
                    </a:lnTo>
                    <a:lnTo>
                      <a:pt x="1" y="27"/>
                    </a:lnTo>
                    <a:lnTo>
                      <a:pt x="1" y="31"/>
                    </a:lnTo>
                    <a:lnTo>
                      <a:pt x="1" y="31"/>
                    </a:lnTo>
                    <a:lnTo>
                      <a:pt x="4" y="37"/>
                    </a:lnTo>
                    <a:lnTo>
                      <a:pt x="6" y="39"/>
                    </a:lnTo>
                    <a:lnTo>
                      <a:pt x="10" y="43"/>
                    </a:lnTo>
                    <a:lnTo>
                      <a:pt x="15" y="46"/>
                    </a:lnTo>
                    <a:lnTo>
                      <a:pt x="79" y="76"/>
                    </a:lnTo>
                    <a:lnTo>
                      <a:pt x="79" y="76"/>
                    </a:lnTo>
                    <a:lnTo>
                      <a:pt x="83" y="77"/>
                    </a:lnTo>
                    <a:lnTo>
                      <a:pt x="83" y="77"/>
                    </a:lnTo>
                    <a:lnTo>
                      <a:pt x="87" y="78"/>
                    </a:lnTo>
                    <a:lnTo>
                      <a:pt x="87" y="78"/>
                    </a:lnTo>
                    <a:lnTo>
                      <a:pt x="93" y="77"/>
                    </a:lnTo>
                    <a:lnTo>
                      <a:pt x="98" y="76"/>
                    </a:lnTo>
                    <a:lnTo>
                      <a:pt x="102" y="72"/>
                    </a:lnTo>
                    <a:lnTo>
                      <a:pt x="105" y="68"/>
                    </a:lnTo>
                    <a:lnTo>
                      <a:pt x="105" y="68"/>
                    </a:lnTo>
                    <a:lnTo>
                      <a:pt x="106" y="64"/>
                    </a:lnTo>
                    <a:lnTo>
                      <a:pt x="108" y="60"/>
                    </a:lnTo>
                    <a:lnTo>
                      <a:pt x="106" y="53"/>
                    </a:lnTo>
                    <a:lnTo>
                      <a:pt x="102" y="46"/>
                    </a:lnTo>
                    <a:lnTo>
                      <a:pt x="96" y="42"/>
                    </a:lnTo>
                    <a:lnTo>
                      <a:pt x="69" y="29"/>
                    </a:lnTo>
                    <a:lnTo>
                      <a:pt x="69" y="29"/>
                    </a:lnTo>
                    <a:lnTo>
                      <a:pt x="64" y="33"/>
                    </a:lnTo>
                    <a:lnTo>
                      <a:pt x="94" y="46"/>
                    </a:lnTo>
                    <a:lnTo>
                      <a:pt x="94" y="46"/>
                    </a:lnTo>
                    <a:lnTo>
                      <a:pt x="98" y="50"/>
                    </a:lnTo>
                    <a:lnTo>
                      <a:pt x="101" y="54"/>
                    </a:lnTo>
                    <a:lnTo>
                      <a:pt x="102" y="60"/>
                    </a:lnTo>
                    <a:lnTo>
                      <a:pt x="101" y="65"/>
                    </a:lnTo>
                    <a:lnTo>
                      <a:pt x="101" y="65"/>
                    </a:lnTo>
                    <a:lnTo>
                      <a:pt x="98" y="69"/>
                    </a:lnTo>
                    <a:lnTo>
                      <a:pt x="96" y="70"/>
                    </a:lnTo>
                    <a:lnTo>
                      <a:pt x="91" y="73"/>
                    </a:lnTo>
                    <a:lnTo>
                      <a:pt x="87" y="73"/>
                    </a:lnTo>
                    <a:lnTo>
                      <a:pt x="87" y="73"/>
                    </a:lnTo>
                    <a:lnTo>
                      <a:pt x="81" y="72"/>
                    </a:lnTo>
                    <a:lnTo>
                      <a:pt x="17" y="41"/>
                    </a:lnTo>
                    <a:lnTo>
                      <a:pt x="17" y="41"/>
                    </a:lnTo>
                    <a:lnTo>
                      <a:pt x="10" y="37"/>
                    </a:lnTo>
                    <a:lnTo>
                      <a:pt x="6" y="30"/>
                    </a:lnTo>
                    <a:lnTo>
                      <a:pt x="6" y="30"/>
                    </a:lnTo>
                    <a:lnTo>
                      <a:pt x="5" y="23"/>
                    </a:lnTo>
                    <a:lnTo>
                      <a:pt x="6" y="16"/>
                    </a:lnTo>
                    <a:lnTo>
                      <a:pt x="2" y="14"/>
                    </a:lnTo>
                    <a:close/>
                    <a:moveTo>
                      <a:pt x="35" y="14"/>
                    </a:moveTo>
                    <a:lnTo>
                      <a:pt x="47" y="19"/>
                    </a:lnTo>
                    <a:lnTo>
                      <a:pt x="47" y="19"/>
                    </a:lnTo>
                    <a:lnTo>
                      <a:pt x="48" y="20"/>
                    </a:lnTo>
                    <a:lnTo>
                      <a:pt x="48" y="22"/>
                    </a:lnTo>
                    <a:lnTo>
                      <a:pt x="48" y="22"/>
                    </a:lnTo>
                    <a:lnTo>
                      <a:pt x="47" y="23"/>
                    </a:lnTo>
                    <a:lnTo>
                      <a:pt x="59" y="30"/>
                    </a:lnTo>
                    <a:lnTo>
                      <a:pt x="59" y="30"/>
                    </a:lnTo>
                    <a:lnTo>
                      <a:pt x="63" y="26"/>
                    </a:lnTo>
                    <a:lnTo>
                      <a:pt x="39" y="15"/>
                    </a:lnTo>
                    <a:lnTo>
                      <a:pt x="39" y="15"/>
                    </a:lnTo>
                    <a:lnTo>
                      <a:pt x="35" y="14"/>
                    </a:lnTo>
                    <a:close/>
                    <a:moveTo>
                      <a:pt x="8" y="7"/>
                    </a:moveTo>
                    <a:lnTo>
                      <a:pt x="8" y="7"/>
                    </a:lnTo>
                    <a:lnTo>
                      <a:pt x="5" y="10"/>
                    </a:lnTo>
                    <a:lnTo>
                      <a:pt x="9" y="12"/>
                    </a:lnTo>
                    <a:lnTo>
                      <a:pt x="9" y="12"/>
                    </a:lnTo>
                    <a:lnTo>
                      <a:pt x="13" y="8"/>
                    </a:lnTo>
                    <a:lnTo>
                      <a:pt x="8" y="7"/>
                    </a:lnTo>
                    <a:close/>
                    <a:moveTo>
                      <a:pt x="24" y="0"/>
                    </a:moveTo>
                    <a:lnTo>
                      <a:pt x="24" y="0"/>
                    </a:lnTo>
                    <a:lnTo>
                      <a:pt x="17" y="2"/>
                    </a:lnTo>
                    <a:lnTo>
                      <a:pt x="17" y="2"/>
                    </a:lnTo>
                    <a:lnTo>
                      <a:pt x="13" y="3"/>
                    </a:lnTo>
                    <a:lnTo>
                      <a:pt x="19" y="6"/>
                    </a:lnTo>
                    <a:lnTo>
                      <a:pt x="19" y="6"/>
                    </a:lnTo>
                    <a:lnTo>
                      <a:pt x="25" y="6"/>
                    </a:lnTo>
                    <a:lnTo>
                      <a:pt x="25" y="6"/>
                    </a:lnTo>
                    <a:lnTo>
                      <a:pt x="29" y="6"/>
                    </a:lnTo>
                    <a:lnTo>
                      <a:pt x="33" y="7"/>
                    </a:lnTo>
                    <a:lnTo>
                      <a:pt x="66" y="22"/>
                    </a:lnTo>
                    <a:lnTo>
                      <a:pt x="66" y="22"/>
                    </a:lnTo>
                    <a:lnTo>
                      <a:pt x="67" y="18"/>
                    </a:lnTo>
                    <a:lnTo>
                      <a:pt x="36" y="3"/>
                    </a:lnTo>
                    <a:lnTo>
                      <a:pt x="36" y="3"/>
                    </a:lnTo>
                    <a:lnTo>
                      <a:pt x="31" y="2"/>
                    </a:lnTo>
                    <a:lnTo>
                      <a:pt x="24"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0" name="Freeform 75"/>
              <p:cNvSpPr/>
              <p:nvPr/>
            </p:nvSpPr>
            <p:spPr bwMode="auto">
              <a:xfrm>
                <a:off x="1417306" y="3584337"/>
                <a:ext cx="88901" cy="59267"/>
              </a:xfrm>
              <a:custGeom>
                <a:avLst/>
                <a:gdLst>
                  <a:gd name="T0" fmla="*/ 2 w 66"/>
                  <a:gd name="T1" fmla="*/ 0 h 44"/>
                  <a:gd name="T2" fmla="*/ 2 w 66"/>
                  <a:gd name="T3" fmla="*/ 0 h 44"/>
                  <a:gd name="T4" fmla="*/ 0 w 66"/>
                  <a:gd name="T5" fmla="*/ 5 h 44"/>
                  <a:gd name="T6" fmla="*/ 2 w 66"/>
                  <a:gd name="T7" fmla="*/ 11 h 44"/>
                  <a:gd name="T8" fmla="*/ 2 w 66"/>
                  <a:gd name="T9" fmla="*/ 11 h 44"/>
                  <a:gd name="T10" fmla="*/ 4 w 66"/>
                  <a:gd name="T11" fmla="*/ 15 h 44"/>
                  <a:gd name="T12" fmla="*/ 10 w 66"/>
                  <a:gd name="T13" fmla="*/ 19 h 44"/>
                  <a:gd name="T14" fmla="*/ 62 w 66"/>
                  <a:gd name="T15" fmla="*/ 43 h 44"/>
                  <a:gd name="T16" fmla="*/ 62 w 66"/>
                  <a:gd name="T17" fmla="*/ 43 h 44"/>
                  <a:gd name="T18" fmla="*/ 64 w 66"/>
                  <a:gd name="T19" fmla="*/ 44 h 44"/>
                  <a:gd name="T20" fmla="*/ 64 w 66"/>
                  <a:gd name="T21" fmla="*/ 44 h 44"/>
                  <a:gd name="T22" fmla="*/ 66 w 66"/>
                  <a:gd name="T23" fmla="*/ 43 h 44"/>
                  <a:gd name="T24" fmla="*/ 66 w 66"/>
                  <a:gd name="T25" fmla="*/ 43 h 44"/>
                  <a:gd name="T26" fmla="*/ 66 w 66"/>
                  <a:gd name="T27" fmla="*/ 40 h 44"/>
                  <a:gd name="T28" fmla="*/ 65 w 66"/>
                  <a:gd name="T29" fmla="*/ 39 h 44"/>
                  <a:gd name="T30" fmla="*/ 11 w 66"/>
                  <a:gd name="T31" fmla="*/ 15 h 44"/>
                  <a:gd name="T32" fmla="*/ 11 w 66"/>
                  <a:gd name="T33" fmla="*/ 15 h 44"/>
                  <a:gd name="T34" fmla="*/ 8 w 66"/>
                  <a:gd name="T35" fmla="*/ 12 h 44"/>
                  <a:gd name="T36" fmla="*/ 7 w 66"/>
                  <a:gd name="T37" fmla="*/ 8 h 44"/>
                  <a:gd name="T38" fmla="*/ 7 w 66"/>
                  <a:gd name="T39" fmla="*/ 8 h 44"/>
                  <a:gd name="T40" fmla="*/ 6 w 66"/>
                  <a:gd name="T41" fmla="*/ 5 h 44"/>
                  <a:gd name="T42" fmla="*/ 7 w 66"/>
                  <a:gd name="T43" fmla="*/ 2 h 44"/>
                  <a:gd name="T44" fmla="*/ 2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2" y="0"/>
                    </a:moveTo>
                    <a:lnTo>
                      <a:pt x="2" y="0"/>
                    </a:lnTo>
                    <a:lnTo>
                      <a:pt x="0" y="5"/>
                    </a:lnTo>
                    <a:lnTo>
                      <a:pt x="2" y="11"/>
                    </a:lnTo>
                    <a:lnTo>
                      <a:pt x="2" y="11"/>
                    </a:lnTo>
                    <a:lnTo>
                      <a:pt x="4" y="15"/>
                    </a:lnTo>
                    <a:lnTo>
                      <a:pt x="10" y="19"/>
                    </a:lnTo>
                    <a:lnTo>
                      <a:pt x="62" y="43"/>
                    </a:lnTo>
                    <a:lnTo>
                      <a:pt x="62" y="43"/>
                    </a:lnTo>
                    <a:lnTo>
                      <a:pt x="64" y="44"/>
                    </a:lnTo>
                    <a:lnTo>
                      <a:pt x="64" y="44"/>
                    </a:lnTo>
                    <a:lnTo>
                      <a:pt x="66" y="43"/>
                    </a:lnTo>
                    <a:lnTo>
                      <a:pt x="66" y="43"/>
                    </a:lnTo>
                    <a:lnTo>
                      <a:pt x="66" y="40"/>
                    </a:lnTo>
                    <a:lnTo>
                      <a:pt x="65" y="39"/>
                    </a:lnTo>
                    <a:lnTo>
                      <a:pt x="11" y="15"/>
                    </a:lnTo>
                    <a:lnTo>
                      <a:pt x="11" y="15"/>
                    </a:lnTo>
                    <a:lnTo>
                      <a:pt x="8" y="12"/>
                    </a:lnTo>
                    <a:lnTo>
                      <a:pt x="7" y="8"/>
                    </a:lnTo>
                    <a:lnTo>
                      <a:pt x="7" y="8"/>
                    </a:lnTo>
                    <a:lnTo>
                      <a:pt x="6" y="5"/>
                    </a:lnTo>
                    <a:lnTo>
                      <a:pt x="7"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76"/>
              <p:cNvSpPr/>
              <p:nvPr/>
            </p:nvSpPr>
            <p:spPr bwMode="auto">
              <a:xfrm>
                <a:off x="1488696" y="3581643"/>
                <a:ext cx="6735" cy="8082"/>
              </a:xfrm>
              <a:custGeom>
                <a:avLst/>
                <a:gdLst>
                  <a:gd name="T0" fmla="*/ 1 w 5"/>
                  <a:gd name="T1" fmla="*/ 0 h 6"/>
                  <a:gd name="T2" fmla="*/ 1 w 5"/>
                  <a:gd name="T3" fmla="*/ 0 h 6"/>
                  <a:gd name="T4" fmla="*/ 0 w 5"/>
                  <a:gd name="T5" fmla="*/ 4 h 6"/>
                  <a:gd name="T6" fmla="*/ 3 w 5"/>
                  <a:gd name="T7" fmla="*/ 6 h 6"/>
                  <a:gd name="T8" fmla="*/ 3 w 5"/>
                  <a:gd name="T9" fmla="*/ 6 h 6"/>
                  <a:gd name="T10" fmla="*/ 3 w 5"/>
                  <a:gd name="T11" fmla="*/ 6 h 6"/>
                  <a:gd name="T12" fmla="*/ 3 w 5"/>
                  <a:gd name="T13" fmla="*/ 6 h 6"/>
                  <a:gd name="T14" fmla="*/ 5 w 5"/>
                  <a:gd name="T15" fmla="*/ 4 h 6"/>
                  <a:gd name="T16" fmla="*/ 5 w 5"/>
                  <a:gd name="T17" fmla="*/ 4 h 6"/>
                  <a:gd name="T18" fmla="*/ 5 w 5"/>
                  <a:gd name="T19" fmla="*/ 3 h 6"/>
                  <a:gd name="T20" fmla="*/ 4 w 5"/>
                  <a:gd name="T21" fmla="*/ 0 h 6"/>
                  <a:gd name="T22" fmla="*/ 1 w 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1" y="0"/>
                    </a:moveTo>
                    <a:lnTo>
                      <a:pt x="1" y="0"/>
                    </a:lnTo>
                    <a:lnTo>
                      <a:pt x="0" y="4"/>
                    </a:lnTo>
                    <a:lnTo>
                      <a:pt x="3" y="6"/>
                    </a:lnTo>
                    <a:lnTo>
                      <a:pt x="3" y="6"/>
                    </a:lnTo>
                    <a:lnTo>
                      <a:pt x="3" y="6"/>
                    </a:lnTo>
                    <a:lnTo>
                      <a:pt x="3" y="6"/>
                    </a:lnTo>
                    <a:lnTo>
                      <a:pt x="5" y="4"/>
                    </a:lnTo>
                    <a:lnTo>
                      <a:pt x="5" y="4"/>
                    </a:lnTo>
                    <a:lnTo>
                      <a:pt x="5" y="3"/>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77"/>
              <p:cNvSpPr/>
              <p:nvPr/>
            </p:nvSpPr>
            <p:spPr bwMode="auto">
              <a:xfrm>
                <a:off x="1422694" y="3574907"/>
                <a:ext cx="16164" cy="6735"/>
              </a:xfrm>
              <a:custGeom>
                <a:avLst/>
                <a:gdLst>
                  <a:gd name="T0" fmla="*/ 4 w 12"/>
                  <a:gd name="T1" fmla="*/ 0 h 5"/>
                  <a:gd name="T2" fmla="*/ 4 w 12"/>
                  <a:gd name="T3" fmla="*/ 0 h 5"/>
                  <a:gd name="T4" fmla="*/ 0 w 12"/>
                  <a:gd name="T5" fmla="*/ 3 h 5"/>
                  <a:gd name="T6" fmla="*/ 6 w 12"/>
                  <a:gd name="T7" fmla="*/ 5 h 5"/>
                  <a:gd name="T8" fmla="*/ 6 w 12"/>
                  <a:gd name="T9" fmla="*/ 5 h 5"/>
                  <a:gd name="T10" fmla="*/ 8 w 12"/>
                  <a:gd name="T11" fmla="*/ 4 h 5"/>
                  <a:gd name="T12" fmla="*/ 8 w 12"/>
                  <a:gd name="T13" fmla="*/ 4 h 5"/>
                  <a:gd name="T14" fmla="*/ 11 w 12"/>
                  <a:gd name="T15" fmla="*/ 3 h 5"/>
                  <a:gd name="T16" fmla="*/ 11 w 12"/>
                  <a:gd name="T17" fmla="*/ 3 h 5"/>
                  <a:gd name="T18" fmla="*/ 12 w 12"/>
                  <a:gd name="T19" fmla="*/ 3 h 5"/>
                  <a:gd name="T20" fmla="*/ 4 w 12"/>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4" y="0"/>
                    </a:moveTo>
                    <a:lnTo>
                      <a:pt x="4" y="0"/>
                    </a:lnTo>
                    <a:lnTo>
                      <a:pt x="0" y="3"/>
                    </a:lnTo>
                    <a:lnTo>
                      <a:pt x="6" y="5"/>
                    </a:lnTo>
                    <a:lnTo>
                      <a:pt x="6" y="5"/>
                    </a:lnTo>
                    <a:lnTo>
                      <a:pt x="8" y="4"/>
                    </a:lnTo>
                    <a:lnTo>
                      <a:pt x="8" y="4"/>
                    </a:lnTo>
                    <a:lnTo>
                      <a:pt x="11" y="3"/>
                    </a:lnTo>
                    <a:lnTo>
                      <a:pt x="11" y="3"/>
                    </a:lnTo>
                    <a:lnTo>
                      <a:pt x="12"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78"/>
              <p:cNvSpPr/>
              <p:nvPr/>
            </p:nvSpPr>
            <p:spPr bwMode="auto">
              <a:xfrm>
                <a:off x="1394407" y="3573561"/>
                <a:ext cx="145474" cy="86207"/>
              </a:xfrm>
              <a:custGeom>
                <a:avLst/>
                <a:gdLst>
                  <a:gd name="T0" fmla="*/ 2 w 108"/>
                  <a:gd name="T1" fmla="*/ 0 h 64"/>
                  <a:gd name="T2" fmla="*/ 2 w 108"/>
                  <a:gd name="T3" fmla="*/ 0 h 64"/>
                  <a:gd name="T4" fmla="*/ 1 w 108"/>
                  <a:gd name="T5" fmla="*/ 5 h 64"/>
                  <a:gd name="T6" fmla="*/ 0 w 108"/>
                  <a:gd name="T7" fmla="*/ 9 h 64"/>
                  <a:gd name="T8" fmla="*/ 1 w 108"/>
                  <a:gd name="T9" fmla="*/ 13 h 64"/>
                  <a:gd name="T10" fmla="*/ 1 w 108"/>
                  <a:gd name="T11" fmla="*/ 17 h 64"/>
                  <a:gd name="T12" fmla="*/ 1 w 108"/>
                  <a:gd name="T13" fmla="*/ 17 h 64"/>
                  <a:gd name="T14" fmla="*/ 4 w 108"/>
                  <a:gd name="T15" fmla="*/ 23 h 64"/>
                  <a:gd name="T16" fmla="*/ 6 w 108"/>
                  <a:gd name="T17" fmla="*/ 25 h 64"/>
                  <a:gd name="T18" fmla="*/ 10 w 108"/>
                  <a:gd name="T19" fmla="*/ 29 h 64"/>
                  <a:gd name="T20" fmla="*/ 15 w 108"/>
                  <a:gd name="T21" fmla="*/ 32 h 64"/>
                  <a:gd name="T22" fmla="*/ 79 w 108"/>
                  <a:gd name="T23" fmla="*/ 62 h 64"/>
                  <a:gd name="T24" fmla="*/ 79 w 108"/>
                  <a:gd name="T25" fmla="*/ 62 h 64"/>
                  <a:gd name="T26" fmla="*/ 83 w 108"/>
                  <a:gd name="T27" fmla="*/ 63 h 64"/>
                  <a:gd name="T28" fmla="*/ 83 w 108"/>
                  <a:gd name="T29" fmla="*/ 63 h 64"/>
                  <a:gd name="T30" fmla="*/ 87 w 108"/>
                  <a:gd name="T31" fmla="*/ 64 h 64"/>
                  <a:gd name="T32" fmla="*/ 87 w 108"/>
                  <a:gd name="T33" fmla="*/ 64 h 64"/>
                  <a:gd name="T34" fmla="*/ 93 w 108"/>
                  <a:gd name="T35" fmla="*/ 63 h 64"/>
                  <a:gd name="T36" fmla="*/ 98 w 108"/>
                  <a:gd name="T37" fmla="*/ 62 h 64"/>
                  <a:gd name="T38" fmla="*/ 102 w 108"/>
                  <a:gd name="T39" fmla="*/ 58 h 64"/>
                  <a:gd name="T40" fmla="*/ 105 w 108"/>
                  <a:gd name="T41" fmla="*/ 54 h 64"/>
                  <a:gd name="T42" fmla="*/ 105 w 108"/>
                  <a:gd name="T43" fmla="*/ 54 h 64"/>
                  <a:gd name="T44" fmla="*/ 106 w 108"/>
                  <a:gd name="T45" fmla="*/ 50 h 64"/>
                  <a:gd name="T46" fmla="*/ 108 w 108"/>
                  <a:gd name="T47" fmla="*/ 46 h 64"/>
                  <a:gd name="T48" fmla="*/ 106 w 108"/>
                  <a:gd name="T49" fmla="*/ 39 h 64"/>
                  <a:gd name="T50" fmla="*/ 102 w 108"/>
                  <a:gd name="T51" fmla="*/ 32 h 64"/>
                  <a:gd name="T52" fmla="*/ 96 w 108"/>
                  <a:gd name="T53" fmla="*/ 28 h 64"/>
                  <a:gd name="T54" fmla="*/ 69 w 108"/>
                  <a:gd name="T55" fmla="*/ 15 h 64"/>
                  <a:gd name="T56" fmla="*/ 69 w 108"/>
                  <a:gd name="T57" fmla="*/ 15 h 64"/>
                  <a:gd name="T58" fmla="*/ 64 w 108"/>
                  <a:gd name="T59" fmla="*/ 19 h 64"/>
                  <a:gd name="T60" fmla="*/ 94 w 108"/>
                  <a:gd name="T61" fmla="*/ 32 h 64"/>
                  <a:gd name="T62" fmla="*/ 94 w 108"/>
                  <a:gd name="T63" fmla="*/ 32 h 64"/>
                  <a:gd name="T64" fmla="*/ 98 w 108"/>
                  <a:gd name="T65" fmla="*/ 36 h 64"/>
                  <a:gd name="T66" fmla="*/ 101 w 108"/>
                  <a:gd name="T67" fmla="*/ 40 h 64"/>
                  <a:gd name="T68" fmla="*/ 102 w 108"/>
                  <a:gd name="T69" fmla="*/ 46 h 64"/>
                  <a:gd name="T70" fmla="*/ 101 w 108"/>
                  <a:gd name="T71" fmla="*/ 51 h 64"/>
                  <a:gd name="T72" fmla="*/ 101 w 108"/>
                  <a:gd name="T73" fmla="*/ 51 h 64"/>
                  <a:gd name="T74" fmla="*/ 98 w 108"/>
                  <a:gd name="T75" fmla="*/ 55 h 64"/>
                  <a:gd name="T76" fmla="*/ 96 w 108"/>
                  <a:gd name="T77" fmla="*/ 56 h 64"/>
                  <a:gd name="T78" fmla="*/ 91 w 108"/>
                  <a:gd name="T79" fmla="*/ 59 h 64"/>
                  <a:gd name="T80" fmla="*/ 87 w 108"/>
                  <a:gd name="T81" fmla="*/ 59 h 64"/>
                  <a:gd name="T82" fmla="*/ 87 w 108"/>
                  <a:gd name="T83" fmla="*/ 59 h 64"/>
                  <a:gd name="T84" fmla="*/ 81 w 108"/>
                  <a:gd name="T85" fmla="*/ 58 h 64"/>
                  <a:gd name="T86" fmla="*/ 17 w 108"/>
                  <a:gd name="T87" fmla="*/ 27 h 64"/>
                  <a:gd name="T88" fmla="*/ 17 w 108"/>
                  <a:gd name="T89" fmla="*/ 27 h 64"/>
                  <a:gd name="T90" fmla="*/ 10 w 108"/>
                  <a:gd name="T91" fmla="*/ 23 h 64"/>
                  <a:gd name="T92" fmla="*/ 6 w 108"/>
                  <a:gd name="T93" fmla="*/ 16 h 64"/>
                  <a:gd name="T94" fmla="*/ 6 w 108"/>
                  <a:gd name="T95" fmla="*/ 16 h 64"/>
                  <a:gd name="T96" fmla="*/ 5 w 108"/>
                  <a:gd name="T97" fmla="*/ 9 h 64"/>
                  <a:gd name="T98" fmla="*/ 6 w 108"/>
                  <a:gd name="T99" fmla="*/ 2 h 64"/>
                  <a:gd name="T100" fmla="*/ 2 w 108"/>
                  <a:gd name="T10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4">
                    <a:moveTo>
                      <a:pt x="2" y="0"/>
                    </a:moveTo>
                    <a:lnTo>
                      <a:pt x="2" y="0"/>
                    </a:lnTo>
                    <a:lnTo>
                      <a:pt x="1" y="5"/>
                    </a:lnTo>
                    <a:lnTo>
                      <a:pt x="0" y="9"/>
                    </a:lnTo>
                    <a:lnTo>
                      <a:pt x="1" y="13"/>
                    </a:lnTo>
                    <a:lnTo>
                      <a:pt x="1" y="17"/>
                    </a:lnTo>
                    <a:lnTo>
                      <a:pt x="1" y="17"/>
                    </a:lnTo>
                    <a:lnTo>
                      <a:pt x="4" y="23"/>
                    </a:lnTo>
                    <a:lnTo>
                      <a:pt x="6" y="25"/>
                    </a:lnTo>
                    <a:lnTo>
                      <a:pt x="10" y="29"/>
                    </a:lnTo>
                    <a:lnTo>
                      <a:pt x="15" y="32"/>
                    </a:lnTo>
                    <a:lnTo>
                      <a:pt x="79" y="62"/>
                    </a:lnTo>
                    <a:lnTo>
                      <a:pt x="79" y="62"/>
                    </a:lnTo>
                    <a:lnTo>
                      <a:pt x="83" y="63"/>
                    </a:lnTo>
                    <a:lnTo>
                      <a:pt x="83" y="63"/>
                    </a:lnTo>
                    <a:lnTo>
                      <a:pt x="87" y="64"/>
                    </a:lnTo>
                    <a:lnTo>
                      <a:pt x="87" y="64"/>
                    </a:lnTo>
                    <a:lnTo>
                      <a:pt x="93" y="63"/>
                    </a:lnTo>
                    <a:lnTo>
                      <a:pt x="98" y="62"/>
                    </a:lnTo>
                    <a:lnTo>
                      <a:pt x="102" y="58"/>
                    </a:lnTo>
                    <a:lnTo>
                      <a:pt x="105" y="54"/>
                    </a:lnTo>
                    <a:lnTo>
                      <a:pt x="105" y="54"/>
                    </a:lnTo>
                    <a:lnTo>
                      <a:pt x="106" y="50"/>
                    </a:lnTo>
                    <a:lnTo>
                      <a:pt x="108" y="46"/>
                    </a:lnTo>
                    <a:lnTo>
                      <a:pt x="106" y="39"/>
                    </a:lnTo>
                    <a:lnTo>
                      <a:pt x="102" y="32"/>
                    </a:lnTo>
                    <a:lnTo>
                      <a:pt x="96" y="28"/>
                    </a:lnTo>
                    <a:lnTo>
                      <a:pt x="69" y="15"/>
                    </a:lnTo>
                    <a:lnTo>
                      <a:pt x="69" y="15"/>
                    </a:lnTo>
                    <a:lnTo>
                      <a:pt x="64" y="19"/>
                    </a:lnTo>
                    <a:lnTo>
                      <a:pt x="94" y="32"/>
                    </a:lnTo>
                    <a:lnTo>
                      <a:pt x="94" y="32"/>
                    </a:lnTo>
                    <a:lnTo>
                      <a:pt x="98" y="36"/>
                    </a:lnTo>
                    <a:lnTo>
                      <a:pt x="101" y="40"/>
                    </a:lnTo>
                    <a:lnTo>
                      <a:pt x="102" y="46"/>
                    </a:lnTo>
                    <a:lnTo>
                      <a:pt x="101" y="51"/>
                    </a:lnTo>
                    <a:lnTo>
                      <a:pt x="101" y="51"/>
                    </a:lnTo>
                    <a:lnTo>
                      <a:pt x="98" y="55"/>
                    </a:lnTo>
                    <a:lnTo>
                      <a:pt x="96" y="56"/>
                    </a:lnTo>
                    <a:lnTo>
                      <a:pt x="91" y="59"/>
                    </a:lnTo>
                    <a:lnTo>
                      <a:pt x="87" y="59"/>
                    </a:lnTo>
                    <a:lnTo>
                      <a:pt x="87" y="59"/>
                    </a:lnTo>
                    <a:lnTo>
                      <a:pt x="81" y="58"/>
                    </a:lnTo>
                    <a:lnTo>
                      <a:pt x="17" y="27"/>
                    </a:lnTo>
                    <a:lnTo>
                      <a:pt x="17" y="27"/>
                    </a:lnTo>
                    <a:lnTo>
                      <a:pt x="10" y="23"/>
                    </a:lnTo>
                    <a:lnTo>
                      <a:pt x="6" y="16"/>
                    </a:lnTo>
                    <a:lnTo>
                      <a:pt x="6" y="16"/>
                    </a:lnTo>
                    <a:lnTo>
                      <a:pt x="5" y="9"/>
                    </a:lnTo>
                    <a:lnTo>
                      <a:pt x="6"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79"/>
              <p:cNvSpPr/>
              <p:nvPr/>
            </p:nvSpPr>
            <p:spPr bwMode="auto">
              <a:xfrm>
                <a:off x="1441552" y="3573561"/>
                <a:ext cx="37716" cy="21552"/>
              </a:xfrm>
              <a:custGeom>
                <a:avLst/>
                <a:gdLst>
                  <a:gd name="T0" fmla="*/ 0 w 28"/>
                  <a:gd name="T1" fmla="*/ 0 h 16"/>
                  <a:gd name="T2" fmla="*/ 12 w 28"/>
                  <a:gd name="T3" fmla="*/ 5 h 16"/>
                  <a:gd name="T4" fmla="*/ 12 w 28"/>
                  <a:gd name="T5" fmla="*/ 5 h 16"/>
                  <a:gd name="T6" fmla="*/ 13 w 28"/>
                  <a:gd name="T7" fmla="*/ 6 h 16"/>
                  <a:gd name="T8" fmla="*/ 13 w 28"/>
                  <a:gd name="T9" fmla="*/ 8 h 16"/>
                  <a:gd name="T10" fmla="*/ 13 w 28"/>
                  <a:gd name="T11" fmla="*/ 8 h 16"/>
                  <a:gd name="T12" fmla="*/ 12 w 28"/>
                  <a:gd name="T13" fmla="*/ 9 h 16"/>
                  <a:gd name="T14" fmla="*/ 24 w 28"/>
                  <a:gd name="T15" fmla="*/ 16 h 16"/>
                  <a:gd name="T16" fmla="*/ 24 w 28"/>
                  <a:gd name="T17" fmla="*/ 16 h 16"/>
                  <a:gd name="T18" fmla="*/ 28 w 28"/>
                  <a:gd name="T19" fmla="*/ 12 h 16"/>
                  <a:gd name="T20" fmla="*/ 4 w 28"/>
                  <a:gd name="T21" fmla="*/ 1 h 16"/>
                  <a:gd name="T22" fmla="*/ 4 w 28"/>
                  <a:gd name="T23" fmla="*/ 1 h 16"/>
                  <a:gd name="T24" fmla="*/ 0 w 28"/>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6">
                    <a:moveTo>
                      <a:pt x="0" y="0"/>
                    </a:moveTo>
                    <a:lnTo>
                      <a:pt x="12" y="5"/>
                    </a:lnTo>
                    <a:lnTo>
                      <a:pt x="12" y="5"/>
                    </a:lnTo>
                    <a:lnTo>
                      <a:pt x="13" y="6"/>
                    </a:lnTo>
                    <a:lnTo>
                      <a:pt x="13" y="8"/>
                    </a:lnTo>
                    <a:lnTo>
                      <a:pt x="13" y="8"/>
                    </a:lnTo>
                    <a:lnTo>
                      <a:pt x="12" y="9"/>
                    </a:lnTo>
                    <a:lnTo>
                      <a:pt x="24" y="16"/>
                    </a:lnTo>
                    <a:lnTo>
                      <a:pt x="24" y="16"/>
                    </a:lnTo>
                    <a:lnTo>
                      <a:pt x="28" y="12"/>
                    </a:lnTo>
                    <a:lnTo>
                      <a:pt x="4" y="1"/>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5" name="Freeform 80"/>
              <p:cNvSpPr/>
              <p:nvPr/>
            </p:nvSpPr>
            <p:spPr bwMode="auto">
              <a:xfrm>
                <a:off x="1401143" y="3564131"/>
                <a:ext cx="10776" cy="6735"/>
              </a:xfrm>
              <a:custGeom>
                <a:avLst/>
                <a:gdLst>
                  <a:gd name="T0" fmla="*/ 3 w 8"/>
                  <a:gd name="T1" fmla="*/ 0 h 5"/>
                  <a:gd name="T2" fmla="*/ 3 w 8"/>
                  <a:gd name="T3" fmla="*/ 0 h 5"/>
                  <a:gd name="T4" fmla="*/ 0 w 8"/>
                  <a:gd name="T5" fmla="*/ 3 h 5"/>
                  <a:gd name="T6" fmla="*/ 4 w 8"/>
                  <a:gd name="T7" fmla="*/ 5 h 5"/>
                  <a:gd name="T8" fmla="*/ 4 w 8"/>
                  <a:gd name="T9" fmla="*/ 5 h 5"/>
                  <a:gd name="T10" fmla="*/ 8 w 8"/>
                  <a:gd name="T11" fmla="*/ 1 h 5"/>
                  <a:gd name="T12" fmla="*/ 3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0"/>
                    </a:moveTo>
                    <a:lnTo>
                      <a:pt x="3" y="0"/>
                    </a:lnTo>
                    <a:lnTo>
                      <a:pt x="0" y="3"/>
                    </a:lnTo>
                    <a:lnTo>
                      <a:pt x="4" y="5"/>
                    </a:lnTo>
                    <a:lnTo>
                      <a:pt x="4" y="5"/>
                    </a:lnTo>
                    <a:lnTo>
                      <a:pt x="8"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6" name="Freeform 81"/>
              <p:cNvSpPr/>
              <p:nvPr/>
            </p:nvSpPr>
            <p:spPr bwMode="auto">
              <a:xfrm>
                <a:off x="1411918" y="3554703"/>
                <a:ext cx="72737" cy="29634"/>
              </a:xfrm>
              <a:custGeom>
                <a:avLst/>
                <a:gdLst>
                  <a:gd name="T0" fmla="*/ 11 w 54"/>
                  <a:gd name="T1" fmla="*/ 0 h 22"/>
                  <a:gd name="T2" fmla="*/ 11 w 54"/>
                  <a:gd name="T3" fmla="*/ 0 h 22"/>
                  <a:gd name="T4" fmla="*/ 4 w 54"/>
                  <a:gd name="T5" fmla="*/ 2 h 22"/>
                  <a:gd name="T6" fmla="*/ 4 w 54"/>
                  <a:gd name="T7" fmla="*/ 2 h 22"/>
                  <a:gd name="T8" fmla="*/ 0 w 54"/>
                  <a:gd name="T9" fmla="*/ 3 h 22"/>
                  <a:gd name="T10" fmla="*/ 6 w 54"/>
                  <a:gd name="T11" fmla="*/ 6 h 22"/>
                  <a:gd name="T12" fmla="*/ 6 w 54"/>
                  <a:gd name="T13" fmla="*/ 6 h 22"/>
                  <a:gd name="T14" fmla="*/ 12 w 54"/>
                  <a:gd name="T15" fmla="*/ 6 h 22"/>
                  <a:gd name="T16" fmla="*/ 12 w 54"/>
                  <a:gd name="T17" fmla="*/ 6 h 22"/>
                  <a:gd name="T18" fmla="*/ 16 w 54"/>
                  <a:gd name="T19" fmla="*/ 6 h 22"/>
                  <a:gd name="T20" fmla="*/ 20 w 54"/>
                  <a:gd name="T21" fmla="*/ 7 h 22"/>
                  <a:gd name="T22" fmla="*/ 53 w 54"/>
                  <a:gd name="T23" fmla="*/ 22 h 22"/>
                  <a:gd name="T24" fmla="*/ 53 w 54"/>
                  <a:gd name="T25" fmla="*/ 22 h 22"/>
                  <a:gd name="T26" fmla="*/ 54 w 54"/>
                  <a:gd name="T27" fmla="*/ 18 h 22"/>
                  <a:gd name="T28" fmla="*/ 23 w 54"/>
                  <a:gd name="T29" fmla="*/ 3 h 22"/>
                  <a:gd name="T30" fmla="*/ 23 w 54"/>
                  <a:gd name="T31" fmla="*/ 3 h 22"/>
                  <a:gd name="T32" fmla="*/ 18 w 54"/>
                  <a:gd name="T33" fmla="*/ 2 h 22"/>
                  <a:gd name="T34" fmla="*/ 11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11" y="0"/>
                    </a:moveTo>
                    <a:lnTo>
                      <a:pt x="11" y="0"/>
                    </a:lnTo>
                    <a:lnTo>
                      <a:pt x="4" y="2"/>
                    </a:lnTo>
                    <a:lnTo>
                      <a:pt x="4" y="2"/>
                    </a:lnTo>
                    <a:lnTo>
                      <a:pt x="0" y="3"/>
                    </a:lnTo>
                    <a:lnTo>
                      <a:pt x="6" y="6"/>
                    </a:lnTo>
                    <a:lnTo>
                      <a:pt x="6" y="6"/>
                    </a:lnTo>
                    <a:lnTo>
                      <a:pt x="12" y="6"/>
                    </a:lnTo>
                    <a:lnTo>
                      <a:pt x="12" y="6"/>
                    </a:lnTo>
                    <a:lnTo>
                      <a:pt x="16" y="6"/>
                    </a:lnTo>
                    <a:lnTo>
                      <a:pt x="20" y="7"/>
                    </a:lnTo>
                    <a:lnTo>
                      <a:pt x="53" y="22"/>
                    </a:lnTo>
                    <a:lnTo>
                      <a:pt x="53" y="22"/>
                    </a:lnTo>
                    <a:lnTo>
                      <a:pt x="54" y="18"/>
                    </a:lnTo>
                    <a:lnTo>
                      <a:pt x="23" y="3"/>
                    </a:lnTo>
                    <a:lnTo>
                      <a:pt x="23" y="3"/>
                    </a:lnTo>
                    <a:lnTo>
                      <a:pt x="18" y="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7" name="Freeform 82"/>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close/>
                  </a:path>
                </a:pathLst>
              </a:custGeom>
              <a:solidFill>
                <a:srgbClr val="A3F3F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Freeform 83"/>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84"/>
              <p:cNvSpPr>
                <a:spLocks noEditPoints="1"/>
              </p:cNvSpPr>
              <p:nvPr/>
            </p:nvSpPr>
            <p:spPr bwMode="auto">
              <a:xfrm>
                <a:off x="1150604" y="2955295"/>
                <a:ext cx="439117" cy="614225"/>
              </a:xfrm>
              <a:custGeom>
                <a:avLst/>
                <a:gdLst>
                  <a:gd name="T0" fmla="*/ 178 w 326"/>
                  <a:gd name="T1" fmla="*/ 421 h 456"/>
                  <a:gd name="T2" fmla="*/ 175 w 326"/>
                  <a:gd name="T3" fmla="*/ 421 h 456"/>
                  <a:gd name="T4" fmla="*/ 170 w 326"/>
                  <a:gd name="T5" fmla="*/ 426 h 456"/>
                  <a:gd name="T6" fmla="*/ 169 w 326"/>
                  <a:gd name="T7" fmla="*/ 430 h 456"/>
                  <a:gd name="T8" fmla="*/ 169 w 326"/>
                  <a:gd name="T9" fmla="*/ 433 h 456"/>
                  <a:gd name="T10" fmla="*/ 205 w 326"/>
                  <a:gd name="T11" fmla="*/ 433 h 456"/>
                  <a:gd name="T12" fmla="*/ 182 w 326"/>
                  <a:gd name="T13" fmla="*/ 422 h 456"/>
                  <a:gd name="T14" fmla="*/ 313 w 326"/>
                  <a:gd name="T15" fmla="*/ 0 h 456"/>
                  <a:gd name="T16" fmla="*/ 289 w 326"/>
                  <a:gd name="T17" fmla="*/ 198 h 456"/>
                  <a:gd name="T18" fmla="*/ 295 w 326"/>
                  <a:gd name="T19" fmla="*/ 360 h 456"/>
                  <a:gd name="T20" fmla="*/ 1 w 326"/>
                  <a:gd name="T21" fmla="*/ 420 h 456"/>
                  <a:gd name="T22" fmla="*/ 1 w 326"/>
                  <a:gd name="T23" fmla="*/ 420 h 456"/>
                  <a:gd name="T24" fmla="*/ 4 w 326"/>
                  <a:gd name="T25" fmla="*/ 428 h 456"/>
                  <a:gd name="T26" fmla="*/ 13 w 326"/>
                  <a:gd name="T27" fmla="*/ 437 h 456"/>
                  <a:gd name="T28" fmla="*/ 21 w 326"/>
                  <a:gd name="T29" fmla="*/ 440 h 456"/>
                  <a:gd name="T30" fmla="*/ 44 w 326"/>
                  <a:gd name="T31" fmla="*/ 438 h 456"/>
                  <a:gd name="T32" fmla="*/ 67 w 326"/>
                  <a:gd name="T33" fmla="*/ 456 h 456"/>
                  <a:gd name="T34" fmla="*/ 147 w 326"/>
                  <a:gd name="T35" fmla="*/ 434 h 456"/>
                  <a:gd name="T36" fmla="*/ 147 w 326"/>
                  <a:gd name="T37" fmla="*/ 434 h 456"/>
                  <a:gd name="T38" fmla="*/ 146 w 326"/>
                  <a:gd name="T39" fmla="*/ 430 h 456"/>
                  <a:gd name="T40" fmla="*/ 147 w 326"/>
                  <a:gd name="T41" fmla="*/ 421 h 456"/>
                  <a:gd name="T42" fmla="*/ 148 w 326"/>
                  <a:gd name="T43" fmla="*/ 417 h 456"/>
                  <a:gd name="T44" fmla="*/ 154 w 326"/>
                  <a:gd name="T45" fmla="*/ 409 h 456"/>
                  <a:gd name="T46" fmla="*/ 162 w 326"/>
                  <a:gd name="T47" fmla="*/ 405 h 456"/>
                  <a:gd name="T48" fmla="*/ 170 w 326"/>
                  <a:gd name="T49" fmla="*/ 403 h 456"/>
                  <a:gd name="T50" fmla="*/ 175 w 326"/>
                  <a:gd name="T51" fmla="*/ 403 h 456"/>
                  <a:gd name="T52" fmla="*/ 220 w 326"/>
                  <a:gd name="T53" fmla="*/ 424 h 456"/>
                  <a:gd name="T54" fmla="*/ 221 w 326"/>
                  <a:gd name="T55" fmla="*/ 425 h 456"/>
                  <a:gd name="T56" fmla="*/ 221 w 326"/>
                  <a:gd name="T57" fmla="*/ 428 h 456"/>
                  <a:gd name="T58" fmla="*/ 218 w 326"/>
                  <a:gd name="T59" fmla="*/ 429 h 456"/>
                  <a:gd name="T60" fmla="*/ 179 w 326"/>
                  <a:gd name="T61" fmla="*/ 410 h 456"/>
                  <a:gd name="T62" fmla="*/ 175 w 326"/>
                  <a:gd name="T63" fmla="*/ 409 h 456"/>
                  <a:gd name="T64" fmla="*/ 170 w 326"/>
                  <a:gd name="T65" fmla="*/ 409 h 456"/>
                  <a:gd name="T66" fmla="*/ 164 w 326"/>
                  <a:gd name="T67" fmla="*/ 409 h 456"/>
                  <a:gd name="T68" fmla="*/ 152 w 326"/>
                  <a:gd name="T69" fmla="*/ 418 h 456"/>
                  <a:gd name="T70" fmla="*/ 151 w 326"/>
                  <a:gd name="T71" fmla="*/ 426 h 456"/>
                  <a:gd name="T72" fmla="*/ 152 w 326"/>
                  <a:gd name="T73" fmla="*/ 433 h 456"/>
                  <a:gd name="T74" fmla="*/ 164 w 326"/>
                  <a:gd name="T75" fmla="*/ 434 h 456"/>
                  <a:gd name="T76" fmla="*/ 163 w 326"/>
                  <a:gd name="T77" fmla="*/ 429 h 456"/>
                  <a:gd name="T78" fmla="*/ 164 w 326"/>
                  <a:gd name="T79" fmla="*/ 424 h 456"/>
                  <a:gd name="T80" fmla="*/ 173 w 326"/>
                  <a:gd name="T81" fmla="*/ 417 h 456"/>
                  <a:gd name="T82" fmla="*/ 178 w 326"/>
                  <a:gd name="T83" fmla="*/ 417 h 456"/>
                  <a:gd name="T84" fmla="*/ 185 w 326"/>
                  <a:gd name="T85" fmla="*/ 418 h 456"/>
                  <a:gd name="T86" fmla="*/ 227 w 326"/>
                  <a:gd name="T87" fmla="*/ 432 h 456"/>
                  <a:gd name="T88" fmla="*/ 245 w 326"/>
                  <a:gd name="T89" fmla="*/ 434 h 456"/>
                  <a:gd name="T90" fmla="*/ 326 w 326"/>
                  <a:gd name="T91" fmla="*/ 429 h 456"/>
                  <a:gd name="T92" fmla="*/ 325 w 326"/>
                  <a:gd name="T93" fmla="*/ 422 h 456"/>
                  <a:gd name="T94" fmla="*/ 326 w 326"/>
                  <a:gd name="T95" fmla="*/ 397 h 456"/>
                  <a:gd name="T96" fmla="*/ 321 w 326"/>
                  <a:gd name="T97" fmla="*/ 237 h 456"/>
                  <a:gd name="T98" fmla="*/ 317 w 326"/>
                  <a:gd name="T99" fmla="*/ 102 h 456"/>
                  <a:gd name="T100" fmla="*/ 313 w 326"/>
                  <a:gd name="T10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456">
                    <a:moveTo>
                      <a:pt x="178" y="421"/>
                    </a:moveTo>
                    <a:lnTo>
                      <a:pt x="178" y="421"/>
                    </a:lnTo>
                    <a:lnTo>
                      <a:pt x="175" y="421"/>
                    </a:lnTo>
                    <a:lnTo>
                      <a:pt x="175" y="421"/>
                    </a:lnTo>
                    <a:lnTo>
                      <a:pt x="171" y="424"/>
                    </a:lnTo>
                    <a:lnTo>
                      <a:pt x="170" y="426"/>
                    </a:lnTo>
                    <a:lnTo>
                      <a:pt x="170" y="426"/>
                    </a:lnTo>
                    <a:lnTo>
                      <a:pt x="169" y="430"/>
                    </a:lnTo>
                    <a:lnTo>
                      <a:pt x="169" y="433"/>
                    </a:lnTo>
                    <a:lnTo>
                      <a:pt x="169" y="433"/>
                    </a:lnTo>
                    <a:lnTo>
                      <a:pt x="170" y="434"/>
                    </a:lnTo>
                    <a:lnTo>
                      <a:pt x="205" y="433"/>
                    </a:lnTo>
                    <a:lnTo>
                      <a:pt x="182" y="422"/>
                    </a:lnTo>
                    <a:lnTo>
                      <a:pt x="182" y="422"/>
                    </a:lnTo>
                    <a:lnTo>
                      <a:pt x="178" y="421"/>
                    </a:lnTo>
                    <a:close/>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85"/>
              <p:cNvSpPr/>
              <p:nvPr/>
            </p:nvSpPr>
            <p:spPr bwMode="auto">
              <a:xfrm>
                <a:off x="1378243" y="3522375"/>
                <a:ext cx="48491" cy="17511"/>
              </a:xfrm>
              <a:custGeom>
                <a:avLst/>
                <a:gdLst>
                  <a:gd name="T0" fmla="*/ 9 w 36"/>
                  <a:gd name="T1" fmla="*/ 0 h 13"/>
                  <a:gd name="T2" fmla="*/ 9 w 36"/>
                  <a:gd name="T3" fmla="*/ 0 h 13"/>
                  <a:gd name="T4" fmla="*/ 6 w 36"/>
                  <a:gd name="T5" fmla="*/ 0 h 13"/>
                  <a:gd name="T6" fmla="*/ 6 w 36"/>
                  <a:gd name="T7" fmla="*/ 0 h 13"/>
                  <a:gd name="T8" fmla="*/ 2 w 36"/>
                  <a:gd name="T9" fmla="*/ 3 h 13"/>
                  <a:gd name="T10" fmla="*/ 1 w 36"/>
                  <a:gd name="T11" fmla="*/ 5 h 13"/>
                  <a:gd name="T12" fmla="*/ 1 w 36"/>
                  <a:gd name="T13" fmla="*/ 5 h 13"/>
                  <a:gd name="T14" fmla="*/ 0 w 36"/>
                  <a:gd name="T15" fmla="*/ 9 h 13"/>
                  <a:gd name="T16" fmla="*/ 0 w 36"/>
                  <a:gd name="T17" fmla="*/ 12 h 13"/>
                  <a:gd name="T18" fmla="*/ 0 w 36"/>
                  <a:gd name="T19" fmla="*/ 12 h 13"/>
                  <a:gd name="T20" fmla="*/ 1 w 36"/>
                  <a:gd name="T21" fmla="*/ 13 h 13"/>
                  <a:gd name="T22" fmla="*/ 36 w 36"/>
                  <a:gd name="T23" fmla="*/ 12 h 13"/>
                  <a:gd name="T24" fmla="*/ 13 w 36"/>
                  <a:gd name="T25" fmla="*/ 1 h 13"/>
                  <a:gd name="T26" fmla="*/ 13 w 36"/>
                  <a:gd name="T27" fmla="*/ 1 h 13"/>
                  <a:gd name="T28" fmla="*/ 9 w 3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3">
                    <a:moveTo>
                      <a:pt x="9" y="0"/>
                    </a:moveTo>
                    <a:lnTo>
                      <a:pt x="9" y="0"/>
                    </a:lnTo>
                    <a:lnTo>
                      <a:pt x="6" y="0"/>
                    </a:lnTo>
                    <a:lnTo>
                      <a:pt x="6" y="0"/>
                    </a:lnTo>
                    <a:lnTo>
                      <a:pt x="2" y="3"/>
                    </a:lnTo>
                    <a:lnTo>
                      <a:pt x="1" y="5"/>
                    </a:lnTo>
                    <a:lnTo>
                      <a:pt x="1" y="5"/>
                    </a:lnTo>
                    <a:lnTo>
                      <a:pt x="0" y="9"/>
                    </a:lnTo>
                    <a:lnTo>
                      <a:pt x="0" y="12"/>
                    </a:lnTo>
                    <a:lnTo>
                      <a:pt x="0" y="12"/>
                    </a:lnTo>
                    <a:lnTo>
                      <a:pt x="1" y="13"/>
                    </a:lnTo>
                    <a:lnTo>
                      <a:pt x="36" y="12"/>
                    </a:lnTo>
                    <a:lnTo>
                      <a:pt x="13" y="1"/>
                    </a:lnTo>
                    <a:lnTo>
                      <a:pt x="13" y="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86"/>
              <p:cNvSpPr/>
              <p:nvPr/>
            </p:nvSpPr>
            <p:spPr bwMode="auto">
              <a:xfrm>
                <a:off x="1150604" y="2955295"/>
                <a:ext cx="439117" cy="614225"/>
              </a:xfrm>
              <a:custGeom>
                <a:avLst/>
                <a:gdLst>
                  <a:gd name="T0" fmla="*/ 283 w 326"/>
                  <a:gd name="T1" fmla="*/ 1 h 456"/>
                  <a:gd name="T2" fmla="*/ 290 w 326"/>
                  <a:gd name="T3" fmla="*/ 208 h 456"/>
                  <a:gd name="T4" fmla="*/ 0 w 326"/>
                  <a:gd name="T5" fmla="*/ 380 h 456"/>
                  <a:gd name="T6" fmla="*/ 1 w 326"/>
                  <a:gd name="T7" fmla="*/ 420 h 456"/>
                  <a:gd name="T8" fmla="*/ 1 w 326"/>
                  <a:gd name="T9" fmla="*/ 420 h 456"/>
                  <a:gd name="T10" fmla="*/ 8 w 326"/>
                  <a:gd name="T11" fmla="*/ 433 h 456"/>
                  <a:gd name="T12" fmla="*/ 21 w 326"/>
                  <a:gd name="T13" fmla="*/ 440 h 456"/>
                  <a:gd name="T14" fmla="*/ 23 w 326"/>
                  <a:gd name="T15" fmla="*/ 440 h 456"/>
                  <a:gd name="T16" fmla="*/ 44 w 326"/>
                  <a:gd name="T17" fmla="*/ 456 h 456"/>
                  <a:gd name="T18" fmla="*/ 66 w 326"/>
                  <a:gd name="T19" fmla="*/ 437 h 456"/>
                  <a:gd name="T20" fmla="*/ 147 w 326"/>
                  <a:gd name="T21" fmla="*/ 434 h 456"/>
                  <a:gd name="T22" fmla="*/ 147 w 326"/>
                  <a:gd name="T23" fmla="*/ 434 h 456"/>
                  <a:gd name="T24" fmla="*/ 146 w 326"/>
                  <a:gd name="T25" fmla="*/ 425 h 456"/>
                  <a:gd name="T26" fmla="*/ 148 w 326"/>
                  <a:gd name="T27" fmla="*/ 417 h 456"/>
                  <a:gd name="T28" fmla="*/ 151 w 326"/>
                  <a:gd name="T29" fmla="*/ 413 h 456"/>
                  <a:gd name="T30" fmla="*/ 158 w 326"/>
                  <a:gd name="T31" fmla="*/ 406 h 456"/>
                  <a:gd name="T32" fmla="*/ 162 w 326"/>
                  <a:gd name="T33" fmla="*/ 405 h 456"/>
                  <a:gd name="T34" fmla="*/ 170 w 326"/>
                  <a:gd name="T35" fmla="*/ 403 h 456"/>
                  <a:gd name="T36" fmla="*/ 181 w 326"/>
                  <a:gd name="T37" fmla="*/ 406 h 456"/>
                  <a:gd name="T38" fmla="*/ 220 w 326"/>
                  <a:gd name="T39" fmla="*/ 424 h 456"/>
                  <a:gd name="T40" fmla="*/ 221 w 326"/>
                  <a:gd name="T41" fmla="*/ 428 h 456"/>
                  <a:gd name="T42" fmla="*/ 218 w 326"/>
                  <a:gd name="T43" fmla="*/ 429 h 456"/>
                  <a:gd name="T44" fmla="*/ 217 w 326"/>
                  <a:gd name="T45" fmla="*/ 428 h 456"/>
                  <a:gd name="T46" fmla="*/ 179 w 326"/>
                  <a:gd name="T47" fmla="*/ 410 h 456"/>
                  <a:gd name="T48" fmla="*/ 170 w 326"/>
                  <a:gd name="T49" fmla="*/ 409 h 456"/>
                  <a:gd name="T50" fmla="*/ 164 w 326"/>
                  <a:gd name="T51" fmla="*/ 409 h 456"/>
                  <a:gd name="T52" fmla="*/ 158 w 326"/>
                  <a:gd name="T53" fmla="*/ 413 h 456"/>
                  <a:gd name="T54" fmla="*/ 152 w 326"/>
                  <a:gd name="T55" fmla="*/ 418 h 456"/>
                  <a:gd name="T56" fmla="*/ 152 w 326"/>
                  <a:gd name="T57" fmla="*/ 433 h 456"/>
                  <a:gd name="T58" fmla="*/ 152 w 326"/>
                  <a:gd name="T59" fmla="*/ 434 h 456"/>
                  <a:gd name="T60" fmla="*/ 164 w 326"/>
                  <a:gd name="T61" fmla="*/ 434 h 456"/>
                  <a:gd name="T62" fmla="*/ 164 w 326"/>
                  <a:gd name="T63" fmla="*/ 424 h 456"/>
                  <a:gd name="T64" fmla="*/ 169 w 326"/>
                  <a:gd name="T65" fmla="*/ 420 h 456"/>
                  <a:gd name="T66" fmla="*/ 173 w 326"/>
                  <a:gd name="T67" fmla="*/ 417 h 456"/>
                  <a:gd name="T68" fmla="*/ 178 w 326"/>
                  <a:gd name="T69" fmla="*/ 417 h 456"/>
                  <a:gd name="T70" fmla="*/ 216 w 326"/>
                  <a:gd name="T71" fmla="*/ 433 h 456"/>
                  <a:gd name="T72" fmla="*/ 227 w 326"/>
                  <a:gd name="T73" fmla="*/ 434 h 456"/>
                  <a:gd name="T74" fmla="*/ 245 w 326"/>
                  <a:gd name="T75" fmla="*/ 432 h 456"/>
                  <a:gd name="T76" fmla="*/ 326 w 326"/>
                  <a:gd name="T77" fmla="*/ 421 h 456"/>
                  <a:gd name="T78" fmla="*/ 324 w 326"/>
                  <a:gd name="T79" fmla="*/ 397 h 456"/>
                  <a:gd name="T80" fmla="*/ 321 w 326"/>
                  <a:gd name="T81" fmla="*/ 244 h 456"/>
                  <a:gd name="T82" fmla="*/ 321 w 326"/>
                  <a:gd name="T83" fmla="*/ 237 h 456"/>
                  <a:gd name="T84" fmla="*/ 316 w 326"/>
                  <a:gd name="T85" fmla="*/ 1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456">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87"/>
              <p:cNvSpPr>
                <a:spLocks noEditPoints="1"/>
              </p:cNvSpPr>
              <p:nvPr/>
            </p:nvSpPr>
            <p:spPr bwMode="auto">
              <a:xfrm>
                <a:off x="1347263" y="3498130"/>
                <a:ext cx="101024" cy="41757"/>
              </a:xfrm>
              <a:custGeom>
                <a:avLst/>
                <a:gdLst>
                  <a:gd name="T0" fmla="*/ 32 w 75"/>
                  <a:gd name="T1" fmla="*/ 14 h 31"/>
                  <a:gd name="T2" fmla="*/ 27 w 75"/>
                  <a:gd name="T3" fmla="*/ 14 h 31"/>
                  <a:gd name="T4" fmla="*/ 18 w 75"/>
                  <a:gd name="T5" fmla="*/ 21 h 31"/>
                  <a:gd name="T6" fmla="*/ 17 w 75"/>
                  <a:gd name="T7" fmla="*/ 26 h 31"/>
                  <a:gd name="T8" fmla="*/ 24 w 75"/>
                  <a:gd name="T9" fmla="*/ 31 h 31"/>
                  <a:gd name="T10" fmla="*/ 23 w 75"/>
                  <a:gd name="T11" fmla="*/ 30 h 31"/>
                  <a:gd name="T12" fmla="*/ 23 w 75"/>
                  <a:gd name="T13" fmla="*/ 27 h 31"/>
                  <a:gd name="T14" fmla="*/ 24 w 75"/>
                  <a:gd name="T15" fmla="*/ 23 h 31"/>
                  <a:gd name="T16" fmla="*/ 29 w 75"/>
                  <a:gd name="T17" fmla="*/ 18 h 31"/>
                  <a:gd name="T18" fmla="*/ 32 w 75"/>
                  <a:gd name="T19" fmla="*/ 18 h 31"/>
                  <a:gd name="T20" fmla="*/ 36 w 75"/>
                  <a:gd name="T21" fmla="*/ 19 h 31"/>
                  <a:gd name="T22" fmla="*/ 70 w 75"/>
                  <a:gd name="T23" fmla="*/ 30 h 31"/>
                  <a:gd name="T24" fmla="*/ 39 w 75"/>
                  <a:gd name="T25" fmla="*/ 15 h 31"/>
                  <a:gd name="T26" fmla="*/ 24 w 75"/>
                  <a:gd name="T27" fmla="*/ 0 h 31"/>
                  <a:gd name="T28" fmla="*/ 16 w 75"/>
                  <a:gd name="T29" fmla="*/ 2 h 31"/>
                  <a:gd name="T30" fmla="*/ 12 w 75"/>
                  <a:gd name="T31" fmla="*/ 3 h 31"/>
                  <a:gd name="T32" fmla="*/ 5 w 75"/>
                  <a:gd name="T33" fmla="*/ 10 h 31"/>
                  <a:gd name="T34" fmla="*/ 2 w 75"/>
                  <a:gd name="T35" fmla="*/ 14 h 31"/>
                  <a:gd name="T36" fmla="*/ 0 w 75"/>
                  <a:gd name="T37" fmla="*/ 22 h 31"/>
                  <a:gd name="T38" fmla="*/ 1 w 75"/>
                  <a:gd name="T39" fmla="*/ 31 h 31"/>
                  <a:gd name="T40" fmla="*/ 1 w 75"/>
                  <a:gd name="T41" fmla="*/ 31 h 31"/>
                  <a:gd name="T42" fmla="*/ 6 w 75"/>
                  <a:gd name="T43" fmla="*/ 31 h 31"/>
                  <a:gd name="T44" fmla="*/ 6 w 75"/>
                  <a:gd name="T45" fmla="*/ 30 h 31"/>
                  <a:gd name="T46" fmla="*/ 6 w 75"/>
                  <a:gd name="T47" fmla="*/ 15 h 31"/>
                  <a:gd name="T48" fmla="*/ 12 w 75"/>
                  <a:gd name="T49" fmla="*/ 10 h 31"/>
                  <a:gd name="T50" fmla="*/ 18 w 75"/>
                  <a:gd name="T51" fmla="*/ 6 h 31"/>
                  <a:gd name="T52" fmla="*/ 24 w 75"/>
                  <a:gd name="T53" fmla="*/ 6 h 31"/>
                  <a:gd name="T54" fmla="*/ 33 w 75"/>
                  <a:gd name="T55" fmla="*/ 7 h 31"/>
                  <a:gd name="T56" fmla="*/ 71 w 75"/>
                  <a:gd name="T57" fmla="*/ 25 h 31"/>
                  <a:gd name="T58" fmla="*/ 72 w 75"/>
                  <a:gd name="T59" fmla="*/ 26 h 31"/>
                  <a:gd name="T60" fmla="*/ 75 w 75"/>
                  <a:gd name="T61" fmla="*/ 25 h 31"/>
                  <a:gd name="T62" fmla="*/ 74 w 75"/>
                  <a:gd name="T63" fmla="*/ 21 h 31"/>
                  <a:gd name="T64" fmla="*/ 35 w 75"/>
                  <a:gd name="T65" fmla="*/ 3 h 31"/>
                  <a:gd name="T66" fmla="*/ 24 w 75"/>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
                    <a:moveTo>
                      <a:pt x="32" y="14"/>
                    </a:moveTo>
                    <a:lnTo>
                      <a:pt x="32" y="14"/>
                    </a:lnTo>
                    <a:lnTo>
                      <a:pt x="27" y="14"/>
                    </a:lnTo>
                    <a:lnTo>
                      <a:pt x="27" y="14"/>
                    </a:lnTo>
                    <a:lnTo>
                      <a:pt x="23" y="17"/>
                    </a:lnTo>
                    <a:lnTo>
                      <a:pt x="18" y="21"/>
                    </a:lnTo>
                    <a:lnTo>
                      <a:pt x="18" y="21"/>
                    </a:lnTo>
                    <a:lnTo>
                      <a:pt x="17" y="26"/>
                    </a:lnTo>
                    <a:lnTo>
                      <a:pt x="18" y="31"/>
                    </a:lnTo>
                    <a:lnTo>
                      <a:pt x="24" y="31"/>
                    </a:lnTo>
                    <a:lnTo>
                      <a:pt x="24" y="31"/>
                    </a:lnTo>
                    <a:lnTo>
                      <a:pt x="23" y="30"/>
                    </a:lnTo>
                    <a:lnTo>
                      <a:pt x="23" y="30"/>
                    </a:lnTo>
                    <a:lnTo>
                      <a:pt x="23" y="27"/>
                    </a:lnTo>
                    <a:lnTo>
                      <a:pt x="24" y="23"/>
                    </a:lnTo>
                    <a:lnTo>
                      <a:pt x="24" y="23"/>
                    </a:lnTo>
                    <a:lnTo>
                      <a:pt x="25" y="21"/>
                    </a:lnTo>
                    <a:lnTo>
                      <a:pt x="29" y="18"/>
                    </a:lnTo>
                    <a:lnTo>
                      <a:pt x="29" y="18"/>
                    </a:lnTo>
                    <a:lnTo>
                      <a:pt x="32" y="18"/>
                    </a:lnTo>
                    <a:lnTo>
                      <a:pt x="32" y="18"/>
                    </a:lnTo>
                    <a:lnTo>
                      <a:pt x="36" y="19"/>
                    </a:lnTo>
                    <a:lnTo>
                      <a:pt x="59" y="30"/>
                    </a:lnTo>
                    <a:lnTo>
                      <a:pt x="70" y="30"/>
                    </a:lnTo>
                    <a:lnTo>
                      <a:pt x="39" y="15"/>
                    </a:lnTo>
                    <a:lnTo>
                      <a:pt x="39" y="15"/>
                    </a:lnTo>
                    <a:lnTo>
                      <a:pt x="32" y="14"/>
                    </a:lnTo>
                    <a:close/>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close/>
                  </a:path>
                </a:pathLst>
              </a:custGeom>
              <a:solidFill>
                <a:srgbClr val="8BCFD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3" name="Freeform 88"/>
              <p:cNvSpPr/>
              <p:nvPr/>
            </p:nvSpPr>
            <p:spPr bwMode="auto">
              <a:xfrm>
                <a:off x="1370162" y="3516987"/>
                <a:ext cx="71391" cy="22899"/>
              </a:xfrm>
              <a:custGeom>
                <a:avLst/>
                <a:gdLst>
                  <a:gd name="T0" fmla="*/ 15 w 53"/>
                  <a:gd name="T1" fmla="*/ 0 h 17"/>
                  <a:gd name="T2" fmla="*/ 15 w 53"/>
                  <a:gd name="T3" fmla="*/ 0 h 17"/>
                  <a:gd name="T4" fmla="*/ 10 w 53"/>
                  <a:gd name="T5" fmla="*/ 0 h 17"/>
                  <a:gd name="T6" fmla="*/ 10 w 53"/>
                  <a:gd name="T7" fmla="*/ 0 h 17"/>
                  <a:gd name="T8" fmla="*/ 6 w 53"/>
                  <a:gd name="T9" fmla="*/ 3 h 17"/>
                  <a:gd name="T10" fmla="*/ 1 w 53"/>
                  <a:gd name="T11" fmla="*/ 7 h 17"/>
                  <a:gd name="T12" fmla="*/ 1 w 53"/>
                  <a:gd name="T13" fmla="*/ 7 h 17"/>
                  <a:gd name="T14" fmla="*/ 0 w 53"/>
                  <a:gd name="T15" fmla="*/ 12 h 17"/>
                  <a:gd name="T16" fmla="*/ 1 w 53"/>
                  <a:gd name="T17" fmla="*/ 17 h 17"/>
                  <a:gd name="T18" fmla="*/ 7 w 53"/>
                  <a:gd name="T19" fmla="*/ 17 h 17"/>
                  <a:gd name="T20" fmla="*/ 7 w 53"/>
                  <a:gd name="T21" fmla="*/ 17 h 17"/>
                  <a:gd name="T22" fmla="*/ 6 w 53"/>
                  <a:gd name="T23" fmla="*/ 16 h 17"/>
                  <a:gd name="T24" fmla="*/ 6 w 53"/>
                  <a:gd name="T25" fmla="*/ 16 h 17"/>
                  <a:gd name="T26" fmla="*/ 6 w 53"/>
                  <a:gd name="T27" fmla="*/ 13 h 17"/>
                  <a:gd name="T28" fmla="*/ 7 w 53"/>
                  <a:gd name="T29" fmla="*/ 9 h 17"/>
                  <a:gd name="T30" fmla="*/ 7 w 53"/>
                  <a:gd name="T31" fmla="*/ 9 h 17"/>
                  <a:gd name="T32" fmla="*/ 8 w 53"/>
                  <a:gd name="T33" fmla="*/ 7 h 17"/>
                  <a:gd name="T34" fmla="*/ 12 w 53"/>
                  <a:gd name="T35" fmla="*/ 4 h 17"/>
                  <a:gd name="T36" fmla="*/ 12 w 53"/>
                  <a:gd name="T37" fmla="*/ 4 h 17"/>
                  <a:gd name="T38" fmla="*/ 15 w 53"/>
                  <a:gd name="T39" fmla="*/ 4 h 17"/>
                  <a:gd name="T40" fmla="*/ 15 w 53"/>
                  <a:gd name="T41" fmla="*/ 4 h 17"/>
                  <a:gd name="T42" fmla="*/ 19 w 53"/>
                  <a:gd name="T43" fmla="*/ 5 h 17"/>
                  <a:gd name="T44" fmla="*/ 42 w 53"/>
                  <a:gd name="T45" fmla="*/ 16 h 17"/>
                  <a:gd name="T46" fmla="*/ 53 w 53"/>
                  <a:gd name="T47" fmla="*/ 16 h 17"/>
                  <a:gd name="T48" fmla="*/ 22 w 53"/>
                  <a:gd name="T49" fmla="*/ 1 h 17"/>
                  <a:gd name="T50" fmla="*/ 22 w 53"/>
                  <a:gd name="T51" fmla="*/ 1 h 17"/>
                  <a:gd name="T52" fmla="*/ 15 w 53"/>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7">
                    <a:moveTo>
                      <a:pt x="15" y="0"/>
                    </a:moveTo>
                    <a:lnTo>
                      <a:pt x="15" y="0"/>
                    </a:lnTo>
                    <a:lnTo>
                      <a:pt x="10" y="0"/>
                    </a:lnTo>
                    <a:lnTo>
                      <a:pt x="10" y="0"/>
                    </a:lnTo>
                    <a:lnTo>
                      <a:pt x="6" y="3"/>
                    </a:lnTo>
                    <a:lnTo>
                      <a:pt x="1" y="7"/>
                    </a:lnTo>
                    <a:lnTo>
                      <a:pt x="1" y="7"/>
                    </a:lnTo>
                    <a:lnTo>
                      <a:pt x="0" y="12"/>
                    </a:lnTo>
                    <a:lnTo>
                      <a:pt x="1" y="17"/>
                    </a:lnTo>
                    <a:lnTo>
                      <a:pt x="7" y="17"/>
                    </a:lnTo>
                    <a:lnTo>
                      <a:pt x="7" y="17"/>
                    </a:lnTo>
                    <a:lnTo>
                      <a:pt x="6" y="16"/>
                    </a:lnTo>
                    <a:lnTo>
                      <a:pt x="6" y="16"/>
                    </a:lnTo>
                    <a:lnTo>
                      <a:pt x="6" y="13"/>
                    </a:lnTo>
                    <a:lnTo>
                      <a:pt x="7" y="9"/>
                    </a:lnTo>
                    <a:lnTo>
                      <a:pt x="7" y="9"/>
                    </a:lnTo>
                    <a:lnTo>
                      <a:pt x="8" y="7"/>
                    </a:lnTo>
                    <a:lnTo>
                      <a:pt x="12" y="4"/>
                    </a:lnTo>
                    <a:lnTo>
                      <a:pt x="12" y="4"/>
                    </a:lnTo>
                    <a:lnTo>
                      <a:pt x="15" y="4"/>
                    </a:lnTo>
                    <a:lnTo>
                      <a:pt x="15" y="4"/>
                    </a:lnTo>
                    <a:lnTo>
                      <a:pt x="19" y="5"/>
                    </a:lnTo>
                    <a:lnTo>
                      <a:pt x="42" y="16"/>
                    </a:lnTo>
                    <a:lnTo>
                      <a:pt x="53" y="16"/>
                    </a:lnTo>
                    <a:lnTo>
                      <a:pt x="22" y="1"/>
                    </a:lnTo>
                    <a:lnTo>
                      <a:pt x="22" y="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Freeform 89"/>
              <p:cNvSpPr/>
              <p:nvPr/>
            </p:nvSpPr>
            <p:spPr bwMode="auto">
              <a:xfrm>
                <a:off x="1347263" y="3498130"/>
                <a:ext cx="101024" cy="41757"/>
              </a:xfrm>
              <a:custGeom>
                <a:avLst/>
                <a:gdLst>
                  <a:gd name="T0" fmla="*/ 24 w 75"/>
                  <a:gd name="T1" fmla="*/ 0 h 31"/>
                  <a:gd name="T2" fmla="*/ 24 w 75"/>
                  <a:gd name="T3" fmla="*/ 0 h 31"/>
                  <a:gd name="T4" fmla="*/ 16 w 75"/>
                  <a:gd name="T5" fmla="*/ 2 h 31"/>
                  <a:gd name="T6" fmla="*/ 16 w 75"/>
                  <a:gd name="T7" fmla="*/ 2 h 31"/>
                  <a:gd name="T8" fmla="*/ 12 w 75"/>
                  <a:gd name="T9" fmla="*/ 3 h 31"/>
                  <a:gd name="T10" fmla="*/ 8 w 75"/>
                  <a:gd name="T11" fmla="*/ 6 h 31"/>
                  <a:gd name="T12" fmla="*/ 5 w 75"/>
                  <a:gd name="T13" fmla="*/ 10 h 31"/>
                  <a:gd name="T14" fmla="*/ 2 w 75"/>
                  <a:gd name="T15" fmla="*/ 14 h 31"/>
                  <a:gd name="T16" fmla="*/ 2 w 75"/>
                  <a:gd name="T17" fmla="*/ 14 h 31"/>
                  <a:gd name="T18" fmla="*/ 1 w 75"/>
                  <a:gd name="T19" fmla="*/ 18 h 31"/>
                  <a:gd name="T20" fmla="*/ 0 w 75"/>
                  <a:gd name="T21" fmla="*/ 22 h 31"/>
                  <a:gd name="T22" fmla="*/ 0 w 75"/>
                  <a:gd name="T23" fmla="*/ 27 h 31"/>
                  <a:gd name="T24" fmla="*/ 1 w 75"/>
                  <a:gd name="T25" fmla="*/ 31 h 31"/>
                  <a:gd name="T26" fmla="*/ 1 w 75"/>
                  <a:gd name="T27" fmla="*/ 31 h 31"/>
                  <a:gd name="T28" fmla="*/ 1 w 75"/>
                  <a:gd name="T29" fmla="*/ 31 h 31"/>
                  <a:gd name="T30" fmla="*/ 6 w 75"/>
                  <a:gd name="T31" fmla="*/ 31 h 31"/>
                  <a:gd name="T32" fmla="*/ 6 w 75"/>
                  <a:gd name="T33" fmla="*/ 31 h 31"/>
                  <a:gd name="T34" fmla="*/ 6 w 75"/>
                  <a:gd name="T35" fmla="*/ 30 h 31"/>
                  <a:gd name="T36" fmla="*/ 6 w 75"/>
                  <a:gd name="T37" fmla="*/ 30 h 31"/>
                  <a:gd name="T38" fmla="*/ 5 w 75"/>
                  <a:gd name="T39" fmla="*/ 23 h 31"/>
                  <a:gd name="T40" fmla="*/ 6 w 75"/>
                  <a:gd name="T41" fmla="*/ 15 h 31"/>
                  <a:gd name="T42" fmla="*/ 6 w 75"/>
                  <a:gd name="T43" fmla="*/ 15 h 31"/>
                  <a:gd name="T44" fmla="*/ 12 w 75"/>
                  <a:gd name="T45" fmla="*/ 10 h 31"/>
                  <a:gd name="T46" fmla="*/ 18 w 75"/>
                  <a:gd name="T47" fmla="*/ 6 h 31"/>
                  <a:gd name="T48" fmla="*/ 18 w 75"/>
                  <a:gd name="T49" fmla="*/ 6 h 31"/>
                  <a:gd name="T50" fmla="*/ 24 w 75"/>
                  <a:gd name="T51" fmla="*/ 6 h 31"/>
                  <a:gd name="T52" fmla="*/ 24 w 75"/>
                  <a:gd name="T53" fmla="*/ 6 h 31"/>
                  <a:gd name="T54" fmla="*/ 29 w 75"/>
                  <a:gd name="T55" fmla="*/ 6 h 31"/>
                  <a:gd name="T56" fmla="*/ 33 w 75"/>
                  <a:gd name="T57" fmla="*/ 7 h 31"/>
                  <a:gd name="T58" fmla="*/ 71 w 75"/>
                  <a:gd name="T59" fmla="*/ 25 h 31"/>
                  <a:gd name="T60" fmla="*/ 71 w 75"/>
                  <a:gd name="T61" fmla="*/ 25 h 31"/>
                  <a:gd name="T62" fmla="*/ 72 w 75"/>
                  <a:gd name="T63" fmla="*/ 26 h 31"/>
                  <a:gd name="T64" fmla="*/ 72 w 75"/>
                  <a:gd name="T65" fmla="*/ 26 h 31"/>
                  <a:gd name="T66" fmla="*/ 75 w 75"/>
                  <a:gd name="T67" fmla="*/ 25 h 31"/>
                  <a:gd name="T68" fmla="*/ 75 w 75"/>
                  <a:gd name="T69" fmla="*/ 25 h 31"/>
                  <a:gd name="T70" fmla="*/ 75 w 75"/>
                  <a:gd name="T71" fmla="*/ 22 h 31"/>
                  <a:gd name="T72" fmla="*/ 74 w 75"/>
                  <a:gd name="T73" fmla="*/ 21 h 31"/>
                  <a:gd name="T74" fmla="*/ 35 w 75"/>
                  <a:gd name="T75" fmla="*/ 3 h 31"/>
                  <a:gd name="T76" fmla="*/ 35 w 75"/>
                  <a:gd name="T77" fmla="*/ 3 h 31"/>
                  <a:gd name="T78" fmla="*/ 29 w 75"/>
                  <a:gd name="T79" fmla="*/ 0 h 31"/>
                  <a:gd name="T80" fmla="*/ 24 w 75"/>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31">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5" name="Freeform 90"/>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close/>
                  </a:path>
                </a:pathLst>
              </a:custGeom>
              <a:solidFill>
                <a:srgbClr val="45494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6" name="Freeform 91"/>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92"/>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close/>
                  </a:path>
                </a:pathLst>
              </a:custGeom>
              <a:solidFill>
                <a:srgbClr val="53575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93"/>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94"/>
              <p:cNvSpPr/>
              <p:nvPr/>
            </p:nvSpPr>
            <p:spPr bwMode="auto">
              <a:xfrm>
                <a:off x="1116929" y="3434821"/>
                <a:ext cx="428341" cy="56573"/>
              </a:xfrm>
              <a:custGeom>
                <a:avLst/>
                <a:gdLst>
                  <a:gd name="T0" fmla="*/ 0 w 318"/>
                  <a:gd name="T1" fmla="*/ 27 h 42"/>
                  <a:gd name="T2" fmla="*/ 0 w 318"/>
                  <a:gd name="T3" fmla="*/ 27 h 42"/>
                  <a:gd name="T4" fmla="*/ 2 w 318"/>
                  <a:gd name="T5" fmla="*/ 32 h 42"/>
                  <a:gd name="T6" fmla="*/ 5 w 318"/>
                  <a:gd name="T7" fmla="*/ 38 h 42"/>
                  <a:gd name="T8" fmla="*/ 10 w 318"/>
                  <a:gd name="T9" fmla="*/ 42 h 42"/>
                  <a:gd name="T10" fmla="*/ 17 w 318"/>
                  <a:gd name="T11" fmla="*/ 42 h 42"/>
                  <a:gd name="T12" fmla="*/ 318 w 318"/>
                  <a:gd name="T13" fmla="*/ 32 h 42"/>
                  <a:gd name="T14" fmla="*/ 318 w 318"/>
                  <a:gd name="T15" fmla="*/ 0 h 42"/>
                  <a:gd name="T16" fmla="*/ 15 w 318"/>
                  <a:gd name="T17" fmla="*/ 11 h 42"/>
                  <a:gd name="T18" fmla="*/ 15 w 318"/>
                  <a:gd name="T19" fmla="*/ 11 h 42"/>
                  <a:gd name="T20" fmla="*/ 9 w 318"/>
                  <a:gd name="T21" fmla="*/ 12 h 42"/>
                  <a:gd name="T22" fmla="*/ 5 w 318"/>
                  <a:gd name="T23" fmla="*/ 15 h 42"/>
                  <a:gd name="T24" fmla="*/ 0 w 318"/>
                  <a:gd name="T25" fmla="*/ 20 h 42"/>
                  <a:gd name="T26" fmla="*/ 0 w 318"/>
                  <a:gd name="T27" fmla="*/ 27 h 42"/>
                  <a:gd name="T28" fmla="*/ 0 w 318"/>
                  <a:gd name="T29"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2">
                    <a:moveTo>
                      <a:pt x="0" y="27"/>
                    </a:moveTo>
                    <a:lnTo>
                      <a:pt x="0" y="27"/>
                    </a:lnTo>
                    <a:lnTo>
                      <a:pt x="2" y="32"/>
                    </a:lnTo>
                    <a:lnTo>
                      <a:pt x="5" y="38"/>
                    </a:lnTo>
                    <a:lnTo>
                      <a:pt x="10" y="42"/>
                    </a:lnTo>
                    <a:lnTo>
                      <a:pt x="17" y="42"/>
                    </a:lnTo>
                    <a:lnTo>
                      <a:pt x="318" y="32"/>
                    </a:lnTo>
                    <a:lnTo>
                      <a:pt x="318" y="0"/>
                    </a:lnTo>
                    <a:lnTo>
                      <a:pt x="15" y="11"/>
                    </a:lnTo>
                    <a:lnTo>
                      <a:pt x="15" y="11"/>
                    </a:lnTo>
                    <a:lnTo>
                      <a:pt x="9" y="12"/>
                    </a:lnTo>
                    <a:lnTo>
                      <a:pt x="5" y="15"/>
                    </a:lnTo>
                    <a:lnTo>
                      <a:pt x="0" y="20"/>
                    </a:lnTo>
                    <a:lnTo>
                      <a:pt x="0" y="27"/>
                    </a:lnTo>
                    <a:lnTo>
                      <a:pt x="0" y="27"/>
                    </a:lnTo>
                    <a:close/>
                  </a:path>
                </a:pathLst>
              </a:custGeom>
              <a:solidFill>
                <a:srgbClr val="E1CC8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0" name="Freeform 95"/>
              <p:cNvSpPr/>
              <p:nvPr/>
            </p:nvSpPr>
            <p:spPr bwMode="auto">
              <a:xfrm>
                <a:off x="1110194" y="3429433"/>
                <a:ext cx="437770" cy="67349"/>
              </a:xfrm>
              <a:custGeom>
                <a:avLst/>
                <a:gdLst>
                  <a:gd name="T0" fmla="*/ 0 w 325"/>
                  <a:gd name="T1" fmla="*/ 31 h 50"/>
                  <a:gd name="T2" fmla="*/ 0 w 325"/>
                  <a:gd name="T3" fmla="*/ 31 h 50"/>
                  <a:gd name="T4" fmla="*/ 1 w 325"/>
                  <a:gd name="T5" fmla="*/ 35 h 50"/>
                  <a:gd name="T6" fmla="*/ 3 w 325"/>
                  <a:gd name="T7" fmla="*/ 39 h 50"/>
                  <a:gd name="T8" fmla="*/ 7 w 325"/>
                  <a:gd name="T9" fmla="*/ 45 h 50"/>
                  <a:gd name="T10" fmla="*/ 14 w 325"/>
                  <a:gd name="T11" fmla="*/ 49 h 50"/>
                  <a:gd name="T12" fmla="*/ 20 w 325"/>
                  <a:gd name="T13" fmla="*/ 50 h 50"/>
                  <a:gd name="T14" fmla="*/ 325 w 325"/>
                  <a:gd name="T15" fmla="*/ 39 h 50"/>
                  <a:gd name="T16" fmla="*/ 325 w 325"/>
                  <a:gd name="T17" fmla="*/ 32 h 50"/>
                  <a:gd name="T18" fmla="*/ 20 w 325"/>
                  <a:gd name="T19" fmla="*/ 43 h 50"/>
                  <a:gd name="T20" fmla="*/ 20 w 325"/>
                  <a:gd name="T21" fmla="*/ 43 h 50"/>
                  <a:gd name="T22" fmla="*/ 16 w 325"/>
                  <a:gd name="T23" fmla="*/ 42 h 50"/>
                  <a:gd name="T24" fmla="*/ 12 w 325"/>
                  <a:gd name="T25" fmla="*/ 39 h 50"/>
                  <a:gd name="T26" fmla="*/ 10 w 325"/>
                  <a:gd name="T27" fmla="*/ 35 h 50"/>
                  <a:gd name="T28" fmla="*/ 8 w 325"/>
                  <a:gd name="T29" fmla="*/ 31 h 50"/>
                  <a:gd name="T30" fmla="*/ 8 w 325"/>
                  <a:gd name="T31" fmla="*/ 31 h 50"/>
                  <a:gd name="T32" fmla="*/ 8 w 325"/>
                  <a:gd name="T33" fmla="*/ 26 h 50"/>
                  <a:gd name="T34" fmla="*/ 11 w 325"/>
                  <a:gd name="T35" fmla="*/ 22 h 50"/>
                  <a:gd name="T36" fmla="*/ 15 w 325"/>
                  <a:gd name="T37" fmla="*/ 19 h 50"/>
                  <a:gd name="T38" fmla="*/ 20 w 325"/>
                  <a:gd name="T39" fmla="*/ 18 h 50"/>
                  <a:gd name="T40" fmla="*/ 324 w 325"/>
                  <a:gd name="T41" fmla="*/ 8 h 50"/>
                  <a:gd name="T42" fmla="*/ 324 w 325"/>
                  <a:gd name="T43" fmla="*/ 0 h 50"/>
                  <a:gd name="T44" fmla="*/ 19 w 325"/>
                  <a:gd name="T45" fmla="*/ 11 h 50"/>
                  <a:gd name="T46" fmla="*/ 19 w 325"/>
                  <a:gd name="T47" fmla="*/ 11 h 50"/>
                  <a:gd name="T48" fmla="*/ 12 w 325"/>
                  <a:gd name="T49" fmla="*/ 12 h 50"/>
                  <a:gd name="T50" fmla="*/ 5 w 325"/>
                  <a:gd name="T51" fmla="*/ 18 h 50"/>
                  <a:gd name="T52" fmla="*/ 1 w 325"/>
                  <a:gd name="T53" fmla="*/ 23 h 50"/>
                  <a:gd name="T54" fmla="*/ 0 w 325"/>
                  <a:gd name="T55" fmla="*/ 31 h 50"/>
                  <a:gd name="T56" fmla="*/ 0 w 325"/>
                  <a:gd name="T5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50">
                    <a:moveTo>
                      <a:pt x="0" y="31"/>
                    </a:moveTo>
                    <a:lnTo>
                      <a:pt x="0" y="31"/>
                    </a:lnTo>
                    <a:lnTo>
                      <a:pt x="1" y="35"/>
                    </a:lnTo>
                    <a:lnTo>
                      <a:pt x="3" y="39"/>
                    </a:lnTo>
                    <a:lnTo>
                      <a:pt x="7" y="45"/>
                    </a:lnTo>
                    <a:lnTo>
                      <a:pt x="14" y="49"/>
                    </a:lnTo>
                    <a:lnTo>
                      <a:pt x="20" y="50"/>
                    </a:lnTo>
                    <a:lnTo>
                      <a:pt x="325" y="39"/>
                    </a:lnTo>
                    <a:lnTo>
                      <a:pt x="325" y="32"/>
                    </a:lnTo>
                    <a:lnTo>
                      <a:pt x="20" y="43"/>
                    </a:lnTo>
                    <a:lnTo>
                      <a:pt x="20" y="43"/>
                    </a:lnTo>
                    <a:lnTo>
                      <a:pt x="16" y="42"/>
                    </a:lnTo>
                    <a:lnTo>
                      <a:pt x="12" y="39"/>
                    </a:lnTo>
                    <a:lnTo>
                      <a:pt x="10" y="35"/>
                    </a:lnTo>
                    <a:lnTo>
                      <a:pt x="8" y="31"/>
                    </a:lnTo>
                    <a:lnTo>
                      <a:pt x="8" y="31"/>
                    </a:lnTo>
                    <a:lnTo>
                      <a:pt x="8" y="26"/>
                    </a:lnTo>
                    <a:lnTo>
                      <a:pt x="11" y="22"/>
                    </a:lnTo>
                    <a:lnTo>
                      <a:pt x="15" y="19"/>
                    </a:lnTo>
                    <a:lnTo>
                      <a:pt x="20" y="18"/>
                    </a:lnTo>
                    <a:lnTo>
                      <a:pt x="324" y="8"/>
                    </a:lnTo>
                    <a:lnTo>
                      <a:pt x="324" y="0"/>
                    </a:lnTo>
                    <a:lnTo>
                      <a:pt x="19" y="11"/>
                    </a:lnTo>
                    <a:lnTo>
                      <a:pt x="19" y="11"/>
                    </a:lnTo>
                    <a:lnTo>
                      <a:pt x="12" y="12"/>
                    </a:lnTo>
                    <a:lnTo>
                      <a:pt x="5" y="18"/>
                    </a:lnTo>
                    <a:lnTo>
                      <a:pt x="1" y="23"/>
                    </a:lnTo>
                    <a:lnTo>
                      <a:pt x="0" y="31"/>
                    </a:lnTo>
                    <a:lnTo>
                      <a:pt x="0" y="31"/>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1" name="Freeform 96"/>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close/>
                  </a:path>
                </a:pathLst>
              </a:custGeom>
              <a:solidFill>
                <a:srgbClr val="10515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2" name="Freeform 97"/>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3" name="Freeform 98"/>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close/>
                  </a:path>
                </a:pathLst>
              </a:custGeom>
              <a:solidFill>
                <a:srgbClr val="35383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4" name="Freeform 99"/>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5" name="Freeform 100"/>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101"/>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102"/>
              <p:cNvSpPr/>
              <p:nvPr/>
            </p:nvSpPr>
            <p:spPr bwMode="auto">
              <a:xfrm>
                <a:off x="1094030" y="3044196"/>
                <a:ext cx="447199" cy="196660"/>
              </a:xfrm>
              <a:custGeom>
                <a:avLst/>
                <a:gdLst>
                  <a:gd name="T0" fmla="*/ 5 w 332"/>
                  <a:gd name="T1" fmla="*/ 146 h 146"/>
                  <a:gd name="T2" fmla="*/ 332 w 332"/>
                  <a:gd name="T3" fmla="*/ 135 h 146"/>
                  <a:gd name="T4" fmla="*/ 328 w 332"/>
                  <a:gd name="T5" fmla="*/ 0 h 146"/>
                  <a:gd name="T6" fmla="*/ 0 w 332"/>
                  <a:gd name="T7" fmla="*/ 11 h 146"/>
                  <a:gd name="T8" fmla="*/ 5 w 332"/>
                  <a:gd name="T9" fmla="*/ 146 h 146"/>
                </a:gdLst>
                <a:ahLst/>
                <a:cxnLst>
                  <a:cxn ang="0">
                    <a:pos x="T0" y="T1"/>
                  </a:cxn>
                  <a:cxn ang="0">
                    <a:pos x="T2" y="T3"/>
                  </a:cxn>
                  <a:cxn ang="0">
                    <a:pos x="T4" y="T5"/>
                  </a:cxn>
                  <a:cxn ang="0">
                    <a:pos x="T6" y="T7"/>
                  </a:cxn>
                  <a:cxn ang="0">
                    <a:pos x="T8" y="T9"/>
                  </a:cxn>
                </a:cxnLst>
                <a:rect l="0" t="0" r="r" b="b"/>
                <a:pathLst>
                  <a:path w="332" h="146">
                    <a:moveTo>
                      <a:pt x="5" y="146"/>
                    </a:moveTo>
                    <a:lnTo>
                      <a:pt x="332" y="135"/>
                    </a:lnTo>
                    <a:lnTo>
                      <a:pt x="328" y="0"/>
                    </a:lnTo>
                    <a:lnTo>
                      <a:pt x="0" y="11"/>
                    </a:lnTo>
                    <a:lnTo>
                      <a:pt x="5" y="146"/>
                    </a:lnTo>
                    <a:close/>
                  </a:path>
                </a:pathLst>
              </a:custGeom>
              <a:solidFill>
                <a:srgbClr val="84BCD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Freeform 103"/>
              <p:cNvSpPr/>
              <p:nvPr/>
            </p:nvSpPr>
            <p:spPr bwMode="auto">
              <a:xfrm>
                <a:off x="1094030" y="3056319"/>
                <a:ext cx="36369" cy="184537"/>
              </a:xfrm>
              <a:custGeom>
                <a:avLst/>
                <a:gdLst>
                  <a:gd name="T0" fmla="*/ 5 w 27"/>
                  <a:gd name="T1" fmla="*/ 137 h 137"/>
                  <a:gd name="T2" fmla="*/ 27 w 27"/>
                  <a:gd name="T3" fmla="*/ 135 h 137"/>
                  <a:gd name="T4" fmla="*/ 23 w 27"/>
                  <a:gd name="T5" fmla="*/ 0 h 137"/>
                  <a:gd name="T6" fmla="*/ 0 w 27"/>
                  <a:gd name="T7" fmla="*/ 2 h 137"/>
                  <a:gd name="T8" fmla="*/ 5 w 27"/>
                  <a:gd name="T9" fmla="*/ 137 h 137"/>
                </a:gdLst>
                <a:ahLst/>
                <a:cxnLst>
                  <a:cxn ang="0">
                    <a:pos x="T0" y="T1"/>
                  </a:cxn>
                  <a:cxn ang="0">
                    <a:pos x="T2" y="T3"/>
                  </a:cxn>
                  <a:cxn ang="0">
                    <a:pos x="T4" y="T5"/>
                  </a:cxn>
                  <a:cxn ang="0">
                    <a:pos x="T6" y="T7"/>
                  </a:cxn>
                  <a:cxn ang="0">
                    <a:pos x="T8" y="T9"/>
                  </a:cxn>
                </a:cxnLst>
                <a:rect l="0" t="0" r="r" b="b"/>
                <a:pathLst>
                  <a:path w="27" h="137">
                    <a:moveTo>
                      <a:pt x="5" y="137"/>
                    </a:moveTo>
                    <a:lnTo>
                      <a:pt x="27" y="135"/>
                    </a:lnTo>
                    <a:lnTo>
                      <a:pt x="23" y="0"/>
                    </a:lnTo>
                    <a:lnTo>
                      <a:pt x="0" y="2"/>
                    </a:lnTo>
                    <a:lnTo>
                      <a:pt x="5" y="137"/>
                    </a:lnTo>
                    <a:close/>
                  </a:path>
                </a:pathLst>
              </a:custGeom>
              <a:solidFill>
                <a:srgbClr val="AFC9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9" name="Freeform 104"/>
              <p:cNvSpPr/>
              <p:nvPr/>
            </p:nvSpPr>
            <p:spPr bwMode="auto">
              <a:xfrm>
                <a:off x="1394407" y="2908151"/>
                <a:ext cx="44451" cy="583245"/>
              </a:xfrm>
              <a:custGeom>
                <a:avLst/>
                <a:gdLst>
                  <a:gd name="T0" fmla="*/ 15 w 33"/>
                  <a:gd name="T1" fmla="*/ 433 h 433"/>
                  <a:gd name="T2" fmla="*/ 33 w 33"/>
                  <a:gd name="T3" fmla="*/ 432 h 433"/>
                  <a:gd name="T4" fmla="*/ 19 w 33"/>
                  <a:gd name="T5" fmla="*/ 0 h 433"/>
                  <a:gd name="T6" fmla="*/ 0 w 33"/>
                  <a:gd name="T7" fmla="*/ 0 h 433"/>
                  <a:gd name="T8" fmla="*/ 15 w 33"/>
                  <a:gd name="T9" fmla="*/ 433 h 433"/>
                </a:gdLst>
                <a:ahLst/>
                <a:cxnLst>
                  <a:cxn ang="0">
                    <a:pos x="T0" y="T1"/>
                  </a:cxn>
                  <a:cxn ang="0">
                    <a:pos x="T2" y="T3"/>
                  </a:cxn>
                  <a:cxn ang="0">
                    <a:pos x="T4" y="T5"/>
                  </a:cxn>
                  <a:cxn ang="0">
                    <a:pos x="T6" y="T7"/>
                  </a:cxn>
                  <a:cxn ang="0">
                    <a:pos x="T8" y="T9"/>
                  </a:cxn>
                </a:cxnLst>
                <a:rect l="0" t="0" r="r" b="b"/>
                <a:pathLst>
                  <a:path w="33" h="433">
                    <a:moveTo>
                      <a:pt x="15" y="433"/>
                    </a:moveTo>
                    <a:lnTo>
                      <a:pt x="33" y="432"/>
                    </a:lnTo>
                    <a:lnTo>
                      <a:pt x="19" y="0"/>
                    </a:lnTo>
                    <a:lnTo>
                      <a:pt x="0" y="0"/>
                    </a:lnTo>
                    <a:lnTo>
                      <a:pt x="15" y="433"/>
                    </a:lnTo>
                    <a:close/>
                  </a:path>
                </a:pathLst>
              </a:custGeom>
              <a:solidFill>
                <a:srgbClr val="BF3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0" name="Freeform 105"/>
              <p:cNvSpPr/>
              <p:nvPr/>
            </p:nvSpPr>
            <p:spPr bwMode="auto">
              <a:xfrm>
                <a:off x="1411918" y="3436168"/>
                <a:ext cx="26940" cy="55227"/>
              </a:xfrm>
              <a:custGeom>
                <a:avLst/>
                <a:gdLst>
                  <a:gd name="T0" fmla="*/ 2 w 20"/>
                  <a:gd name="T1" fmla="*/ 41 h 41"/>
                  <a:gd name="T2" fmla="*/ 20 w 20"/>
                  <a:gd name="T3" fmla="*/ 40 h 41"/>
                  <a:gd name="T4" fmla="*/ 19 w 20"/>
                  <a:gd name="T5" fmla="*/ 0 h 41"/>
                  <a:gd name="T6" fmla="*/ 0 w 20"/>
                  <a:gd name="T7" fmla="*/ 0 h 41"/>
                  <a:gd name="T8" fmla="*/ 2 w 20"/>
                  <a:gd name="T9" fmla="*/ 41 h 41"/>
                </a:gdLst>
                <a:ahLst/>
                <a:cxnLst>
                  <a:cxn ang="0">
                    <a:pos x="T0" y="T1"/>
                  </a:cxn>
                  <a:cxn ang="0">
                    <a:pos x="T2" y="T3"/>
                  </a:cxn>
                  <a:cxn ang="0">
                    <a:pos x="T4" y="T5"/>
                  </a:cxn>
                  <a:cxn ang="0">
                    <a:pos x="T6" y="T7"/>
                  </a:cxn>
                  <a:cxn ang="0">
                    <a:pos x="T8" y="T9"/>
                  </a:cxn>
                </a:cxnLst>
                <a:rect l="0" t="0" r="r" b="b"/>
                <a:pathLst>
                  <a:path w="20" h="41">
                    <a:moveTo>
                      <a:pt x="2" y="41"/>
                    </a:moveTo>
                    <a:lnTo>
                      <a:pt x="20" y="40"/>
                    </a:lnTo>
                    <a:lnTo>
                      <a:pt x="19" y="0"/>
                    </a:lnTo>
                    <a:lnTo>
                      <a:pt x="0" y="0"/>
                    </a:lnTo>
                    <a:lnTo>
                      <a:pt x="2" y="41"/>
                    </a:lnTo>
                    <a:close/>
                  </a:path>
                </a:pathLst>
              </a:custGeom>
              <a:solidFill>
                <a:srgbClr val="8F2A1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106"/>
              <p:cNvSpPr/>
              <p:nvPr/>
            </p:nvSpPr>
            <p:spPr bwMode="auto">
              <a:xfrm>
                <a:off x="1166767" y="3465802"/>
                <a:ext cx="30981" cy="55227"/>
              </a:xfrm>
              <a:custGeom>
                <a:avLst/>
                <a:gdLst>
                  <a:gd name="T0" fmla="*/ 1 w 23"/>
                  <a:gd name="T1" fmla="*/ 41 h 41"/>
                  <a:gd name="T2" fmla="*/ 23 w 23"/>
                  <a:gd name="T3" fmla="*/ 39 h 41"/>
                  <a:gd name="T4" fmla="*/ 22 w 23"/>
                  <a:gd name="T5" fmla="*/ 0 h 41"/>
                  <a:gd name="T6" fmla="*/ 0 w 23"/>
                  <a:gd name="T7" fmla="*/ 1 h 41"/>
                  <a:gd name="T8" fmla="*/ 1 w 23"/>
                  <a:gd name="T9" fmla="*/ 41 h 41"/>
                </a:gdLst>
                <a:ahLst/>
                <a:cxnLst>
                  <a:cxn ang="0">
                    <a:pos x="T0" y="T1"/>
                  </a:cxn>
                  <a:cxn ang="0">
                    <a:pos x="T2" y="T3"/>
                  </a:cxn>
                  <a:cxn ang="0">
                    <a:pos x="T4" y="T5"/>
                  </a:cxn>
                  <a:cxn ang="0">
                    <a:pos x="T6" y="T7"/>
                  </a:cxn>
                  <a:cxn ang="0">
                    <a:pos x="T8" y="T9"/>
                  </a:cxn>
                </a:cxnLst>
                <a:rect l="0" t="0" r="r" b="b"/>
                <a:pathLst>
                  <a:path w="23" h="41">
                    <a:moveTo>
                      <a:pt x="1" y="41"/>
                    </a:moveTo>
                    <a:lnTo>
                      <a:pt x="23" y="39"/>
                    </a:lnTo>
                    <a:lnTo>
                      <a:pt x="22" y="0"/>
                    </a:lnTo>
                    <a:lnTo>
                      <a:pt x="0" y="1"/>
                    </a:lnTo>
                    <a:lnTo>
                      <a:pt x="1" y="41"/>
                    </a:lnTo>
                    <a:close/>
                  </a:path>
                </a:pathLst>
              </a:custGeom>
              <a:solidFill>
                <a:srgbClr val="AD3D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632"/>
              <p:cNvSpPr/>
              <p:nvPr/>
            </p:nvSpPr>
            <p:spPr bwMode="auto">
              <a:xfrm>
                <a:off x="939127" y="3531804"/>
                <a:ext cx="216865" cy="292296"/>
              </a:xfrm>
              <a:custGeom>
                <a:avLst/>
                <a:gdLst>
                  <a:gd name="T0" fmla="*/ 137 w 161"/>
                  <a:gd name="T1" fmla="*/ 27 h 217"/>
                  <a:gd name="T2" fmla="*/ 116 w 161"/>
                  <a:gd name="T3" fmla="*/ 62 h 217"/>
                  <a:gd name="T4" fmla="*/ 104 w 161"/>
                  <a:gd name="T5" fmla="*/ 77 h 217"/>
                  <a:gd name="T6" fmla="*/ 103 w 161"/>
                  <a:gd name="T7" fmla="*/ 75 h 217"/>
                  <a:gd name="T8" fmla="*/ 108 w 161"/>
                  <a:gd name="T9" fmla="*/ 35 h 217"/>
                  <a:gd name="T10" fmla="*/ 110 w 161"/>
                  <a:gd name="T11" fmla="*/ 14 h 217"/>
                  <a:gd name="T12" fmla="*/ 108 w 161"/>
                  <a:gd name="T13" fmla="*/ 6 h 217"/>
                  <a:gd name="T14" fmla="*/ 104 w 161"/>
                  <a:gd name="T15" fmla="*/ 1 h 217"/>
                  <a:gd name="T16" fmla="*/ 99 w 161"/>
                  <a:gd name="T17" fmla="*/ 0 h 217"/>
                  <a:gd name="T18" fmla="*/ 92 w 161"/>
                  <a:gd name="T19" fmla="*/ 1 h 217"/>
                  <a:gd name="T20" fmla="*/ 88 w 161"/>
                  <a:gd name="T21" fmla="*/ 4 h 217"/>
                  <a:gd name="T22" fmla="*/ 81 w 161"/>
                  <a:gd name="T23" fmla="*/ 19 h 217"/>
                  <a:gd name="T24" fmla="*/ 80 w 161"/>
                  <a:gd name="T25" fmla="*/ 28 h 217"/>
                  <a:gd name="T26" fmla="*/ 72 w 161"/>
                  <a:gd name="T27" fmla="*/ 60 h 217"/>
                  <a:gd name="T28" fmla="*/ 66 w 161"/>
                  <a:gd name="T29" fmla="*/ 70 h 217"/>
                  <a:gd name="T30" fmla="*/ 68 w 161"/>
                  <a:gd name="T31" fmla="*/ 59 h 217"/>
                  <a:gd name="T32" fmla="*/ 68 w 161"/>
                  <a:gd name="T33" fmla="*/ 37 h 217"/>
                  <a:gd name="T34" fmla="*/ 65 w 161"/>
                  <a:gd name="T35" fmla="*/ 21 h 217"/>
                  <a:gd name="T36" fmla="*/ 61 w 161"/>
                  <a:gd name="T37" fmla="*/ 16 h 217"/>
                  <a:gd name="T38" fmla="*/ 56 w 161"/>
                  <a:gd name="T39" fmla="*/ 14 h 217"/>
                  <a:gd name="T40" fmla="*/ 50 w 161"/>
                  <a:gd name="T41" fmla="*/ 17 h 217"/>
                  <a:gd name="T42" fmla="*/ 45 w 161"/>
                  <a:gd name="T43" fmla="*/ 31 h 217"/>
                  <a:gd name="T44" fmla="*/ 30 w 161"/>
                  <a:gd name="T45" fmla="*/ 95 h 217"/>
                  <a:gd name="T46" fmla="*/ 22 w 161"/>
                  <a:gd name="T47" fmla="*/ 118 h 217"/>
                  <a:gd name="T48" fmla="*/ 7 w 161"/>
                  <a:gd name="T49" fmla="*/ 159 h 217"/>
                  <a:gd name="T50" fmla="*/ 0 w 161"/>
                  <a:gd name="T51" fmla="*/ 183 h 217"/>
                  <a:gd name="T52" fmla="*/ 27 w 161"/>
                  <a:gd name="T53" fmla="*/ 199 h 217"/>
                  <a:gd name="T54" fmla="*/ 51 w 161"/>
                  <a:gd name="T55" fmla="*/ 217 h 217"/>
                  <a:gd name="T56" fmla="*/ 58 w 161"/>
                  <a:gd name="T57" fmla="*/ 210 h 217"/>
                  <a:gd name="T58" fmla="*/ 95 w 161"/>
                  <a:gd name="T59" fmla="*/ 189 h 217"/>
                  <a:gd name="T60" fmla="*/ 127 w 161"/>
                  <a:gd name="T61" fmla="*/ 172 h 217"/>
                  <a:gd name="T62" fmla="*/ 158 w 161"/>
                  <a:gd name="T63" fmla="*/ 163 h 217"/>
                  <a:gd name="T64" fmla="*/ 159 w 161"/>
                  <a:gd name="T65" fmla="*/ 159 h 217"/>
                  <a:gd name="T66" fmla="*/ 159 w 161"/>
                  <a:gd name="T67" fmla="*/ 149 h 217"/>
                  <a:gd name="T68" fmla="*/ 154 w 161"/>
                  <a:gd name="T69" fmla="*/ 140 h 217"/>
                  <a:gd name="T70" fmla="*/ 137 w 161"/>
                  <a:gd name="T71" fmla="*/ 139 h 217"/>
                  <a:gd name="T72" fmla="*/ 123 w 161"/>
                  <a:gd name="T73" fmla="*/ 141 h 217"/>
                  <a:gd name="T74" fmla="*/ 108 w 161"/>
                  <a:gd name="T75" fmla="*/ 147 h 217"/>
                  <a:gd name="T76" fmla="*/ 105 w 161"/>
                  <a:gd name="T77" fmla="*/ 149 h 217"/>
                  <a:gd name="T78" fmla="*/ 149 w 161"/>
                  <a:gd name="T79" fmla="*/ 68 h 217"/>
                  <a:gd name="T80" fmla="*/ 161 w 161"/>
                  <a:gd name="T81" fmla="*/ 36 h 217"/>
                  <a:gd name="T82" fmla="*/ 161 w 161"/>
                  <a:gd name="T83" fmla="*/ 24 h 217"/>
                  <a:gd name="T84" fmla="*/ 158 w 161"/>
                  <a:gd name="T85" fmla="*/ 17 h 217"/>
                  <a:gd name="T86" fmla="*/ 154 w 161"/>
                  <a:gd name="T87" fmla="*/ 13 h 217"/>
                  <a:gd name="T88" fmla="*/ 147 w 161"/>
                  <a:gd name="T89" fmla="*/ 14 h 217"/>
                  <a:gd name="T90" fmla="*/ 142 w 161"/>
                  <a:gd name="T91" fmla="*/ 19 h 217"/>
                  <a:gd name="T92" fmla="*/ 137 w 161"/>
                  <a:gd name="T93" fmla="*/ 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217">
                    <a:moveTo>
                      <a:pt x="137" y="27"/>
                    </a:moveTo>
                    <a:lnTo>
                      <a:pt x="137" y="27"/>
                    </a:lnTo>
                    <a:lnTo>
                      <a:pt x="127" y="43"/>
                    </a:lnTo>
                    <a:lnTo>
                      <a:pt x="116" y="62"/>
                    </a:lnTo>
                    <a:lnTo>
                      <a:pt x="107" y="74"/>
                    </a:lnTo>
                    <a:lnTo>
                      <a:pt x="104" y="77"/>
                    </a:lnTo>
                    <a:lnTo>
                      <a:pt x="103" y="77"/>
                    </a:lnTo>
                    <a:lnTo>
                      <a:pt x="103" y="75"/>
                    </a:lnTo>
                    <a:lnTo>
                      <a:pt x="103" y="75"/>
                    </a:lnTo>
                    <a:lnTo>
                      <a:pt x="108" y="35"/>
                    </a:lnTo>
                    <a:lnTo>
                      <a:pt x="110" y="14"/>
                    </a:lnTo>
                    <a:lnTo>
                      <a:pt x="110" y="14"/>
                    </a:lnTo>
                    <a:lnTo>
                      <a:pt x="110" y="10"/>
                    </a:lnTo>
                    <a:lnTo>
                      <a:pt x="108" y="6"/>
                    </a:lnTo>
                    <a:lnTo>
                      <a:pt x="107" y="4"/>
                    </a:lnTo>
                    <a:lnTo>
                      <a:pt x="104" y="1"/>
                    </a:lnTo>
                    <a:lnTo>
                      <a:pt x="101" y="0"/>
                    </a:lnTo>
                    <a:lnTo>
                      <a:pt x="99" y="0"/>
                    </a:lnTo>
                    <a:lnTo>
                      <a:pt x="96" y="0"/>
                    </a:lnTo>
                    <a:lnTo>
                      <a:pt x="92" y="1"/>
                    </a:lnTo>
                    <a:lnTo>
                      <a:pt x="92" y="1"/>
                    </a:lnTo>
                    <a:lnTo>
                      <a:pt x="88" y="4"/>
                    </a:lnTo>
                    <a:lnTo>
                      <a:pt x="85" y="10"/>
                    </a:lnTo>
                    <a:lnTo>
                      <a:pt x="81" y="19"/>
                    </a:lnTo>
                    <a:lnTo>
                      <a:pt x="80" y="28"/>
                    </a:lnTo>
                    <a:lnTo>
                      <a:pt x="80" y="28"/>
                    </a:lnTo>
                    <a:lnTo>
                      <a:pt x="76" y="47"/>
                    </a:lnTo>
                    <a:lnTo>
                      <a:pt x="72" y="60"/>
                    </a:lnTo>
                    <a:lnTo>
                      <a:pt x="68" y="68"/>
                    </a:lnTo>
                    <a:lnTo>
                      <a:pt x="66" y="70"/>
                    </a:lnTo>
                    <a:lnTo>
                      <a:pt x="66" y="70"/>
                    </a:lnTo>
                    <a:lnTo>
                      <a:pt x="68" y="59"/>
                    </a:lnTo>
                    <a:lnTo>
                      <a:pt x="68" y="48"/>
                    </a:lnTo>
                    <a:lnTo>
                      <a:pt x="68" y="37"/>
                    </a:lnTo>
                    <a:lnTo>
                      <a:pt x="66" y="27"/>
                    </a:lnTo>
                    <a:lnTo>
                      <a:pt x="65" y="21"/>
                    </a:lnTo>
                    <a:lnTo>
                      <a:pt x="64" y="19"/>
                    </a:lnTo>
                    <a:lnTo>
                      <a:pt x="61" y="16"/>
                    </a:lnTo>
                    <a:lnTo>
                      <a:pt x="58" y="14"/>
                    </a:lnTo>
                    <a:lnTo>
                      <a:pt x="56" y="14"/>
                    </a:lnTo>
                    <a:lnTo>
                      <a:pt x="50" y="17"/>
                    </a:lnTo>
                    <a:lnTo>
                      <a:pt x="50" y="17"/>
                    </a:lnTo>
                    <a:lnTo>
                      <a:pt x="47" y="23"/>
                    </a:lnTo>
                    <a:lnTo>
                      <a:pt x="45" y="31"/>
                    </a:lnTo>
                    <a:lnTo>
                      <a:pt x="38" y="58"/>
                    </a:lnTo>
                    <a:lnTo>
                      <a:pt x="30" y="95"/>
                    </a:lnTo>
                    <a:lnTo>
                      <a:pt x="30" y="95"/>
                    </a:lnTo>
                    <a:lnTo>
                      <a:pt x="22" y="118"/>
                    </a:lnTo>
                    <a:lnTo>
                      <a:pt x="15" y="139"/>
                    </a:lnTo>
                    <a:lnTo>
                      <a:pt x="7" y="159"/>
                    </a:lnTo>
                    <a:lnTo>
                      <a:pt x="0" y="183"/>
                    </a:lnTo>
                    <a:lnTo>
                      <a:pt x="0" y="183"/>
                    </a:lnTo>
                    <a:lnTo>
                      <a:pt x="14" y="191"/>
                    </a:lnTo>
                    <a:lnTo>
                      <a:pt x="27" y="199"/>
                    </a:lnTo>
                    <a:lnTo>
                      <a:pt x="51" y="217"/>
                    </a:lnTo>
                    <a:lnTo>
                      <a:pt x="51" y="217"/>
                    </a:lnTo>
                    <a:lnTo>
                      <a:pt x="58" y="210"/>
                    </a:lnTo>
                    <a:lnTo>
                      <a:pt x="58" y="210"/>
                    </a:lnTo>
                    <a:lnTo>
                      <a:pt x="69" y="203"/>
                    </a:lnTo>
                    <a:lnTo>
                      <a:pt x="95" y="189"/>
                    </a:lnTo>
                    <a:lnTo>
                      <a:pt x="111" y="181"/>
                    </a:lnTo>
                    <a:lnTo>
                      <a:pt x="127" y="172"/>
                    </a:lnTo>
                    <a:lnTo>
                      <a:pt x="143" y="167"/>
                    </a:lnTo>
                    <a:lnTo>
                      <a:pt x="158" y="163"/>
                    </a:lnTo>
                    <a:lnTo>
                      <a:pt x="158" y="163"/>
                    </a:lnTo>
                    <a:lnTo>
                      <a:pt x="159" y="159"/>
                    </a:lnTo>
                    <a:lnTo>
                      <a:pt x="159" y="154"/>
                    </a:lnTo>
                    <a:lnTo>
                      <a:pt x="159" y="149"/>
                    </a:lnTo>
                    <a:lnTo>
                      <a:pt x="158" y="144"/>
                    </a:lnTo>
                    <a:lnTo>
                      <a:pt x="154" y="140"/>
                    </a:lnTo>
                    <a:lnTo>
                      <a:pt x="146" y="139"/>
                    </a:lnTo>
                    <a:lnTo>
                      <a:pt x="137" y="139"/>
                    </a:lnTo>
                    <a:lnTo>
                      <a:pt x="137" y="139"/>
                    </a:lnTo>
                    <a:lnTo>
                      <a:pt x="123" y="141"/>
                    </a:lnTo>
                    <a:lnTo>
                      <a:pt x="115" y="144"/>
                    </a:lnTo>
                    <a:lnTo>
                      <a:pt x="108" y="147"/>
                    </a:lnTo>
                    <a:lnTo>
                      <a:pt x="105" y="149"/>
                    </a:lnTo>
                    <a:lnTo>
                      <a:pt x="105" y="149"/>
                    </a:lnTo>
                    <a:lnTo>
                      <a:pt x="149" y="68"/>
                    </a:lnTo>
                    <a:lnTo>
                      <a:pt x="149" y="68"/>
                    </a:lnTo>
                    <a:lnTo>
                      <a:pt x="157" y="51"/>
                    </a:lnTo>
                    <a:lnTo>
                      <a:pt x="161" y="36"/>
                    </a:lnTo>
                    <a:lnTo>
                      <a:pt x="161" y="29"/>
                    </a:lnTo>
                    <a:lnTo>
                      <a:pt x="161" y="24"/>
                    </a:lnTo>
                    <a:lnTo>
                      <a:pt x="159" y="20"/>
                    </a:lnTo>
                    <a:lnTo>
                      <a:pt x="158" y="17"/>
                    </a:lnTo>
                    <a:lnTo>
                      <a:pt x="155" y="14"/>
                    </a:lnTo>
                    <a:lnTo>
                      <a:pt x="154" y="13"/>
                    </a:lnTo>
                    <a:lnTo>
                      <a:pt x="151" y="13"/>
                    </a:lnTo>
                    <a:lnTo>
                      <a:pt x="147" y="14"/>
                    </a:lnTo>
                    <a:lnTo>
                      <a:pt x="145" y="16"/>
                    </a:lnTo>
                    <a:lnTo>
                      <a:pt x="142" y="19"/>
                    </a:lnTo>
                    <a:lnTo>
                      <a:pt x="137" y="27"/>
                    </a:lnTo>
                    <a:lnTo>
                      <a:pt x="137" y="27"/>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633"/>
              <p:cNvSpPr/>
              <p:nvPr/>
            </p:nvSpPr>
            <p:spPr bwMode="auto">
              <a:xfrm>
                <a:off x="1721725" y="3763485"/>
                <a:ext cx="254580" cy="233029"/>
              </a:xfrm>
              <a:custGeom>
                <a:avLst/>
                <a:gdLst>
                  <a:gd name="T0" fmla="*/ 164 w 189"/>
                  <a:gd name="T1" fmla="*/ 79 h 173"/>
                  <a:gd name="T2" fmla="*/ 144 w 189"/>
                  <a:gd name="T3" fmla="*/ 49 h 173"/>
                  <a:gd name="T4" fmla="*/ 143 w 189"/>
                  <a:gd name="T5" fmla="*/ 46 h 173"/>
                  <a:gd name="T6" fmla="*/ 137 w 189"/>
                  <a:gd name="T7" fmla="*/ 42 h 173"/>
                  <a:gd name="T8" fmla="*/ 124 w 189"/>
                  <a:gd name="T9" fmla="*/ 38 h 173"/>
                  <a:gd name="T10" fmla="*/ 117 w 189"/>
                  <a:gd name="T11" fmla="*/ 37 h 173"/>
                  <a:gd name="T12" fmla="*/ 105 w 189"/>
                  <a:gd name="T13" fmla="*/ 38 h 173"/>
                  <a:gd name="T14" fmla="*/ 93 w 189"/>
                  <a:gd name="T15" fmla="*/ 37 h 173"/>
                  <a:gd name="T16" fmla="*/ 81 w 189"/>
                  <a:gd name="T17" fmla="*/ 40 h 173"/>
                  <a:gd name="T18" fmla="*/ 73 w 189"/>
                  <a:gd name="T19" fmla="*/ 46 h 173"/>
                  <a:gd name="T20" fmla="*/ 66 w 189"/>
                  <a:gd name="T21" fmla="*/ 57 h 173"/>
                  <a:gd name="T22" fmla="*/ 60 w 189"/>
                  <a:gd name="T23" fmla="*/ 52 h 173"/>
                  <a:gd name="T24" fmla="*/ 24 w 189"/>
                  <a:gd name="T25" fmla="*/ 10 h 173"/>
                  <a:gd name="T26" fmla="*/ 16 w 189"/>
                  <a:gd name="T27" fmla="*/ 3 h 173"/>
                  <a:gd name="T28" fmla="*/ 9 w 189"/>
                  <a:gd name="T29" fmla="*/ 0 h 173"/>
                  <a:gd name="T30" fmla="*/ 4 w 189"/>
                  <a:gd name="T31" fmla="*/ 2 h 173"/>
                  <a:gd name="T32" fmla="*/ 0 w 189"/>
                  <a:gd name="T33" fmla="*/ 6 h 173"/>
                  <a:gd name="T34" fmla="*/ 0 w 189"/>
                  <a:gd name="T35" fmla="*/ 14 h 173"/>
                  <a:gd name="T36" fmla="*/ 2 w 189"/>
                  <a:gd name="T37" fmla="*/ 25 h 173"/>
                  <a:gd name="T38" fmla="*/ 23 w 189"/>
                  <a:gd name="T39" fmla="*/ 53 h 173"/>
                  <a:gd name="T40" fmla="*/ 32 w 189"/>
                  <a:gd name="T41" fmla="*/ 64 h 173"/>
                  <a:gd name="T42" fmla="*/ 50 w 189"/>
                  <a:gd name="T43" fmla="*/ 95 h 173"/>
                  <a:gd name="T44" fmla="*/ 62 w 189"/>
                  <a:gd name="T45" fmla="*/ 118 h 173"/>
                  <a:gd name="T46" fmla="*/ 64 w 189"/>
                  <a:gd name="T47" fmla="*/ 122 h 173"/>
                  <a:gd name="T48" fmla="*/ 62 w 189"/>
                  <a:gd name="T49" fmla="*/ 122 h 173"/>
                  <a:gd name="T50" fmla="*/ 47 w 189"/>
                  <a:gd name="T51" fmla="*/ 131 h 173"/>
                  <a:gd name="T52" fmla="*/ 35 w 189"/>
                  <a:gd name="T53" fmla="*/ 138 h 173"/>
                  <a:gd name="T54" fmla="*/ 21 w 189"/>
                  <a:gd name="T55" fmla="*/ 148 h 173"/>
                  <a:gd name="T56" fmla="*/ 20 w 189"/>
                  <a:gd name="T57" fmla="*/ 160 h 173"/>
                  <a:gd name="T58" fmla="*/ 25 w 189"/>
                  <a:gd name="T59" fmla="*/ 169 h 173"/>
                  <a:gd name="T60" fmla="*/ 28 w 189"/>
                  <a:gd name="T61" fmla="*/ 173 h 173"/>
                  <a:gd name="T62" fmla="*/ 44 w 189"/>
                  <a:gd name="T63" fmla="*/ 161 h 173"/>
                  <a:gd name="T64" fmla="*/ 63 w 189"/>
                  <a:gd name="T65" fmla="*/ 154 h 173"/>
                  <a:gd name="T66" fmla="*/ 83 w 189"/>
                  <a:gd name="T67" fmla="*/ 153 h 173"/>
                  <a:gd name="T68" fmla="*/ 120 w 189"/>
                  <a:gd name="T69" fmla="*/ 158 h 173"/>
                  <a:gd name="T70" fmla="*/ 147 w 189"/>
                  <a:gd name="T71" fmla="*/ 166 h 173"/>
                  <a:gd name="T72" fmla="*/ 155 w 189"/>
                  <a:gd name="T73" fmla="*/ 172 h 173"/>
                  <a:gd name="T74" fmla="*/ 171 w 189"/>
                  <a:gd name="T75" fmla="*/ 152 h 173"/>
                  <a:gd name="T76" fmla="*/ 189 w 189"/>
                  <a:gd name="T77" fmla="*/ 131 h 173"/>
                  <a:gd name="T78" fmla="*/ 164 w 189"/>
                  <a:gd name="T79"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173">
                    <a:moveTo>
                      <a:pt x="164" y="79"/>
                    </a:moveTo>
                    <a:lnTo>
                      <a:pt x="164" y="79"/>
                    </a:lnTo>
                    <a:lnTo>
                      <a:pt x="155" y="65"/>
                    </a:lnTo>
                    <a:lnTo>
                      <a:pt x="144" y="49"/>
                    </a:lnTo>
                    <a:lnTo>
                      <a:pt x="144" y="49"/>
                    </a:lnTo>
                    <a:lnTo>
                      <a:pt x="143" y="46"/>
                    </a:lnTo>
                    <a:lnTo>
                      <a:pt x="143" y="46"/>
                    </a:lnTo>
                    <a:lnTo>
                      <a:pt x="137" y="42"/>
                    </a:lnTo>
                    <a:lnTo>
                      <a:pt x="131" y="40"/>
                    </a:lnTo>
                    <a:lnTo>
                      <a:pt x="124" y="38"/>
                    </a:lnTo>
                    <a:lnTo>
                      <a:pt x="117" y="37"/>
                    </a:lnTo>
                    <a:lnTo>
                      <a:pt x="117" y="37"/>
                    </a:lnTo>
                    <a:lnTo>
                      <a:pt x="110" y="38"/>
                    </a:lnTo>
                    <a:lnTo>
                      <a:pt x="105" y="38"/>
                    </a:lnTo>
                    <a:lnTo>
                      <a:pt x="93" y="37"/>
                    </a:lnTo>
                    <a:lnTo>
                      <a:pt x="93" y="37"/>
                    </a:lnTo>
                    <a:lnTo>
                      <a:pt x="86" y="37"/>
                    </a:lnTo>
                    <a:lnTo>
                      <a:pt x="81" y="40"/>
                    </a:lnTo>
                    <a:lnTo>
                      <a:pt x="77" y="42"/>
                    </a:lnTo>
                    <a:lnTo>
                      <a:pt x="73" y="46"/>
                    </a:lnTo>
                    <a:lnTo>
                      <a:pt x="69" y="54"/>
                    </a:lnTo>
                    <a:lnTo>
                      <a:pt x="66" y="57"/>
                    </a:lnTo>
                    <a:lnTo>
                      <a:pt x="66" y="57"/>
                    </a:lnTo>
                    <a:lnTo>
                      <a:pt x="60" y="52"/>
                    </a:lnTo>
                    <a:lnTo>
                      <a:pt x="50" y="40"/>
                    </a:lnTo>
                    <a:lnTo>
                      <a:pt x="24" y="10"/>
                    </a:lnTo>
                    <a:lnTo>
                      <a:pt x="24" y="10"/>
                    </a:lnTo>
                    <a:lnTo>
                      <a:pt x="16" y="3"/>
                    </a:lnTo>
                    <a:lnTo>
                      <a:pt x="13" y="0"/>
                    </a:lnTo>
                    <a:lnTo>
                      <a:pt x="9" y="0"/>
                    </a:lnTo>
                    <a:lnTo>
                      <a:pt x="6" y="0"/>
                    </a:lnTo>
                    <a:lnTo>
                      <a:pt x="4" y="2"/>
                    </a:lnTo>
                    <a:lnTo>
                      <a:pt x="1" y="3"/>
                    </a:lnTo>
                    <a:lnTo>
                      <a:pt x="0" y="6"/>
                    </a:lnTo>
                    <a:lnTo>
                      <a:pt x="0" y="10"/>
                    </a:lnTo>
                    <a:lnTo>
                      <a:pt x="0" y="14"/>
                    </a:lnTo>
                    <a:lnTo>
                      <a:pt x="1" y="18"/>
                    </a:lnTo>
                    <a:lnTo>
                      <a:pt x="2" y="25"/>
                    </a:lnTo>
                    <a:lnTo>
                      <a:pt x="10" y="38"/>
                    </a:lnTo>
                    <a:lnTo>
                      <a:pt x="23" y="53"/>
                    </a:lnTo>
                    <a:lnTo>
                      <a:pt x="23" y="53"/>
                    </a:lnTo>
                    <a:lnTo>
                      <a:pt x="32" y="64"/>
                    </a:lnTo>
                    <a:lnTo>
                      <a:pt x="39" y="75"/>
                    </a:lnTo>
                    <a:lnTo>
                      <a:pt x="50" y="95"/>
                    </a:lnTo>
                    <a:lnTo>
                      <a:pt x="58" y="111"/>
                    </a:lnTo>
                    <a:lnTo>
                      <a:pt x="62" y="118"/>
                    </a:lnTo>
                    <a:lnTo>
                      <a:pt x="64" y="122"/>
                    </a:lnTo>
                    <a:lnTo>
                      <a:pt x="64" y="122"/>
                    </a:lnTo>
                    <a:lnTo>
                      <a:pt x="63" y="122"/>
                    </a:lnTo>
                    <a:lnTo>
                      <a:pt x="62" y="122"/>
                    </a:lnTo>
                    <a:lnTo>
                      <a:pt x="55" y="126"/>
                    </a:lnTo>
                    <a:lnTo>
                      <a:pt x="47" y="131"/>
                    </a:lnTo>
                    <a:lnTo>
                      <a:pt x="35" y="138"/>
                    </a:lnTo>
                    <a:lnTo>
                      <a:pt x="35" y="138"/>
                    </a:lnTo>
                    <a:lnTo>
                      <a:pt x="27" y="142"/>
                    </a:lnTo>
                    <a:lnTo>
                      <a:pt x="21" y="148"/>
                    </a:lnTo>
                    <a:lnTo>
                      <a:pt x="20" y="154"/>
                    </a:lnTo>
                    <a:lnTo>
                      <a:pt x="20" y="160"/>
                    </a:lnTo>
                    <a:lnTo>
                      <a:pt x="23" y="165"/>
                    </a:lnTo>
                    <a:lnTo>
                      <a:pt x="25" y="169"/>
                    </a:lnTo>
                    <a:lnTo>
                      <a:pt x="28" y="173"/>
                    </a:lnTo>
                    <a:lnTo>
                      <a:pt x="28" y="173"/>
                    </a:lnTo>
                    <a:lnTo>
                      <a:pt x="36" y="166"/>
                    </a:lnTo>
                    <a:lnTo>
                      <a:pt x="44" y="161"/>
                    </a:lnTo>
                    <a:lnTo>
                      <a:pt x="54" y="157"/>
                    </a:lnTo>
                    <a:lnTo>
                      <a:pt x="63" y="154"/>
                    </a:lnTo>
                    <a:lnTo>
                      <a:pt x="74" y="153"/>
                    </a:lnTo>
                    <a:lnTo>
                      <a:pt x="83" y="153"/>
                    </a:lnTo>
                    <a:lnTo>
                      <a:pt x="102" y="154"/>
                    </a:lnTo>
                    <a:lnTo>
                      <a:pt x="120" y="158"/>
                    </a:lnTo>
                    <a:lnTo>
                      <a:pt x="133" y="162"/>
                    </a:lnTo>
                    <a:lnTo>
                      <a:pt x="147" y="166"/>
                    </a:lnTo>
                    <a:lnTo>
                      <a:pt x="147" y="166"/>
                    </a:lnTo>
                    <a:lnTo>
                      <a:pt x="155" y="172"/>
                    </a:lnTo>
                    <a:lnTo>
                      <a:pt x="155" y="172"/>
                    </a:lnTo>
                    <a:lnTo>
                      <a:pt x="171" y="152"/>
                    </a:lnTo>
                    <a:lnTo>
                      <a:pt x="189" y="131"/>
                    </a:lnTo>
                    <a:lnTo>
                      <a:pt x="189" y="131"/>
                    </a:lnTo>
                    <a:lnTo>
                      <a:pt x="164" y="79"/>
                    </a:lnTo>
                    <a:lnTo>
                      <a:pt x="164" y="79"/>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634"/>
              <p:cNvSpPr/>
              <p:nvPr/>
            </p:nvSpPr>
            <p:spPr bwMode="auto">
              <a:xfrm>
                <a:off x="1106153" y="4132559"/>
                <a:ext cx="763740" cy="400055"/>
              </a:xfrm>
              <a:custGeom>
                <a:avLst/>
                <a:gdLst>
                  <a:gd name="T0" fmla="*/ 0 w 567"/>
                  <a:gd name="T1" fmla="*/ 229 h 297"/>
                  <a:gd name="T2" fmla="*/ 108 w 567"/>
                  <a:gd name="T3" fmla="*/ 0 h 297"/>
                  <a:gd name="T4" fmla="*/ 449 w 567"/>
                  <a:gd name="T5" fmla="*/ 0 h 297"/>
                  <a:gd name="T6" fmla="*/ 567 w 567"/>
                  <a:gd name="T7" fmla="*/ 214 h 297"/>
                  <a:gd name="T8" fmla="*/ 567 w 567"/>
                  <a:gd name="T9" fmla="*/ 214 h 297"/>
                  <a:gd name="T10" fmla="*/ 557 w 567"/>
                  <a:gd name="T11" fmla="*/ 222 h 297"/>
                  <a:gd name="T12" fmla="*/ 544 w 567"/>
                  <a:gd name="T13" fmla="*/ 230 h 297"/>
                  <a:gd name="T14" fmla="*/ 527 w 567"/>
                  <a:gd name="T15" fmla="*/ 239 h 297"/>
                  <a:gd name="T16" fmla="*/ 505 w 567"/>
                  <a:gd name="T17" fmla="*/ 250 h 297"/>
                  <a:gd name="T18" fmla="*/ 478 w 567"/>
                  <a:gd name="T19" fmla="*/ 262 h 297"/>
                  <a:gd name="T20" fmla="*/ 449 w 567"/>
                  <a:gd name="T21" fmla="*/ 273 h 297"/>
                  <a:gd name="T22" fmla="*/ 413 w 567"/>
                  <a:gd name="T23" fmla="*/ 283 h 297"/>
                  <a:gd name="T24" fmla="*/ 374 w 567"/>
                  <a:gd name="T25" fmla="*/ 291 h 297"/>
                  <a:gd name="T26" fmla="*/ 353 w 567"/>
                  <a:gd name="T27" fmla="*/ 293 h 297"/>
                  <a:gd name="T28" fmla="*/ 331 w 567"/>
                  <a:gd name="T29" fmla="*/ 296 h 297"/>
                  <a:gd name="T30" fmla="*/ 308 w 567"/>
                  <a:gd name="T31" fmla="*/ 297 h 297"/>
                  <a:gd name="T32" fmla="*/ 285 w 567"/>
                  <a:gd name="T33" fmla="*/ 297 h 297"/>
                  <a:gd name="T34" fmla="*/ 260 w 567"/>
                  <a:gd name="T35" fmla="*/ 297 h 297"/>
                  <a:gd name="T36" fmla="*/ 234 w 567"/>
                  <a:gd name="T37" fmla="*/ 295 h 297"/>
                  <a:gd name="T38" fmla="*/ 208 w 567"/>
                  <a:gd name="T39" fmla="*/ 292 h 297"/>
                  <a:gd name="T40" fmla="*/ 181 w 567"/>
                  <a:gd name="T41" fmla="*/ 288 h 297"/>
                  <a:gd name="T42" fmla="*/ 153 w 567"/>
                  <a:gd name="T43" fmla="*/ 283 h 297"/>
                  <a:gd name="T44" fmla="*/ 123 w 567"/>
                  <a:gd name="T45" fmla="*/ 275 h 297"/>
                  <a:gd name="T46" fmla="*/ 95 w 567"/>
                  <a:gd name="T47" fmla="*/ 265 h 297"/>
                  <a:gd name="T48" fmla="*/ 64 w 567"/>
                  <a:gd name="T49" fmla="*/ 256 h 297"/>
                  <a:gd name="T50" fmla="*/ 33 w 567"/>
                  <a:gd name="T51" fmla="*/ 242 h 297"/>
                  <a:gd name="T52" fmla="*/ 0 w 567"/>
                  <a:gd name="T53" fmla="*/ 229 h 297"/>
                  <a:gd name="T54" fmla="*/ 0 w 567"/>
                  <a:gd name="T55" fmla="*/ 22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7" h="297">
                    <a:moveTo>
                      <a:pt x="0" y="229"/>
                    </a:moveTo>
                    <a:lnTo>
                      <a:pt x="108" y="0"/>
                    </a:lnTo>
                    <a:lnTo>
                      <a:pt x="449" y="0"/>
                    </a:lnTo>
                    <a:lnTo>
                      <a:pt x="567" y="214"/>
                    </a:lnTo>
                    <a:lnTo>
                      <a:pt x="567" y="214"/>
                    </a:lnTo>
                    <a:lnTo>
                      <a:pt x="557" y="222"/>
                    </a:lnTo>
                    <a:lnTo>
                      <a:pt x="544" y="230"/>
                    </a:lnTo>
                    <a:lnTo>
                      <a:pt x="527" y="239"/>
                    </a:lnTo>
                    <a:lnTo>
                      <a:pt x="505" y="250"/>
                    </a:lnTo>
                    <a:lnTo>
                      <a:pt x="478" y="262"/>
                    </a:lnTo>
                    <a:lnTo>
                      <a:pt x="449" y="273"/>
                    </a:lnTo>
                    <a:lnTo>
                      <a:pt x="413" y="283"/>
                    </a:lnTo>
                    <a:lnTo>
                      <a:pt x="374" y="291"/>
                    </a:lnTo>
                    <a:lnTo>
                      <a:pt x="353" y="293"/>
                    </a:lnTo>
                    <a:lnTo>
                      <a:pt x="331" y="296"/>
                    </a:lnTo>
                    <a:lnTo>
                      <a:pt x="308" y="297"/>
                    </a:lnTo>
                    <a:lnTo>
                      <a:pt x="285" y="297"/>
                    </a:lnTo>
                    <a:lnTo>
                      <a:pt x="260" y="297"/>
                    </a:lnTo>
                    <a:lnTo>
                      <a:pt x="234" y="295"/>
                    </a:lnTo>
                    <a:lnTo>
                      <a:pt x="208" y="292"/>
                    </a:lnTo>
                    <a:lnTo>
                      <a:pt x="181" y="288"/>
                    </a:lnTo>
                    <a:lnTo>
                      <a:pt x="153" y="283"/>
                    </a:lnTo>
                    <a:lnTo>
                      <a:pt x="123" y="275"/>
                    </a:lnTo>
                    <a:lnTo>
                      <a:pt x="95" y="265"/>
                    </a:lnTo>
                    <a:lnTo>
                      <a:pt x="64" y="256"/>
                    </a:lnTo>
                    <a:lnTo>
                      <a:pt x="33" y="242"/>
                    </a:lnTo>
                    <a:lnTo>
                      <a:pt x="0" y="229"/>
                    </a:lnTo>
                    <a:lnTo>
                      <a:pt x="0" y="229"/>
                    </a:lnTo>
                    <a:close/>
                  </a:path>
                </a:pathLst>
              </a:custGeom>
              <a:solidFill>
                <a:srgbClr val="D2D7D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635"/>
              <p:cNvSpPr/>
              <p:nvPr/>
            </p:nvSpPr>
            <p:spPr bwMode="auto">
              <a:xfrm>
                <a:off x="1743277" y="3793119"/>
                <a:ext cx="87554" cy="79472"/>
              </a:xfrm>
              <a:custGeom>
                <a:avLst/>
                <a:gdLst>
                  <a:gd name="T0" fmla="*/ 58 w 65"/>
                  <a:gd name="T1" fmla="*/ 3 h 59"/>
                  <a:gd name="T2" fmla="*/ 63 w 65"/>
                  <a:gd name="T3" fmla="*/ 9 h 59"/>
                  <a:gd name="T4" fmla="*/ 63 w 65"/>
                  <a:gd name="T5" fmla="*/ 9 h 59"/>
                  <a:gd name="T6" fmla="*/ 65 w 65"/>
                  <a:gd name="T7" fmla="*/ 12 h 59"/>
                  <a:gd name="T8" fmla="*/ 65 w 65"/>
                  <a:gd name="T9" fmla="*/ 16 h 59"/>
                  <a:gd name="T10" fmla="*/ 65 w 65"/>
                  <a:gd name="T11" fmla="*/ 19 h 59"/>
                  <a:gd name="T12" fmla="*/ 62 w 65"/>
                  <a:gd name="T13" fmla="*/ 22 h 59"/>
                  <a:gd name="T14" fmla="*/ 19 w 65"/>
                  <a:gd name="T15" fmla="*/ 58 h 59"/>
                  <a:gd name="T16" fmla="*/ 19 w 65"/>
                  <a:gd name="T17" fmla="*/ 58 h 59"/>
                  <a:gd name="T18" fmla="*/ 16 w 65"/>
                  <a:gd name="T19" fmla="*/ 59 h 59"/>
                  <a:gd name="T20" fmla="*/ 13 w 65"/>
                  <a:gd name="T21" fmla="*/ 59 h 59"/>
                  <a:gd name="T22" fmla="*/ 9 w 65"/>
                  <a:gd name="T23" fmla="*/ 59 h 59"/>
                  <a:gd name="T24" fmla="*/ 7 w 65"/>
                  <a:gd name="T25" fmla="*/ 57 h 59"/>
                  <a:gd name="T26" fmla="*/ 1 w 65"/>
                  <a:gd name="T27" fmla="*/ 51 h 59"/>
                  <a:gd name="T28" fmla="*/ 1 w 65"/>
                  <a:gd name="T29" fmla="*/ 51 h 59"/>
                  <a:gd name="T30" fmla="*/ 0 w 65"/>
                  <a:gd name="T31" fmla="*/ 47 h 59"/>
                  <a:gd name="T32" fmla="*/ 0 w 65"/>
                  <a:gd name="T33" fmla="*/ 45 h 59"/>
                  <a:gd name="T34" fmla="*/ 1 w 65"/>
                  <a:gd name="T35" fmla="*/ 41 h 59"/>
                  <a:gd name="T36" fmla="*/ 3 w 65"/>
                  <a:gd name="T37" fmla="*/ 38 h 59"/>
                  <a:gd name="T38" fmla="*/ 46 w 65"/>
                  <a:gd name="T39" fmla="*/ 3 h 59"/>
                  <a:gd name="T40" fmla="*/ 46 w 65"/>
                  <a:gd name="T41" fmla="*/ 3 h 59"/>
                  <a:gd name="T42" fmla="*/ 48 w 65"/>
                  <a:gd name="T43" fmla="*/ 0 h 59"/>
                  <a:gd name="T44" fmla="*/ 53 w 65"/>
                  <a:gd name="T45" fmla="*/ 0 h 59"/>
                  <a:gd name="T46" fmla="*/ 55 w 65"/>
                  <a:gd name="T47" fmla="*/ 1 h 59"/>
                  <a:gd name="T48" fmla="*/ 58 w 65"/>
                  <a:gd name="T49" fmla="*/ 3 h 59"/>
                  <a:gd name="T50" fmla="*/ 58 w 65"/>
                  <a:gd name="T51"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9">
                    <a:moveTo>
                      <a:pt x="58" y="3"/>
                    </a:moveTo>
                    <a:lnTo>
                      <a:pt x="63" y="9"/>
                    </a:lnTo>
                    <a:lnTo>
                      <a:pt x="63" y="9"/>
                    </a:lnTo>
                    <a:lnTo>
                      <a:pt x="65" y="12"/>
                    </a:lnTo>
                    <a:lnTo>
                      <a:pt x="65" y="16"/>
                    </a:lnTo>
                    <a:lnTo>
                      <a:pt x="65" y="19"/>
                    </a:lnTo>
                    <a:lnTo>
                      <a:pt x="62" y="22"/>
                    </a:lnTo>
                    <a:lnTo>
                      <a:pt x="19" y="58"/>
                    </a:lnTo>
                    <a:lnTo>
                      <a:pt x="19" y="58"/>
                    </a:lnTo>
                    <a:lnTo>
                      <a:pt x="16" y="59"/>
                    </a:lnTo>
                    <a:lnTo>
                      <a:pt x="13" y="59"/>
                    </a:lnTo>
                    <a:lnTo>
                      <a:pt x="9" y="59"/>
                    </a:lnTo>
                    <a:lnTo>
                      <a:pt x="7" y="57"/>
                    </a:lnTo>
                    <a:lnTo>
                      <a:pt x="1" y="51"/>
                    </a:lnTo>
                    <a:lnTo>
                      <a:pt x="1" y="51"/>
                    </a:lnTo>
                    <a:lnTo>
                      <a:pt x="0" y="47"/>
                    </a:lnTo>
                    <a:lnTo>
                      <a:pt x="0" y="45"/>
                    </a:lnTo>
                    <a:lnTo>
                      <a:pt x="1" y="41"/>
                    </a:lnTo>
                    <a:lnTo>
                      <a:pt x="3" y="38"/>
                    </a:lnTo>
                    <a:lnTo>
                      <a:pt x="46" y="3"/>
                    </a:lnTo>
                    <a:lnTo>
                      <a:pt x="46" y="3"/>
                    </a:lnTo>
                    <a:lnTo>
                      <a:pt x="48" y="0"/>
                    </a:lnTo>
                    <a:lnTo>
                      <a:pt x="53" y="0"/>
                    </a:lnTo>
                    <a:lnTo>
                      <a:pt x="55" y="1"/>
                    </a:lnTo>
                    <a:lnTo>
                      <a:pt x="58" y="3"/>
                    </a:lnTo>
                    <a:lnTo>
                      <a:pt x="5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636"/>
              <p:cNvSpPr/>
              <p:nvPr/>
            </p:nvSpPr>
            <p:spPr bwMode="auto">
              <a:xfrm>
                <a:off x="1750011" y="3799854"/>
                <a:ext cx="75431" cy="66003"/>
              </a:xfrm>
              <a:custGeom>
                <a:avLst/>
                <a:gdLst>
                  <a:gd name="T0" fmla="*/ 50 w 56"/>
                  <a:gd name="T1" fmla="*/ 2 h 49"/>
                  <a:gd name="T2" fmla="*/ 54 w 56"/>
                  <a:gd name="T3" fmla="*/ 6 h 49"/>
                  <a:gd name="T4" fmla="*/ 54 w 56"/>
                  <a:gd name="T5" fmla="*/ 6 h 49"/>
                  <a:gd name="T6" fmla="*/ 54 w 56"/>
                  <a:gd name="T7" fmla="*/ 9 h 49"/>
                  <a:gd name="T8" fmla="*/ 56 w 56"/>
                  <a:gd name="T9" fmla="*/ 10 h 49"/>
                  <a:gd name="T10" fmla="*/ 54 w 56"/>
                  <a:gd name="T11" fmla="*/ 13 h 49"/>
                  <a:gd name="T12" fmla="*/ 53 w 56"/>
                  <a:gd name="T13" fmla="*/ 14 h 49"/>
                  <a:gd name="T14" fmla="*/ 12 w 56"/>
                  <a:gd name="T15" fmla="*/ 48 h 49"/>
                  <a:gd name="T16" fmla="*/ 12 w 56"/>
                  <a:gd name="T17" fmla="*/ 48 h 49"/>
                  <a:gd name="T18" fmla="*/ 11 w 56"/>
                  <a:gd name="T19" fmla="*/ 49 h 49"/>
                  <a:gd name="T20" fmla="*/ 8 w 56"/>
                  <a:gd name="T21" fmla="*/ 49 h 49"/>
                  <a:gd name="T22" fmla="*/ 7 w 56"/>
                  <a:gd name="T23" fmla="*/ 49 h 49"/>
                  <a:gd name="T24" fmla="*/ 6 w 56"/>
                  <a:gd name="T25" fmla="*/ 48 h 49"/>
                  <a:gd name="T26" fmla="*/ 2 w 56"/>
                  <a:gd name="T27" fmla="*/ 44 h 49"/>
                  <a:gd name="T28" fmla="*/ 2 w 56"/>
                  <a:gd name="T29" fmla="*/ 44 h 49"/>
                  <a:gd name="T30" fmla="*/ 0 w 56"/>
                  <a:gd name="T31" fmla="*/ 41 h 49"/>
                  <a:gd name="T32" fmla="*/ 0 w 56"/>
                  <a:gd name="T33" fmla="*/ 40 h 49"/>
                  <a:gd name="T34" fmla="*/ 2 w 56"/>
                  <a:gd name="T35" fmla="*/ 37 h 49"/>
                  <a:gd name="T36" fmla="*/ 3 w 56"/>
                  <a:gd name="T37" fmla="*/ 36 h 49"/>
                  <a:gd name="T38" fmla="*/ 42 w 56"/>
                  <a:gd name="T39" fmla="*/ 2 h 49"/>
                  <a:gd name="T40" fmla="*/ 42 w 56"/>
                  <a:gd name="T41" fmla="*/ 2 h 49"/>
                  <a:gd name="T42" fmla="*/ 45 w 56"/>
                  <a:gd name="T43" fmla="*/ 0 h 49"/>
                  <a:gd name="T44" fmla="*/ 46 w 56"/>
                  <a:gd name="T45" fmla="*/ 0 h 49"/>
                  <a:gd name="T46" fmla="*/ 49 w 56"/>
                  <a:gd name="T47" fmla="*/ 0 h 49"/>
                  <a:gd name="T48" fmla="*/ 50 w 56"/>
                  <a:gd name="T49" fmla="*/ 2 h 49"/>
                  <a:gd name="T50" fmla="*/ 50 w 56"/>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9">
                    <a:moveTo>
                      <a:pt x="50" y="2"/>
                    </a:moveTo>
                    <a:lnTo>
                      <a:pt x="54" y="6"/>
                    </a:lnTo>
                    <a:lnTo>
                      <a:pt x="54" y="6"/>
                    </a:lnTo>
                    <a:lnTo>
                      <a:pt x="54" y="9"/>
                    </a:lnTo>
                    <a:lnTo>
                      <a:pt x="56" y="10"/>
                    </a:lnTo>
                    <a:lnTo>
                      <a:pt x="54" y="13"/>
                    </a:lnTo>
                    <a:lnTo>
                      <a:pt x="53" y="14"/>
                    </a:lnTo>
                    <a:lnTo>
                      <a:pt x="12" y="48"/>
                    </a:lnTo>
                    <a:lnTo>
                      <a:pt x="12" y="48"/>
                    </a:lnTo>
                    <a:lnTo>
                      <a:pt x="11" y="49"/>
                    </a:lnTo>
                    <a:lnTo>
                      <a:pt x="8" y="49"/>
                    </a:lnTo>
                    <a:lnTo>
                      <a:pt x="7" y="49"/>
                    </a:lnTo>
                    <a:lnTo>
                      <a:pt x="6" y="48"/>
                    </a:lnTo>
                    <a:lnTo>
                      <a:pt x="2" y="44"/>
                    </a:lnTo>
                    <a:lnTo>
                      <a:pt x="2" y="44"/>
                    </a:lnTo>
                    <a:lnTo>
                      <a:pt x="0" y="41"/>
                    </a:lnTo>
                    <a:lnTo>
                      <a:pt x="0" y="40"/>
                    </a:lnTo>
                    <a:lnTo>
                      <a:pt x="2" y="37"/>
                    </a:lnTo>
                    <a:lnTo>
                      <a:pt x="3" y="36"/>
                    </a:lnTo>
                    <a:lnTo>
                      <a:pt x="42" y="2"/>
                    </a:lnTo>
                    <a:lnTo>
                      <a:pt x="42" y="2"/>
                    </a:lnTo>
                    <a:lnTo>
                      <a:pt x="45" y="0"/>
                    </a:lnTo>
                    <a:lnTo>
                      <a:pt x="46" y="0"/>
                    </a:lnTo>
                    <a:lnTo>
                      <a:pt x="49" y="0"/>
                    </a:lnTo>
                    <a:lnTo>
                      <a:pt x="50" y="2"/>
                    </a:lnTo>
                    <a:lnTo>
                      <a:pt x="50" y="2"/>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637"/>
              <p:cNvSpPr/>
              <p:nvPr/>
            </p:nvSpPr>
            <p:spPr bwMode="auto">
              <a:xfrm>
                <a:off x="1566821" y="3802548"/>
                <a:ext cx="241111" cy="239763"/>
              </a:xfrm>
              <a:custGeom>
                <a:avLst/>
                <a:gdLst>
                  <a:gd name="T0" fmla="*/ 158 w 179"/>
                  <a:gd name="T1" fmla="*/ 32 h 178"/>
                  <a:gd name="T2" fmla="*/ 169 w 179"/>
                  <a:gd name="T3" fmla="*/ 47 h 178"/>
                  <a:gd name="T4" fmla="*/ 175 w 179"/>
                  <a:gd name="T5" fmla="*/ 63 h 178"/>
                  <a:gd name="T6" fmla="*/ 179 w 179"/>
                  <a:gd name="T7" fmla="*/ 79 h 178"/>
                  <a:gd name="T8" fmla="*/ 179 w 179"/>
                  <a:gd name="T9" fmla="*/ 97 h 178"/>
                  <a:gd name="T10" fmla="*/ 175 w 179"/>
                  <a:gd name="T11" fmla="*/ 113 h 178"/>
                  <a:gd name="T12" fmla="*/ 170 w 179"/>
                  <a:gd name="T13" fmla="*/ 129 h 178"/>
                  <a:gd name="T14" fmla="*/ 161 w 179"/>
                  <a:gd name="T15" fmla="*/ 144 h 178"/>
                  <a:gd name="T16" fmla="*/ 147 w 179"/>
                  <a:gd name="T17" fmla="*/ 158 h 178"/>
                  <a:gd name="T18" fmla="*/ 140 w 179"/>
                  <a:gd name="T19" fmla="*/ 163 h 178"/>
                  <a:gd name="T20" fmla="*/ 124 w 179"/>
                  <a:gd name="T21" fmla="*/ 171 h 178"/>
                  <a:gd name="T22" fmla="*/ 108 w 179"/>
                  <a:gd name="T23" fmla="*/ 177 h 178"/>
                  <a:gd name="T24" fmla="*/ 92 w 179"/>
                  <a:gd name="T25" fmla="*/ 178 h 178"/>
                  <a:gd name="T26" fmla="*/ 74 w 179"/>
                  <a:gd name="T27" fmla="*/ 177 h 178"/>
                  <a:gd name="T28" fmla="*/ 58 w 179"/>
                  <a:gd name="T29" fmla="*/ 173 h 178"/>
                  <a:gd name="T30" fmla="*/ 42 w 179"/>
                  <a:gd name="T31" fmla="*/ 164 h 178"/>
                  <a:gd name="T32" fmla="*/ 28 w 179"/>
                  <a:gd name="T33" fmla="*/ 154 h 178"/>
                  <a:gd name="T34" fmla="*/ 22 w 179"/>
                  <a:gd name="T35" fmla="*/ 147 h 178"/>
                  <a:gd name="T36" fmla="*/ 12 w 179"/>
                  <a:gd name="T37" fmla="*/ 132 h 178"/>
                  <a:gd name="T38" fmla="*/ 4 w 179"/>
                  <a:gd name="T39" fmla="*/ 116 h 178"/>
                  <a:gd name="T40" fmla="*/ 1 w 179"/>
                  <a:gd name="T41" fmla="*/ 98 h 178"/>
                  <a:gd name="T42" fmla="*/ 1 w 179"/>
                  <a:gd name="T43" fmla="*/ 82 h 178"/>
                  <a:gd name="T44" fmla="*/ 4 w 179"/>
                  <a:gd name="T45" fmla="*/ 65 h 178"/>
                  <a:gd name="T46" fmla="*/ 11 w 179"/>
                  <a:gd name="T47" fmla="*/ 48 h 178"/>
                  <a:gd name="T48" fmla="*/ 20 w 179"/>
                  <a:gd name="T49" fmla="*/ 34 h 178"/>
                  <a:gd name="T50" fmla="*/ 32 w 179"/>
                  <a:gd name="T51" fmla="*/ 21 h 178"/>
                  <a:gd name="T52" fmla="*/ 39 w 179"/>
                  <a:gd name="T53" fmla="*/ 16 h 178"/>
                  <a:gd name="T54" fmla="*/ 55 w 179"/>
                  <a:gd name="T55" fmla="*/ 7 h 178"/>
                  <a:gd name="T56" fmla="*/ 71 w 179"/>
                  <a:gd name="T57" fmla="*/ 1 h 178"/>
                  <a:gd name="T58" fmla="*/ 89 w 179"/>
                  <a:gd name="T59" fmla="*/ 0 h 178"/>
                  <a:gd name="T60" fmla="*/ 107 w 179"/>
                  <a:gd name="T61" fmla="*/ 1 h 178"/>
                  <a:gd name="T62" fmla="*/ 123 w 179"/>
                  <a:gd name="T63" fmla="*/ 7 h 178"/>
                  <a:gd name="T64" fmla="*/ 138 w 179"/>
                  <a:gd name="T65" fmla="*/ 13 h 178"/>
                  <a:gd name="T66" fmla="*/ 152 w 179"/>
                  <a:gd name="T67" fmla="*/ 25 h 178"/>
                  <a:gd name="T68" fmla="*/ 158 w 179"/>
                  <a:gd name="T69" fmla="*/ 3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8">
                    <a:moveTo>
                      <a:pt x="158" y="32"/>
                    </a:moveTo>
                    <a:lnTo>
                      <a:pt x="158" y="32"/>
                    </a:lnTo>
                    <a:lnTo>
                      <a:pt x="163" y="39"/>
                    </a:lnTo>
                    <a:lnTo>
                      <a:pt x="169" y="47"/>
                    </a:lnTo>
                    <a:lnTo>
                      <a:pt x="173" y="54"/>
                    </a:lnTo>
                    <a:lnTo>
                      <a:pt x="175" y="63"/>
                    </a:lnTo>
                    <a:lnTo>
                      <a:pt x="178" y="71"/>
                    </a:lnTo>
                    <a:lnTo>
                      <a:pt x="179" y="79"/>
                    </a:lnTo>
                    <a:lnTo>
                      <a:pt x="179" y="88"/>
                    </a:lnTo>
                    <a:lnTo>
                      <a:pt x="179" y="97"/>
                    </a:lnTo>
                    <a:lnTo>
                      <a:pt x="178" y="105"/>
                    </a:lnTo>
                    <a:lnTo>
                      <a:pt x="175" y="113"/>
                    </a:lnTo>
                    <a:lnTo>
                      <a:pt x="173" y="121"/>
                    </a:lnTo>
                    <a:lnTo>
                      <a:pt x="170" y="129"/>
                    </a:lnTo>
                    <a:lnTo>
                      <a:pt x="166" y="137"/>
                    </a:lnTo>
                    <a:lnTo>
                      <a:pt x="161" y="144"/>
                    </a:lnTo>
                    <a:lnTo>
                      <a:pt x="154" y="151"/>
                    </a:lnTo>
                    <a:lnTo>
                      <a:pt x="147" y="158"/>
                    </a:lnTo>
                    <a:lnTo>
                      <a:pt x="147" y="158"/>
                    </a:lnTo>
                    <a:lnTo>
                      <a:pt x="140" y="163"/>
                    </a:lnTo>
                    <a:lnTo>
                      <a:pt x="132" y="167"/>
                    </a:lnTo>
                    <a:lnTo>
                      <a:pt x="124" y="171"/>
                    </a:lnTo>
                    <a:lnTo>
                      <a:pt x="116" y="174"/>
                    </a:lnTo>
                    <a:lnTo>
                      <a:pt x="108" y="177"/>
                    </a:lnTo>
                    <a:lnTo>
                      <a:pt x="100" y="178"/>
                    </a:lnTo>
                    <a:lnTo>
                      <a:pt x="92" y="178"/>
                    </a:lnTo>
                    <a:lnTo>
                      <a:pt x="82" y="178"/>
                    </a:lnTo>
                    <a:lnTo>
                      <a:pt x="74" y="177"/>
                    </a:lnTo>
                    <a:lnTo>
                      <a:pt x="66" y="175"/>
                    </a:lnTo>
                    <a:lnTo>
                      <a:pt x="58" y="173"/>
                    </a:lnTo>
                    <a:lnTo>
                      <a:pt x="50" y="169"/>
                    </a:lnTo>
                    <a:lnTo>
                      <a:pt x="42" y="164"/>
                    </a:lnTo>
                    <a:lnTo>
                      <a:pt x="35" y="159"/>
                    </a:lnTo>
                    <a:lnTo>
                      <a:pt x="28" y="154"/>
                    </a:lnTo>
                    <a:lnTo>
                      <a:pt x="22" y="147"/>
                    </a:lnTo>
                    <a:lnTo>
                      <a:pt x="22" y="147"/>
                    </a:lnTo>
                    <a:lnTo>
                      <a:pt x="16" y="140"/>
                    </a:lnTo>
                    <a:lnTo>
                      <a:pt x="12" y="132"/>
                    </a:lnTo>
                    <a:lnTo>
                      <a:pt x="8" y="124"/>
                    </a:lnTo>
                    <a:lnTo>
                      <a:pt x="4" y="116"/>
                    </a:lnTo>
                    <a:lnTo>
                      <a:pt x="3" y="108"/>
                    </a:lnTo>
                    <a:lnTo>
                      <a:pt x="1" y="98"/>
                    </a:lnTo>
                    <a:lnTo>
                      <a:pt x="0" y="90"/>
                    </a:lnTo>
                    <a:lnTo>
                      <a:pt x="1" y="82"/>
                    </a:lnTo>
                    <a:lnTo>
                      <a:pt x="3" y="73"/>
                    </a:lnTo>
                    <a:lnTo>
                      <a:pt x="4" y="65"/>
                    </a:lnTo>
                    <a:lnTo>
                      <a:pt x="7" y="56"/>
                    </a:lnTo>
                    <a:lnTo>
                      <a:pt x="11" y="48"/>
                    </a:lnTo>
                    <a:lnTo>
                      <a:pt x="15" y="42"/>
                    </a:lnTo>
                    <a:lnTo>
                      <a:pt x="20" y="34"/>
                    </a:lnTo>
                    <a:lnTo>
                      <a:pt x="26" y="27"/>
                    </a:lnTo>
                    <a:lnTo>
                      <a:pt x="32" y="21"/>
                    </a:lnTo>
                    <a:lnTo>
                      <a:pt x="32" y="21"/>
                    </a:lnTo>
                    <a:lnTo>
                      <a:pt x="39" y="16"/>
                    </a:lnTo>
                    <a:lnTo>
                      <a:pt x="47" y="11"/>
                    </a:lnTo>
                    <a:lnTo>
                      <a:pt x="55" y="7"/>
                    </a:lnTo>
                    <a:lnTo>
                      <a:pt x="63" y="4"/>
                    </a:lnTo>
                    <a:lnTo>
                      <a:pt x="71" y="1"/>
                    </a:lnTo>
                    <a:lnTo>
                      <a:pt x="81" y="0"/>
                    </a:lnTo>
                    <a:lnTo>
                      <a:pt x="89" y="0"/>
                    </a:lnTo>
                    <a:lnTo>
                      <a:pt x="97" y="0"/>
                    </a:lnTo>
                    <a:lnTo>
                      <a:pt x="107" y="1"/>
                    </a:lnTo>
                    <a:lnTo>
                      <a:pt x="115" y="4"/>
                    </a:lnTo>
                    <a:lnTo>
                      <a:pt x="123" y="7"/>
                    </a:lnTo>
                    <a:lnTo>
                      <a:pt x="131" y="9"/>
                    </a:lnTo>
                    <a:lnTo>
                      <a:pt x="138" y="13"/>
                    </a:lnTo>
                    <a:lnTo>
                      <a:pt x="146" y="19"/>
                    </a:lnTo>
                    <a:lnTo>
                      <a:pt x="152" y="25"/>
                    </a:lnTo>
                    <a:lnTo>
                      <a:pt x="158" y="32"/>
                    </a:lnTo>
                    <a:lnTo>
                      <a:pt x="158"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8" name="Freeform 638"/>
              <p:cNvSpPr/>
              <p:nvPr/>
            </p:nvSpPr>
            <p:spPr bwMode="auto">
              <a:xfrm>
                <a:off x="1578944" y="3814670"/>
                <a:ext cx="216865" cy="216865"/>
              </a:xfrm>
              <a:custGeom>
                <a:avLst/>
                <a:gdLst>
                  <a:gd name="T0" fmla="*/ 142 w 161"/>
                  <a:gd name="T1" fmla="*/ 29 h 161"/>
                  <a:gd name="T2" fmla="*/ 142 w 161"/>
                  <a:gd name="T3" fmla="*/ 29 h 161"/>
                  <a:gd name="T4" fmla="*/ 148 w 161"/>
                  <a:gd name="T5" fmla="*/ 35 h 161"/>
                  <a:gd name="T6" fmla="*/ 152 w 161"/>
                  <a:gd name="T7" fmla="*/ 42 h 161"/>
                  <a:gd name="T8" fmla="*/ 158 w 161"/>
                  <a:gd name="T9" fmla="*/ 57 h 161"/>
                  <a:gd name="T10" fmla="*/ 161 w 161"/>
                  <a:gd name="T11" fmla="*/ 72 h 161"/>
                  <a:gd name="T12" fmla="*/ 161 w 161"/>
                  <a:gd name="T13" fmla="*/ 87 h 161"/>
                  <a:gd name="T14" fmla="*/ 158 w 161"/>
                  <a:gd name="T15" fmla="*/ 101 h 161"/>
                  <a:gd name="T16" fmla="*/ 153 w 161"/>
                  <a:gd name="T17" fmla="*/ 116 h 161"/>
                  <a:gd name="T18" fmla="*/ 145 w 161"/>
                  <a:gd name="T19" fmla="*/ 130 h 161"/>
                  <a:gd name="T20" fmla="*/ 139 w 161"/>
                  <a:gd name="T21" fmla="*/ 137 h 161"/>
                  <a:gd name="T22" fmla="*/ 133 w 161"/>
                  <a:gd name="T23" fmla="*/ 142 h 161"/>
                  <a:gd name="T24" fmla="*/ 133 w 161"/>
                  <a:gd name="T25" fmla="*/ 142 h 161"/>
                  <a:gd name="T26" fmla="*/ 126 w 161"/>
                  <a:gd name="T27" fmla="*/ 146 h 161"/>
                  <a:gd name="T28" fmla="*/ 119 w 161"/>
                  <a:gd name="T29" fmla="*/ 151 h 161"/>
                  <a:gd name="T30" fmla="*/ 104 w 161"/>
                  <a:gd name="T31" fmla="*/ 157 h 161"/>
                  <a:gd name="T32" fmla="*/ 89 w 161"/>
                  <a:gd name="T33" fmla="*/ 161 h 161"/>
                  <a:gd name="T34" fmla="*/ 75 w 161"/>
                  <a:gd name="T35" fmla="*/ 161 h 161"/>
                  <a:gd name="T36" fmla="*/ 58 w 161"/>
                  <a:gd name="T37" fmla="*/ 158 h 161"/>
                  <a:gd name="T38" fmla="*/ 45 w 161"/>
                  <a:gd name="T39" fmla="*/ 151 h 161"/>
                  <a:gd name="T40" fmla="*/ 31 w 161"/>
                  <a:gd name="T41" fmla="*/ 143 h 161"/>
                  <a:gd name="T42" fmla="*/ 25 w 161"/>
                  <a:gd name="T43" fmla="*/ 138 h 161"/>
                  <a:gd name="T44" fmla="*/ 19 w 161"/>
                  <a:gd name="T45" fmla="*/ 133 h 161"/>
                  <a:gd name="T46" fmla="*/ 19 w 161"/>
                  <a:gd name="T47" fmla="*/ 133 h 161"/>
                  <a:gd name="T48" fmla="*/ 14 w 161"/>
                  <a:gd name="T49" fmla="*/ 126 h 161"/>
                  <a:gd name="T50" fmla="*/ 10 w 161"/>
                  <a:gd name="T51" fmla="*/ 119 h 161"/>
                  <a:gd name="T52" fmla="*/ 4 w 161"/>
                  <a:gd name="T53" fmla="*/ 104 h 161"/>
                  <a:gd name="T54" fmla="*/ 0 w 161"/>
                  <a:gd name="T55" fmla="*/ 89 h 161"/>
                  <a:gd name="T56" fmla="*/ 0 w 161"/>
                  <a:gd name="T57" fmla="*/ 73 h 161"/>
                  <a:gd name="T58" fmla="*/ 3 w 161"/>
                  <a:gd name="T59" fmla="*/ 58 h 161"/>
                  <a:gd name="T60" fmla="*/ 10 w 161"/>
                  <a:gd name="T61" fmla="*/ 43 h 161"/>
                  <a:gd name="T62" fmla="*/ 18 w 161"/>
                  <a:gd name="T63" fmla="*/ 30 h 161"/>
                  <a:gd name="T64" fmla="*/ 23 w 161"/>
                  <a:gd name="T65" fmla="*/ 25 h 161"/>
                  <a:gd name="T66" fmla="*/ 29 w 161"/>
                  <a:gd name="T67" fmla="*/ 19 h 161"/>
                  <a:gd name="T68" fmla="*/ 29 w 161"/>
                  <a:gd name="T69" fmla="*/ 19 h 161"/>
                  <a:gd name="T70" fmla="*/ 35 w 161"/>
                  <a:gd name="T71" fmla="*/ 14 h 161"/>
                  <a:gd name="T72" fmla="*/ 42 w 161"/>
                  <a:gd name="T73" fmla="*/ 10 h 161"/>
                  <a:gd name="T74" fmla="*/ 57 w 161"/>
                  <a:gd name="T75" fmla="*/ 3 h 161"/>
                  <a:gd name="T76" fmla="*/ 72 w 161"/>
                  <a:gd name="T77" fmla="*/ 0 h 161"/>
                  <a:gd name="T78" fmla="*/ 88 w 161"/>
                  <a:gd name="T79" fmla="*/ 0 h 161"/>
                  <a:gd name="T80" fmla="*/ 103 w 161"/>
                  <a:gd name="T81" fmla="*/ 3 h 161"/>
                  <a:gd name="T82" fmla="*/ 118 w 161"/>
                  <a:gd name="T83" fmla="*/ 8 h 161"/>
                  <a:gd name="T84" fmla="*/ 131 w 161"/>
                  <a:gd name="T85" fmla="*/ 16 h 161"/>
                  <a:gd name="T86" fmla="*/ 137 w 161"/>
                  <a:gd name="T87" fmla="*/ 22 h 161"/>
                  <a:gd name="T88" fmla="*/ 142 w 161"/>
                  <a:gd name="T89" fmla="*/ 29 h 161"/>
                  <a:gd name="T90" fmla="*/ 142 w 161"/>
                  <a:gd name="T9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161">
                    <a:moveTo>
                      <a:pt x="142" y="29"/>
                    </a:moveTo>
                    <a:lnTo>
                      <a:pt x="142" y="29"/>
                    </a:lnTo>
                    <a:lnTo>
                      <a:pt x="148" y="35"/>
                    </a:lnTo>
                    <a:lnTo>
                      <a:pt x="152" y="42"/>
                    </a:lnTo>
                    <a:lnTo>
                      <a:pt x="158" y="57"/>
                    </a:lnTo>
                    <a:lnTo>
                      <a:pt x="161" y="72"/>
                    </a:lnTo>
                    <a:lnTo>
                      <a:pt x="161" y="87"/>
                    </a:lnTo>
                    <a:lnTo>
                      <a:pt x="158" y="101"/>
                    </a:lnTo>
                    <a:lnTo>
                      <a:pt x="153" y="116"/>
                    </a:lnTo>
                    <a:lnTo>
                      <a:pt x="145" y="130"/>
                    </a:lnTo>
                    <a:lnTo>
                      <a:pt x="139" y="137"/>
                    </a:lnTo>
                    <a:lnTo>
                      <a:pt x="133" y="142"/>
                    </a:lnTo>
                    <a:lnTo>
                      <a:pt x="133" y="142"/>
                    </a:lnTo>
                    <a:lnTo>
                      <a:pt x="126" y="146"/>
                    </a:lnTo>
                    <a:lnTo>
                      <a:pt x="119" y="151"/>
                    </a:lnTo>
                    <a:lnTo>
                      <a:pt x="104" y="157"/>
                    </a:lnTo>
                    <a:lnTo>
                      <a:pt x="89" y="161"/>
                    </a:lnTo>
                    <a:lnTo>
                      <a:pt x="75" y="161"/>
                    </a:lnTo>
                    <a:lnTo>
                      <a:pt x="58" y="158"/>
                    </a:lnTo>
                    <a:lnTo>
                      <a:pt x="45" y="151"/>
                    </a:lnTo>
                    <a:lnTo>
                      <a:pt x="31" y="143"/>
                    </a:lnTo>
                    <a:lnTo>
                      <a:pt x="25" y="138"/>
                    </a:lnTo>
                    <a:lnTo>
                      <a:pt x="19" y="133"/>
                    </a:lnTo>
                    <a:lnTo>
                      <a:pt x="19" y="133"/>
                    </a:lnTo>
                    <a:lnTo>
                      <a:pt x="14" y="126"/>
                    </a:lnTo>
                    <a:lnTo>
                      <a:pt x="10" y="119"/>
                    </a:lnTo>
                    <a:lnTo>
                      <a:pt x="4" y="104"/>
                    </a:lnTo>
                    <a:lnTo>
                      <a:pt x="0" y="89"/>
                    </a:lnTo>
                    <a:lnTo>
                      <a:pt x="0" y="73"/>
                    </a:lnTo>
                    <a:lnTo>
                      <a:pt x="3" y="58"/>
                    </a:lnTo>
                    <a:lnTo>
                      <a:pt x="10" y="43"/>
                    </a:lnTo>
                    <a:lnTo>
                      <a:pt x="18" y="30"/>
                    </a:lnTo>
                    <a:lnTo>
                      <a:pt x="23" y="25"/>
                    </a:lnTo>
                    <a:lnTo>
                      <a:pt x="29" y="19"/>
                    </a:lnTo>
                    <a:lnTo>
                      <a:pt x="29" y="19"/>
                    </a:lnTo>
                    <a:lnTo>
                      <a:pt x="35" y="14"/>
                    </a:lnTo>
                    <a:lnTo>
                      <a:pt x="42" y="10"/>
                    </a:lnTo>
                    <a:lnTo>
                      <a:pt x="57" y="3"/>
                    </a:lnTo>
                    <a:lnTo>
                      <a:pt x="72" y="0"/>
                    </a:lnTo>
                    <a:lnTo>
                      <a:pt x="88" y="0"/>
                    </a:lnTo>
                    <a:lnTo>
                      <a:pt x="103" y="3"/>
                    </a:lnTo>
                    <a:lnTo>
                      <a:pt x="118" y="8"/>
                    </a:lnTo>
                    <a:lnTo>
                      <a:pt x="131" y="16"/>
                    </a:lnTo>
                    <a:lnTo>
                      <a:pt x="137" y="22"/>
                    </a:lnTo>
                    <a:lnTo>
                      <a:pt x="142" y="29"/>
                    </a:lnTo>
                    <a:lnTo>
                      <a:pt x="142" y="2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99" name="Picture 6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6251" y="3811976"/>
                <a:ext cx="223599" cy="22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640"/>
              <p:cNvSpPr/>
              <p:nvPr/>
            </p:nvSpPr>
            <p:spPr bwMode="auto">
              <a:xfrm>
                <a:off x="788264" y="3771567"/>
                <a:ext cx="1334862" cy="1088363"/>
              </a:xfrm>
              <a:custGeom>
                <a:avLst/>
                <a:gdLst>
                  <a:gd name="T0" fmla="*/ 136 w 991"/>
                  <a:gd name="T1" fmla="*/ 360 h 808"/>
                  <a:gd name="T2" fmla="*/ 123 w 991"/>
                  <a:gd name="T3" fmla="*/ 300 h 808"/>
                  <a:gd name="T4" fmla="*/ 128 w 991"/>
                  <a:gd name="T5" fmla="*/ 183 h 808"/>
                  <a:gd name="T6" fmla="*/ 163 w 991"/>
                  <a:gd name="T7" fmla="*/ 74 h 808"/>
                  <a:gd name="T8" fmla="*/ 114 w 991"/>
                  <a:gd name="T9" fmla="*/ 0 h 808"/>
                  <a:gd name="T10" fmla="*/ 55 w 991"/>
                  <a:gd name="T11" fmla="*/ 111 h 808"/>
                  <a:gd name="T12" fmla="*/ 18 w 991"/>
                  <a:gd name="T13" fmla="*/ 227 h 808"/>
                  <a:gd name="T14" fmla="*/ 1 w 991"/>
                  <a:gd name="T15" fmla="*/ 336 h 808"/>
                  <a:gd name="T16" fmla="*/ 10 w 991"/>
                  <a:gd name="T17" fmla="*/ 452 h 808"/>
                  <a:gd name="T18" fmla="*/ 54 w 991"/>
                  <a:gd name="T19" fmla="*/ 568 h 808"/>
                  <a:gd name="T20" fmla="*/ 146 w 991"/>
                  <a:gd name="T21" fmla="*/ 678 h 808"/>
                  <a:gd name="T22" fmla="*/ 242 w 991"/>
                  <a:gd name="T23" fmla="*/ 745 h 808"/>
                  <a:gd name="T24" fmla="*/ 369 w 991"/>
                  <a:gd name="T25" fmla="*/ 795 h 808"/>
                  <a:gd name="T26" fmla="*/ 489 w 991"/>
                  <a:gd name="T27" fmla="*/ 808 h 808"/>
                  <a:gd name="T28" fmla="*/ 600 w 991"/>
                  <a:gd name="T29" fmla="*/ 795 h 808"/>
                  <a:gd name="T30" fmla="*/ 697 w 991"/>
                  <a:gd name="T31" fmla="*/ 764 h 808"/>
                  <a:gd name="T32" fmla="*/ 830 w 991"/>
                  <a:gd name="T33" fmla="*/ 692 h 808"/>
                  <a:gd name="T34" fmla="*/ 871 w 991"/>
                  <a:gd name="T35" fmla="*/ 663 h 808"/>
                  <a:gd name="T36" fmla="*/ 917 w 991"/>
                  <a:gd name="T37" fmla="*/ 618 h 808"/>
                  <a:gd name="T38" fmla="*/ 963 w 991"/>
                  <a:gd name="T39" fmla="*/ 541 h 808"/>
                  <a:gd name="T40" fmla="*/ 990 w 991"/>
                  <a:gd name="T41" fmla="*/ 425 h 808"/>
                  <a:gd name="T42" fmla="*/ 987 w 991"/>
                  <a:gd name="T43" fmla="*/ 345 h 808"/>
                  <a:gd name="T44" fmla="*/ 969 w 991"/>
                  <a:gd name="T45" fmla="*/ 266 h 808"/>
                  <a:gd name="T46" fmla="*/ 919 w 991"/>
                  <a:gd name="T47" fmla="*/ 162 h 808"/>
                  <a:gd name="T48" fmla="*/ 853 w 991"/>
                  <a:gd name="T49" fmla="*/ 113 h 808"/>
                  <a:gd name="T50" fmla="*/ 814 w 991"/>
                  <a:gd name="T51" fmla="*/ 135 h 808"/>
                  <a:gd name="T52" fmla="*/ 797 w 991"/>
                  <a:gd name="T53" fmla="*/ 151 h 808"/>
                  <a:gd name="T54" fmla="*/ 830 w 991"/>
                  <a:gd name="T55" fmla="*/ 225 h 808"/>
                  <a:gd name="T56" fmla="*/ 864 w 991"/>
                  <a:gd name="T57" fmla="*/ 312 h 808"/>
                  <a:gd name="T58" fmla="*/ 870 w 991"/>
                  <a:gd name="T59" fmla="*/ 370 h 808"/>
                  <a:gd name="T60" fmla="*/ 855 w 991"/>
                  <a:gd name="T61" fmla="*/ 418 h 808"/>
                  <a:gd name="T62" fmla="*/ 814 w 991"/>
                  <a:gd name="T63" fmla="*/ 482 h 808"/>
                  <a:gd name="T64" fmla="*/ 778 w 991"/>
                  <a:gd name="T65" fmla="*/ 435 h 808"/>
                  <a:gd name="T66" fmla="*/ 730 w 991"/>
                  <a:gd name="T67" fmla="*/ 363 h 808"/>
                  <a:gd name="T68" fmla="*/ 679 w 991"/>
                  <a:gd name="T69" fmla="*/ 322 h 808"/>
                  <a:gd name="T70" fmla="*/ 632 w 991"/>
                  <a:gd name="T71" fmla="*/ 312 h 808"/>
                  <a:gd name="T72" fmla="*/ 574 w 991"/>
                  <a:gd name="T73" fmla="*/ 325 h 808"/>
                  <a:gd name="T74" fmla="*/ 575 w 991"/>
                  <a:gd name="T75" fmla="*/ 347 h 808"/>
                  <a:gd name="T76" fmla="*/ 620 w 991"/>
                  <a:gd name="T77" fmla="*/ 405 h 808"/>
                  <a:gd name="T78" fmla="*/ 645 w 991"/>
                  <a:gd name="T79" fmla="*/ 482 h 808"/>
                  <a:gd name="T80" fmla="*/ 643 w 991"/>
                  <a:gd name="T81" fmla="*/ 557 h 808"/>
                  <a:gd name="T82" fmla="*/ 612 w 991"/>
                  <a:gd name="T83" fmla="*/ 656 h 808"/>
                  <a:gd name="T84" fmla="*/ 564 w 991"/>
                  <a:gd name="T85" fmla="*/ 714 h 808"/>
                  <a:gd name="T86" fmla="*/ 531 w 991"/>
                  <a:gd name="T87" fmla="*/ 730 h 808"/>
                  <a:gd name="T88" fmla="*/ 490 w 991"/>
                  <a:gd name="T89" fmla="*/ 733 h 808"/>
                  <a:gd name="T90" fmla="*/ 446 w 991"/>
                  <a:gd name="T91" fmla="*/ 718 h 808"/>
                  <a:gd name="T92" fmla="*/ 396 w 991"/>
                  <a:gd name="T93" fmla="*/ 686 h 808"/>
                  <a:gd name="T94" fmla="*/ 365 w 991"/>
                  <a:gd name="T95" fmla="*/ 622 h 808"/>
                  <a:gd name="T96" fmla="*/ 350 w 991"/>
                  <a:gd name="T97" fmla="*/ 530 h 808"/>
                  <a:gd name="T98" fmla="*/ 357 w 991"/>
                  <a:gd name="T99" fmla="*/ 452 h 808"/>
                  <a:gd name="T100" fmla="*/ 378 w 991"/>
                  <a:gd name="T101" fmla="*/ 402 h 808"/>
                  <a:gd name="T102" fmla="*/ 431 w 991"/>
                  <a:gd name="T103" fmla="*/ 337 h 808"/>
                  <a:gd name="T104" fmla="*/ 431 w 991"/>
                  <a:gd name="T105" fmla="*/ 318 h 808"/>
                  <a:gd name="T106" fmla="*/ 390 w 991"/>
                  <a:gd name="T107" fmla="*/ 306 h 808"/>
                  <a:gd name="T108" fmla="*/ 351 w 991"/>
                  <a:gd name="T109" fmla="*/ 306 h 808"/>
                  <a:gd name="T110" fmla="*/ 301 w 991"/>
                  <a:gd name="T111" fmla="*/ 337 h 808"/>
                  <a:gd name="T112" fmla="*/ 262 w 991"/>
                  <a:gd name="T113" fmla="*/ 390 h 808"/>
                  <a:gd name="T114" fmla="*/ 240 w 991"/>
                  <a:gd name="T115" fmla="*/ 453 h 808"/>
                  <a:gd name="T116" fmla="*/ 236 w 991"/>
                  <a:gd name="T117" fmla="*/ 497 h 808"/>
                  <a:gd name="T118" fmla="*/ 195 w 991"/>
                  <a:gd name="T119" fmla="*/ 462 h 808"/>
                  <a:gd name="T120" fmla="*/ 149 w 991"/>
                  <a:gd name="T121" fmla="*/ 38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808">
                    <a:moveTo>
                      <a:pt x="149" y="389"/>
                    </a:moveTo>
                    <a:lnTo>
                      <a:pt x="149" y="389"/>
                    </a:lnTo>
                    <a:lnTo>
                      <a:pt x="142" y="375"/>
                    </a:lnTo>
                    <a:lnTo>
                      <a:pt x="136" y="360"/>
                    </a:lnTo>
                    <a:lnTo>
                      <a:pt x="131" y="345"/>
                    </a:lnTo>
                    <a:lnTo>
                      <a:pt x="127" y="329"/>
                    </a:lnTo>
                    <a:lnTo>
                      <a:pt x="124" y="314"/>
                    </a:lnTo>
                    <a:lnTo>
                      <a:pt x="123" y="300"/>
                    </a:lnTo>
                    <a:lnTo>
                      <a:pt x="120" y="270"/>
                    </a:lnTo>
                    <a:lnTo>
                      <a:pt x="120" y="240"/>
                    </a:lnTo>
                    <a:lnTo>
                      <a:pt x="124" y="212"/>
                    </a:lnTo>
                    <a:lnTo>
                      <a:pt x="128" y="183"/>
                    </a:lnTo>
                    <a:lnTo>
                      <a:pt x="134" y="158"/>
                    </a:lnTo>
                    <a:lnTo>
                      <a:pt x="142" y="132"/>
                    </a:lnTo>
                    <a:lnTo>
                      <a:pt x="149" y="111"/>
                    </a:lnTo>
                    <a:lnTo>
                      <a:pt x="163" y="74"/>
                    </a:lnTo>
                    <a:lnTo>
                      <a:pt x="176" y="50"/>
                    </a:lnTo>
                    <a:lnTo>
                      <a:pt x="180" y="42"/>
                    </a:lnTo>
                    <a:lnTo>
                      <a:pt x="114" y="0"/>
                    </a:lnTo>
                    <a:lnTo>
                      <a:pt x="114" y="0"/>
                    </a:lnTo>
                    <a:lnTo>
                      <a:pt x="101" y="20"/>
                    </a:lnTo>
                    <a:lnTo>
                      <a:pt x="88" y="42"/>
                    </a:lnTo>
                    <a:lnTo>
                      <a:pt x="73" y="73"/>
                    </a:lnTo>
                    <a:lnTo>
                      <a:pt x="55" y="111"/>
                    </a:lnTo>
                    <a:lnTo>
                      <a:pt x="39" y="152"/>
                    </a:lnTo>
                    <a:lnTo>
                      <a:pt x="31" y="177"/>
                    </a:lnTo>
                    <a:lnTo>
                      <a:pt x="24" y="201"/>
                    </a:lnTo>
                    <a:lnTo>
                      <a:pt x="18" y="227"/>
                    </a:lnTo>
                    <a:lnTo>
                      <a:pt x="11" y="252"/>
                    </a:lnTo>
                    <a:lnTo>
                      <a:pt x="7" y="279"/>
                    </a:lnTo>
                    <a:lnTo>
                      <a:pt x="3" y="308"/>
                    </a:lnTo>
                    <a:lnTo>
                      <a:pt x="1" y="336"/>
                    </a:lnTo>
                    <a:lnTo>
                      <a:pt x="0" y="364"/>
                    </a:lnTo>
                    <a:lnTo>
                      <a:pt x="1" y="394"/>
                    </a:lnTo>
                    <a:lnTo>
                      <a:pt x="4" y="422"/>
                    </a:lnTo>
                    <a:lnTo>
                      <a:pt x="10" y="452"/>
                    </a:lnTo>
                    <a:lnTo>
                      <a:pt x="16" y="482"/>
                    </a:lnTo>
                    <a:lnTo>
                      <a:pt x="27" y="511"/>
                    </a:lnTo>
                    <a:lnTo>
                      <a:pt x="39" y="540"/>
                    </a:lnTo>
                    <a:lnTo>
                      <a:pt x="54" y="568"/>
                    </a:lnTo>
                    <a:lnTo>
                      <a:pt x="72" y="597"/>
                    </a:lnTo>
                    <a:lnTo>
                      <a:pt x="93" y="625"/>
                    </a:lnTo>
                    <a:lnTo>
                      <a:pt x="118" y="652"/>
                    </a:lnTo>
                    <a:lnTo>
                      <a:pt x="146" y="678"/>
                    </a:lnTo>
                    <a:lnTo>
                      <a:pt x="177" y="703"/>
                    </a:lnTo>
                    <a:lnTo>
                      <a:pt x="177" y="703"/>
                    </a:lnTo>
                    <a:lnTo>
                      <a:pt x="209" y="725"/>
                    </a:lnTo>
                    <a:lnTo>
                      <a:pt x="242" y="745"/>
                    </a:lnTo>
                    <a:lnTo>
                      <a:pt x="273" y="761"/>
                    </a:lnTo>
                    <a:lnTo>
                      <a:pt x="305" y="775"/>
                    </a:lnTo>
                    <a:lnTo>
                      <a:pt x="336" y="786"/>
                    </a:lnTo>
                    <a:lnTo>
                      <a:pt x="369" y="795"/>
                    </a:lnTo>
                    <a:lnTo>
                      <a:pt x="400" y="800"/>
                    </a:lnTo>
                    <a:lnTo>
                      <a:pt x="429" y="806"/>
                    </a:lnTo>
                    <a:lnTo>
                      <a:pt x="459" y="807"/>
                    </a:lnTo>
                    <a:lnTo>
                      <a:pt x="489" y="808"/>
                    </a:lnTo>
                    <a:lnTo>
                      <a:pt x="517" y="807"/>
                    </a:lnTo>
                    <a:lnTo>
                      <a:pt x="546" y="804"/>
                    </a:lnTo>
                    <a:lnTo>
                      <a:pt x="574" y="800"/>
                    </a:lnTo>
                    <a:lnTo>
                      <a:pt x="600" y="795"/>
                    </a:lnTo>
                    <a:lnTo>
                      <a:pt x="625" y="788"/>
                    </a:lnTo>
                    <a:lnTo>
                      <a:pt x="649" y="781"/>
                    </a:lnTo>
                    <a:lnTo>
                      <a:pt x="674" y="773"/>
                    </a:lnTo>
                    <a:lnTo>
                      <a:pt x="697" y="764"/>
                    </a:lnTo>
                    <a:lnTo>
                      <a:pt x="739" y="746"/>
                    </a:lnTo>
                    <a:lnTo>
                      <a:pt x="775" y="727"/>
                    </a:lnTo>
                    <a:lnTo>
                      <a:pt x="806" y="709"/>
                    </a:lnTo>
                    <a:lnTo>
                      <a:pt x="830" y="692"/>
                    </a:lnTo>
                    <a:lnTo>
                      <a:pt x="849" y="679"/>
                    </a:lnTo>
                    <a:lnTo>
                      <a:pt x="865" y="667"/>
                    </a:lnTo>
                    <a:lnTo>
                      <a:pt x="865" y="667"/>
                    </a:lnTo>
                    <a:lnTo>
                      <a:pt x="871" y="663"/>
                    </a:lnTo>
                    <a:lnTo>
                      <a:pt x="886" y="652"/>
                    </a:lnTo>
                    <a:lnTo>
                      <a:pt x="895" y="642"/>
                    </a:lnTo>
                    <a:lnTo>
                      <a:pt x="906" y="632"/>
                    </a:lnTo>
                    <a:lnTo>
                      <a:pt x="917" y="618"/>
                    </a:lnTo>
                    <a:lnTo>
                      <a:pt x="929" y="603"/>
                    </a:lnTo>
                    <a:lnTo>
                      <a:pt x="941" y="584"/>
                    </a:lnTo>
                    <a:lnTo>
                      <a:pt x="952" y="564"/>
                    </a:lnTo>
                    <a:lnTo>
                      <a:pt x="963" y="541"/>
                    </a:lnTo>
                    <a:lnTo>
                      <a:pt x="972" y="517"/>
                    </a:lnTo>
                    <a:lnTo>
                      <a:pt x="980" y="489"/>
                    </a:lnTo>
                    <a:lnTo>
                      <a:pt x="986" y="457"/>
                    </a:lnTo>
                    <a:lnTo>
                      <a:pt x="990" y="425"/>
                    </a:lnTo>
                    <a:lnTo>
                      <a:pt x="991" y="389"/>
                    </a:lnTo>
                    <a:lnTo>
                      <a:pt x="991" y="389"/>
                    </a:lnTo>
                    <a:lnTo>
                      <a:pt x="990" y="367"/>
                    </a:lnTo>
                    <a:lnTo>
                      <a:pt x="987" y="345"/>
                    </a:lnTo>
                    <a:lnTo>
                      <a:pt x="984" y="324"/>
                    </a:lnTo>
                    <a:lnTo>
                      <a:pt x="980" y="304"/>
                    </a:lnTo>
                    <a:lnTo>
                      <a:pt x="975" y="285"/>
                    </a:lnTo>
                    <a:lnTo>
                      <a:pt x="969" y="266"/>
                    </a:lnTo>
                    <a:lnTo>
                      <a:pt x="963" y="247"/>
                    </a:lnTo>
                    <a:lnTo>
                      <a:pt x="955" y="228"/>
                    </a:lnTo>
                    <a:lnTo>
                      <a:pt x="938" y="194"/>
                    </a:lnTo>
                    <a:lnTo>
                      <a:pt x="919" y="162"/>
                    </a:lnTo>
                    <a:lnTo>
                      <a:pt x="899" y="132"/>
                    </a:lnTo>
                    <a:lnTo>
                      <a:pt x="878" y="105"/>
                    </a:lnTo>
                    <a:lnTo>
                      <a:pt x="878" y="105"/>
                    </a:lnTo>
                    <a:lnTo>
                      <a:pt x="853" y="113"/>
                    </a:lnTo>
                    <a:lnTo>
                      <a:pt x="853" y="113"/>
                    </a:lnTo>
                    <a:lnTo>
                      <a:pt x="833" y="123"/>
                    </a:lnTo>
                    <a:lnTo>
                      <a:pt x="824" y="129"/>
                    </a:lnTo>
                    <a:lnTo>
                      <a:pt x="814" y="135"/>
                    </a:lnTo>
                    <a:lnTo>
                      <a:pt x="814" y="135"/>
                    </a:lnTo>
                    <a:lnTo>
                      <a:pt x="805" y="143"/>
                    </a:lnTo>
                    <a:lnTo>
                      <a:pt x="797" y="151"/>
                    </a:lnTo>
                    <a:lnTo>
                      <a:pt x="797" y="151"/>
                    </a:lnTo>
                    <a:lnTo>
                      <a:pt x="793" y="156"/>
                    </a:lnTo>
                    <a:lnTo>
                      <a:pt x="793" y="156"/>
                    </a:lnTo>
                    <a:lnTo>
                      <a:pt x="817" y="200"/>
                    </a:lnTo>
                    <a:lnTo>
                      <a:pt x="830" y="225"/>
                    </a:lnTo>
                    <a:lnTo>
                      <a:pt x="844" y="254"/>
                    </a:lnTo>
                    <a:lnTo>
                      <a:pt x="856" y="283"/>
                    </a:lnTo>
                    <a:lnTo>
                      <a:pt x="860" y="298"/>
                    </a:lnTo>
                    <a:lnTo>
                      <a:pt x="864" y="312"/>
                    </a:lnTo>
                    <a:lnTo>
                      <a:pt x="867" y="327"/>
                    </a:lnTo>
                    <a:lnTo>
                      <a:pt x="870" y="341"/>
                    </a:lnTo>
                    <a:lnTo>
                      <a:pt x="870" y="356"/>
                    </a:lnTo>
                    <a:lnTo>
                      <a:pt x="870" y="370"/>
                    </a:lnTo>
                    <a:lnTo>
                      <a:pt x="870" y="370"/>
                    </a:lnTo>
                    <a:lnTo>
                      <a:pt x="867" y="385"/>
                    </a:lnTo>
                    <a:lnTo>
                      <a:pt x="861" y="401"/>
                    </a:lnTo>
                    <a:lnTo>
                      <a:pt x="855" y="418"/>
                    </a:lnTo>
                    <a:lnTo>
                      <a:pt x="845" y="436"/>
                    </a:lnTo>
                    <a:lnTo>
                      <a:pt x="836" y="452"/>
                    </a:lnTo>
                    <a:lnTo>
                      <a:pt x="825" y="468"/>
                    </a:lnTo>
                    <a:lnTo>
                      <a:pt x="814" y="482"/>
                    </a:lnTo>
                    <a:lnTo>
                      <a:pt x="802" y="491"/>
                    </a:lnTo>
                    <a:lnTo>
                      <a:pt x="802" y="491"/>
                    </a:lnTo>
                    <a:lnTo>
                      <a:pt x="791" y="464"/>
                    </a:lnTo>
                    <a:lnTo>
                      <a:pt x="778" y="435"/>
                    </a:lnTo>
                    <a:lnTo>
                      <a:pt x="762" y="405"/>
                    </a:lnTo>
                    <a:lnTo>
                      <a:pt x="752" y="390"/>
                    </a:lnTo>
                    <a:lnTo>
                      <a:pt x="741" y="376"/>
                    </a:lnTo>
                    <a:lnTo>
                      <a:pt x="730" y="363"/>
                    </a:lnTo>
                    <a:lnTo>
                      <a:pt x="718" y="351"/>
                    </a:lnTo>
                    <a:lnTo>
                      <a:pt x="706" y="340"/>
                    </a:lnTo>
                    <a:lnTo>
                      <a:pt x="693" y="331"/>
                    </a:lnTo>
                    <a:lnTo>
                      <a:pt x="679" y="322"/>
                    </a:lnTo>
                    <a:lnTo>
                      <a:pt x="664" y="317"/>
                    </a:lnTo>
                    <a:lnTo>
                      <a:pt x="648" y="313"/>
                    </a:lnTo>
                    <a:lnTo>
                      <a:pt x="632" y="312"/>
                    </a:lnTo>
                    <a:lnTo>
                      <a:pt x="632" y="312"/>
                    </a:lnTo>
                    <a:lnTo>
                      <a:pt x="622" y="312"/>
                    </a:lnTo>
                    <a:lnTo>
                      <a:pt x="612" y="313"/>
                    </a:lnTo>
                    <a:lnTo>
                      <a:pt x="593" y="317"/>
                    </a:lnTo>
                    <a:lnTo>
                      <a:pt x="574" y="325"/>
                    </a:lnTo>
                    <a:lnTo>
                      <a:pt x="558" y="333"/>
                    </a:lnTo>
                    <a:lnTo>
                      <a:pt x="558" y="333"/>
                    </a:lnTo>
                    <a:lnTo>
                      <a:pt x="563" y="336"/>
                    </a:lnTo>
                    <a:lnTo>
                      <a:pt x="575" y="347"/>
                    </a:lnTo>
                    <a:lnTo>
                      <a:pt x="591" y="364"/>
                    </a:lnTo>
                    <a:lnTo>
                      <a:pt x="601" y="376"/>
                    </a:lnTo>
                    <a:lnTo>
                      <a:pt x="610" y="390"/>
                    </a:lnTo>
                    <a:lnTo>
                      <a:pt x="620" y="405"/>
                    </a:lnTo>
                    <a:lnTo>
                      <a:pt x="628" y="421"/>
                    </a:lnTo>
                    <a:lnTo>
                      <a:pt x="635" y="440"/>
                    </a:lnTo>
                    <a:lnTo>
                      <a:pt x="641" y="460"/>
                    </a:lnTo>
                    <a:lnTo>
                      <a:pt x="645" y="482"/>
                    </a:lnTo>
                    <a:lnTo>
                      <a:pt x="647" y="505"/>
                    </a:lnTo>
                    <a:lnTo>
                      <a:pt x="647" y="530"/>
                    </a:lnTo>
                    <a:lnTo>
                      <a:pt x="643" y="557"/>
                    </a:lnTo>
                    <a:lnTo>
                      <a:pt x="643" y="557"/>
                    </a:lnTo>
                    <a:lnTo>
                      <a:pt x="637" y="584"/>
                    </a:lnTo>
                    <a:lnTo>
                      <a:pt x="631" y="610"/>
                    </a:lnTo>
                    <a:lnTo>
                      <a:pt x="621" y="633"/>
                    </a:lnTo>
                    <a:lnTo>
                      <a:pt x="612" y="656"/>
                    </a:lnTo>
                    <a:lnTo>
                      <a:pt x="600" y="675"/>
                    </a:lnTo>
                    <a:lnTo>
                      <a:pt x="587" y="692"/>
                    </a:lnTo>
                    <a:lnTo>
                      <a:pt x="573" y="707"/>
                    </a:lnTo>
                    <a:lnTo>
                      <a:pt x="564" y="714"/>
                    </a:lnTo>
                    <a:lnTo>
                      <a:pt x="556" y="719"/>
                    </a:lnTo>
                    <a:lnTo>
                      <a:pt x="548" y="723"/>
                    </a:lnTo>
                    <a:lnTo>
                      <a:pt x="539" y="727"/>
                    </a:lnTo>
                    <a:lnTo>
                      <a:pt x="531" y="730"/>
                    </a:lnTo>
                    <a:lnTo>
                      <a:pt x="521" y="733"/>
                    </a:lnTo>
                    <a:lnTo>
                      <a:pt x="510" y="734"/>
                    </a:lnTo>
                    <a:lnTo>
                      <a:pt x="501" y="734"/>
                    </a:lnTo>
                    <a:lnTo>
                      <a:pt x="490" y="733"/>
                    </a:lnTo>
                    <a:lnTo>
                      <a:pt x="479" y="730"/>
                    </a:lnTo>
                    <a:lnTo>
                      <a:pt x="469" y="727"/>
                    </a:lnTo>
                    <a:lnTo>
                      <a:pt x="456" y="723"/>
                    </a:lnTo>
                    <a:lnTo>
                      <a:pt x="446" y="718"/>
                    </a:lnTo>
                    <a:lnTo>
                      <a:pt x="433" y="711"/>
                    </a:lnTo>
                    <a:lnTo>
                      <a:pt x="421" y="705"/>
                    </a:lnTo>
                    <a:lnTo>
                      <a:pt x="408" y="695"/>
                    </a:lnTo>
                    <a:lnTo>
                      <a:pt x="396" y="686"/>
                    </a:lnTo>
                    <a:lnTo>
                      <a:pt x="382" y="673"/>
                    </a:lnTo>
                    <a:lnTo>
                      <a:pt x="382" y="673"/>
                    </a:lnTo>
                    <a:lnTo>
                      <a:pt x="373" y="649"/>
                    </a:lnTo>
                    <a:lnTo>
                      <a:pt x="365" y="622"/>
                    </a:lnTo>
                    <a:lnTo>
                      <a:pt x="357" y="588"/>
                    </a:lnTo>
                    <a:lnTo>
                      <a:pt x="354" y="570"/>
                    </a:lnTo>
                    <a:lnTo>
                      <a:pt x="351" y="551"/>
                    </a:lnTo>
                    <a:lnTo>
                      <a:pt x="350" y="530"/>
                    </a:lnTo>
                    <a:lnTo>
                      <a:pt x="348" y="510"/>
                    </a:lnTo>
                    <a:lnTo>
                      <a:pt x="350" y="490"/>
                    </a:lnTo>
                    <a:lnTo>
                      <a:pt x="352" y="471"/>
                    </a:lnTo>
                    <a:lnTo>
                      <a:pt x="357" y="452"/>
                    </a:lnTo>
                    <a:lnTo>
                      <a:pt x="363" y="433"/>
                    </a:lnTo>
                    <a:lnTo>
                      <a:pt x="363" y="433"/>
                    </a:lnTo>
                    <a:lnTo>
                      <a:pt x="370" y="417"/>
                    </a:lnTo>
                    <a:lnTo>
                      <a:pt x="378" y="402"/>
                    </a:lnTo>
                    <a:lnTo>
                      <a:pt x="393" y="378"/>
                    </a:lnTo>
                    <a:lnTo>
                      <a:pt x="408" y="360"/>
                    </a:lnTo>
                    <a:lnTo>
                      <a:pt x="420" y="347"/>
                    </a:lnTo>
                    <a:lnTo>
                      <a:pt x="431" y="337"/>
                    </a:lnTo>
                    <a:lnTo>
                      <a:pt x="440" y="332"/>
                    </a:lnTo>
                    <a:lnTo>
                      <a:pt x="447" y="329"/>
                    </a:lnTo>
                    <a:lnTo>
                      <a:pt x="447" y="329"/>
                    </a:lnTo>
                    <a:lnTo>
                      <a:pt x="431" y="318"/>
                    </a:lnTo>
                    <a:lnTo>
                      <a:pt x="421" y="314"/>
                    </a:lnTo>
                    <a:lnTo>
                      <a:pt x="412" y="310"/>
                    </a:lnTo>
                    <a:lnTo>
                      <a:pt x="401" y="308"/>
                    </a:lnTo>
                    <a:lnTo>
                      <a:pt x="390" y="306"/>
                    </a:lnTo>
                    <a:lnTo>
                      <a:pt x="378" y="305"/>
                    </a:lnTo>
                    <a:lnTo>
                      <a:pt x="366" y="305"/>
                    </a:lnTo>
                    <a:lnTo>
                      <a:pt x="366" y="305"/>
                    </a:lnTo>
                    <a:lnTo>
                      <a:pt x="351" y="306"/>
                    </a:lnTo>
                    <a:lnTo>
                      <a:pt x="338" y="312"/>
                    </a:lnTo>
                    <a:lnTo>
                      <a:pt x="324" y="318"/>
                    </a:lnTo>
                    <a:lnTo>
                      <a:pt x="312" y="327"/>
                    </a:lnTo>
                    <a:lnTo>
                      <a:pt x="301" y="337"/>
                    </a:lnTo>
                    <a:lnTo>
                      <a:pt x="290" y="348"/>
                    </a:lnTo>
                    <a:lnTo>
                      <a:pt x="280" y="362"/>
                    </a:lnTo>
                    <a:lnTo>
                      <a:pt x="270" y="375"/>
                    </a:lnTo>
                    <a:lnTo>
                      <a:pt x="262" y="390"/>
                    </a:lnTo>
                    <a:lnTo>
                      <a:pt x="255" y="406"/>
                    </a:lnTo>
                    <a:lnTo>
                      <a:pt x="250" y="421"/>
                    </a:lnTo>
                    <a:lnTo>
                      <a:pt x="244" y="437"/>
                    </a:lnTo>
                    <a:lnTo>
                      <a:pt x="240" y="453"/>
                    </a:lnTo>
                    <a:lnTo>
                      <a:pt x="238" y="468"/>
                    </a:lnTo>
                    <a:lnTo>
                      <a:pt x="236" y="483"/>
                    </a:lnTo>
                    <a:lnTo>
                      <a:pt x="236" y="497"/>
                    </a:lnTo>
                    <a:lnTo>
                      <a:pt x="236" y="497"/>
                    </a:lnTo>
                    <a:lnTo>
                      <a:pt x="230" y="493"/>
                    </a:lnTo>
                    <a:lnTo>
                      <a:pt x="222" y="489"/>
                    </a:lnTo>
                    <a:lnTo>
                      <a:pt x="208" y="476"/>
                    </a:lnTo>
                    <a:lnTo>
                      <a:pt x="195" y="462"/>
                    </a:lnTo>
                    <a:lnTo>
                      <a:pt x="182" y="445"/>
                    </a:lnTo>
                    <a:lnTo>
                      <a:pt x="172" y="429"/>
                    </a:lnTo>
                    <a:lnTo>
                      <a:pt x="162" y="414"/>
                    </a:lnTo>
                    <a:lnTo>
                      <a:pt x="149" y="389"/>
                    </a:lnTo>
                    <a:lnTo>
                      <a:pt x="149" y="389"/>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1" name="Freeform 641"/>
              <p:cNvSpPr/>
              <p:nvPr/>
            </p:nvSpPr>
            <p:spPr bwMode="auto">
              <a:xfrm>
                <a:off x="1390367" y="4214725"/>
                <a:ext cx="149516" cy="51185"/>
              </a:xfrm>
              <a:custGeom>
                <a:avLst/>
                <a:gdLst>
                  <a:gd name="T0" fmla="*/ 16 w 111"/>
                  <a:gd name="T1" fmla="*/ 14 h 38"/>
                  <a:gd name="T2" fmla="*/ 16 w 111"/>
                  <a:gd name="T3" fmla="*/ 14 h 38"/>
                  <a:gd name="T4" fmla="*/ 26 w 111"/>
                  <a:gd name="T5" fmla="*/ 25 h 38"/>
                  <a:gd name="T6" fmla="*/ 34 w 111"/>
                  <a:gd name="T7" fmla="*/ 33 h 38"/>
                  <a:gd name="T8" fmla="*/ 42 w 111"/>
                  <a:gd name="T9" fmla="*/ 37 h 38"/>
                  <a:gd name="T10" fmla="*/ 51 w 111"/>
                  <a:gd name="T11" fmla="*/ 38 h 38"/>
                  <a:gd name="T12" fmla="*/ 59 w 111"/>
                  <a:gd name="T13" fmla="*/ 38 h 38"/>
                  <a:gd name="T14" fmla="*/ 67 w 111"/>
                  <a:gd name="T15" fmla="*/ 35 h 38"/>
                  <a:gd name="T16" fmla="*/ 74 w 111"/>
                  <a:gd name="T17" fmla="*/ 31 h 38"/>
                  <a:gd name="T18" fmla="*/ 82 w 111"/>
                  <a:gd name="T19" fmla="*/ 25 h 38"/>
                  <a:gd name="T20" fmla="*/ 82 w 111"/>
                  <a:gd name="T21" fmla="*/ 25 h 38"/>
                  <a:gd name="T22" fmla="*/ 94 w 111"/>
                  <a:gd name="T23" fmla="*/ 15 h 38"/>
                  <a:gd name="T24" fmla="*/ 111 w 111"/>
                  <a:gd name="T25" fmla="*/ 4 h 38"/>
                  <a:gd name="T26" fmla="*/ 111 w 111"/>
                  <a:gd name="T27" fmla="*/ 4 h 38"/>
                  <a:gd name="T28" fmla="*/ 0 w 111"/>
                  <a:gd name="T29" fmla="*/ 0 h 38"/>
                  <a:gd name="T30" fmla="*/ 0 w 111"/>
                  <a:gd name="T31" fmla="*/ 0 h 38"/>
                  <a:gd name="T32" fmla="*/ 16 w 111"/>
                  <a:gd name="T33" fmla="*/ 14 h 38"/>
                  <a:gd name="T34" fmla="*/ 16 w 111"/>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38">
                    <a:moveTo>
                      <a:pt x="16" y="14"/>
                    </a:moveTo>
                    <a:lnTo>
                      <a:pt x="16" y="14"/>
                    </a:lnTo>
                    <a:lnTo>
                      <a:pt x="26" y="25"/>
                    </a:lnTo>
                    <a:lnTo>
                      <a:pt x="34" y="33"/>
                    </a:lnTo>
                    <a:lnTo>
                      <a:pt x="42" y="37"/>
                    </a:lnTo>
                    <a:lnTo>
                      <a:pt x="51" y="38"/>
                    </a:lnTo>
                    <a:lnTo>
                      <a:pt x="59" y="38"/>
                    </a:lnTo>
                    <a:lnTo>
                      <a:pt x="67" y="35"/>
                    </a:lnTo>
                    <a:lnTo>
                      <a:pt x="74" y="31"/>
                    </a:lnTo>
                    <a:lnTo>
                      <a:pt x="82" y="25"/>
                    </a:lnTo>
                    <a:lnTo>
                      <a:pt x="82" y="25"/>
                    </a:lnTo>
                    <a:lnTo>
                      <a:pt x="94" y="15"/>
                    </a:lnTo>
                    <a:lnTo>
                      <a:pt x="111" y="4"/>
                    </a:lnTo>
                    <a:lnTo>
                      <a:pt x="111" y="4"/>
                    </a:lnTo>
                    <a:lnTo>
                      <a:pt x="0" y="0"/>
                    </a:lnTo>
                    <a:lnTo>
                      <a:pt x="0" y="0"/>
                    </a:lnTo>
                    <a:lnTo>
                      <a:pt x="16" y="14"/>
                    </a:lnTo>
                    <a:lnTo>
                      <a:pt x="16" y="14"/>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2" name="Freeform 642"/>
              <p:cNvSpPr/>
              <p:nvPr/>
            </p:nvSpPr>
            <p:spPr bwMode="auto">
              <a:xfrm>
                <a:off x="1257015" y="4214725"/>
                <a:ext cx="402749" cy="545529"/>
              </a:xfrm>
              <a:custGeom>
                <a:avLst/>
                <a:gdLst>
                  <a:gd name="T0" fmla="*/ 15 w 299"/>
                  <a:gd name="T1" fmla="*/ 104 h 405"/>
                  <a:gd name="T2" fmla="*/ 4 w 299"/>
                  <a:gd name="T3" fmla="*/ 142 h 405"/>
                  <a:gd name="T4" fmla="*/ 0 w 299"/>
                  <a:gd name="T5" fmla="*/ 181 h 405"/>
                  <a:gd name="T6" fmla="*/ 3 w 299"/>
                  <a:gd name="T7" fmla="*/ 222 h 405"/>
                  <a:gd name="T8" fmla="*/ 9 w 299"/>
                  <a:gd name="T9" fmla="*/ 259 h 405"/>
                  <a:gd name="T10" fmla="*/ 25 w 299"/>
                  <a:gd name="T11" fmla="*/ 320 h 405"/>
                  <a:gd name="T12" fmla="*/ 34 w 299"/>
                  <a:gd name="T13" fmla="*/ 344 h 405"/>
                  <a:gd name="T14" fmla="*/ 60 w 299"/>
                  <a:gd name="T15" fmla="*/ 366 h 405"/>
                  <a:gd name="T16" fmla="*/ 85 w 299"/>
                  <a:gd name="T17" fmla="*/ 382 h 405"/>
                  <a:gd name="T18" fmla="*/ 108 w 299"/>
                  <a:gd name="T19" fmla="*/ 394 h 405"/>
                  <a:gd name="T20" fmla="*/ 131 w 299"/>
                  <a:gd name="T21" fmla="*/ 401 h 405"/>
                  <a:gd name="T22" fmla="*/ 153 w 299"/>
                  <a:gd name="T23" fmla="*/ 405 h 405"/>
                  <a:gd name="T24" fmla="*/ 173 w 299"/>
                  <a:gd name="T25" fmla="*/ 404 h 405"/>
                  <a:gd name="T26" fmla="*/ 191 w 299"/>
                  <a:gd name="T27" fmla="*/ 398 h 405"/>
                  <a:gd name="T28" fmla="*/ 208 w 299"/>
                  <a:gd name="T29" fmla="*/ 390 h 405"/>
                  <a:gd name="T30" fmla="*/ 225 w 299"/>
                  <a:gd name="T31" fmla="*/ 378 h 405"/>
                  <a:gd name="T32" fmla="*/ 252 w 299"/>
                  <a:gd name="T33" fmla="*/ 346 h 405"/>
                  <a:gd name="T34" fmla="*/ 273 w 299"/>
                  <a:gd name="T35" fmla="*/ 304 h 405"/>
                  <a:gd name="T36" fmla="*/ 289 w 299"/>
                  <a:gd name="T37" fmla="*/ 255 h 405"/>
                  <a:gd name="T38" fmla="*/ 295 w 299"/>
                  <a:gd name="T39" fmla="*/ 228 h 405"/>
                  <a:gd name="T40" fmla="*/ 299 w 299"/>
                  <a:gd name="T41" fmla="*/ 176 h 405"/>
                  <a:gd name="T42" fmla="*/ 293 w 299"/>
                  <a:gd name="T43" fmla="*/ 131 h 405"/>
                  <a:gd name="T44" fmla="*/ 280 w 299"/>
                  <a:gd name="T45" fmla="*/ 92 h 405"/>
                  <a:gd name="T46" fmla="*/ 262 w 299"/>
                  <a:gd name="T47" fmla="*/ 61 h 405"/>
                  <a:gd name="T48" fmla="*/ 243 w 299"/>
                  <a:gd name="T49" fmla="*/ 35 h 405"/>
                  <a:gd name="T50" fmla="*/ 215 w 299"/>
                  <a:gd name="T51" fmla="*/ 7 h 405"/>
                  <a:gd name="T52" fmla="*/ 210 w 299"/>
                  <a:gd name="T53" fmla="*/ 4 h 405"/>
                  <a:gd name="T54" fmla="*/ 181 w 299"/>
                  <a:gd name="T55" fmla="*/ 25 h 405"/>
                  <a:gd name="T56" fmla="*/ 173 w 299"/>
                  <a:gd name="T57" fmla="*/ 31 h 405"/>
                  <a:gd name="T58" fmla="*/ 158 w 299"/>
                  <a:gd name="T59" fmla="*/ 38 h 405"/>
                  <a:gd name="T60" fmla="*/ 141 w 299"/>
                  <a:gd name="T61" fmla="*/ 37 h 405"/>
                  <a:gd name="T62" fmla="*/ 125 w 299"/>
                  <a:gd name="T63" fmla="*/ 25 h 405"/>
                  <a:gd name="T64" fmla="*/ 115 w 299"/>
                  <a:gd name="T65" fmla="*/ 14 h 405"/>
                  <a:gd name="T66" fmla="*/ 99 w 299"/>
                  <a:gd name="T67" fmla="*/ 0 h 405"/>
                  <a:gd name="T68" fmla="*/ 83 w 299"/>
                  <a:gd name="T69" fmla="*/ 8 h 405"/>
                  <a:gd name="T70" fmla="*/ 60 w 299"/>
                  <a:gd name="T71" fmla="*/ 31 h 405"/>
                  <a:gd name="T72" fmla="*/ 30 w 299"/>
                  <a:gd name="T73" fmla="*/ 73 h 405"/>
                  <a:gd name="T74" fmla="*/ 15 w 299"/>
                  <a:gd name="T75" fmla="*/ 1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405">
                    <a:moveTo>
                      <a:pt x="15" y="104"/>
                    </a:moveTo>
                    <a:lnTo>
                      <a:pt x="15" y="104"/>
                    </a:lnTo>
                    <a:lnTo>
                      <a:pt x="9" y="123"/>
                    </a:lnTo>
                    <a:lnTo>
                      <a:pt x="4" y="142"/>
                    </a:lnTo>
                    <a:lnTo>
                      <a:pt x="2" y="161"/>
                    </a:lnTo>
                    <a:lnTo>
                      <a:pt x="0" y="181"/>
                    </a:lnTo>
                    <a:lnTo>
                      <a:pt x="2" y="201"/>
                    </a:lnTo>
                    <a:lnTo>
                      <a:pt x="3" y="222"/>
                    </a:lnTo>
                    <a:lnTo>
                      <a:pt x="6" y="241"/>
                    </a:lnTo>
                    <a:lnTo>
                      <a:pt x="9" y="259"/>
                    </a:lnTo>
                    <a:lnTo>
                      <a:pt x="17" y="293"/>
                    </a:lnTo>
                    <a:lnTo>
                      <a:pt x="25" y="320"/>
                    </a:lnTo>
                    <a:lnTo>
                      <a:pt x="34" y="344"/>
                    </a:lnTo>
                    <a:lnTo>
                      <a:pt x="34" y="344"/>
                    </a:lnTo>
                    <a:lnTo>
                      <a:pt x="48" y="357"/>
                    </a:lnTo>
                    <a:lnTo>
                      <a:pt x="60" y="366"/>
                    </a:lnTo>
                    <a:lnTo>
                      <a:pt x="73" y="376"/>
                    </a:lnTo>
                    <a:lnTo>
                      <a:pt x="85" y="382"/>
                    </a:lnTo>
                    <a:lnTo>
                      <a:pt x="98" y="389"/>
                    </a:lnTo>
                    <a:lnTo>
                      <a:pt x="108" y="394"/>
                    </a:lnTo>
                    <a:lnTo>
                      <a:pt x="121" y="398"/>
                    </a:lnTo>
                    <a:lnTo>
                      <a:pt x="131" y="401"/>
                    </a:lnTo>
                    <a:lnTo>
                      <a:pt x="142" y="404"/>
                    </a:lnTo>
                    <a:lnTo>
                      <a:pt x="153" y="405"/>
                    </a:lnTo>
                    <a:lnTo>
                      <a:pt x="162" y="405"/>
                    </a:lnTo>
                    <a:lnTo>
                      <a:pt x="173" y="404"/>
                    </a:lnTo>
                    <a:lnTo>
                      <a:pt x="183" y="401"/>
                    </a:lnTo>
                    <a:lnTo>
                      <a:pt x="191" y="398"/>
                    </a:lnTo>
                    <a:lnTo>
                      <a:pt x="200" y="394"/>
                    </a:lnTo>
                    <a:lnTo>
                      <a:pt x="208" y="390"/>
                    </a:lnTo>
                    <a:lnTo>
                      <a:pt x="216" y="385"/>
                    </a:lnTo>
                    <a:lnTo>
                      <a:pt x="225" y="378"/>
                    </a:lnTo>
                    <a:lnTo>
                      <a:pt x="239" y="363"/>
                    </a:lnTo>
                    <a:lnTo>
                      <a:pt x="252" y="346"/>
                    </a:lnTo>
                    <a:lnTo>
                      <a:pt x="264" y="327"/>
                    </a:lnTo>
                    <a:lnTo>
                      <a:pt x="273" y="304"/>
                    </a:lnTo>
                    <a:lnTo>
                      <a:pt x="283" y="281"/>
                    </a:lnTo>
                    <a:lnTo>
                      <a:pt x="289" y="255"/>
                    </a:lnTo>
                    <a:lnTo>
                      <a:pt x="295" y="228"/>
                    </a:lnTo>
                    <a:lnTo>
                      <a:pt x="295" y="228"/>
                    </a:lnTo>
                    <a:lnTo>
                      <a:pt x="299" y="201"/>
                    </a:lnTo>
                    <a:lnTo>
                      <a:pt x="299" y="176"/>
                    </a:lnTo>
                    <a:lnTo>
                      <a:pt x="297" y="153"/>
                    </a:lnTo>
                    <a:lnTo>
                      <a:pt x="293" y="131"/>
                    </a:lnTo>
                    <a:lnTo>
                      <a:pt x="287" y="111"/>
                    </a:lnTo>
                    <a:lnTo>
                      <a:pt x="280" y="92"/>
                    </a:lnTo>
                    <a:lnTo>
                      <a:pt x="272" y="76"/>
                    </a:lnTo>
                    <a:lnTo>
                      <a:pt x="262" y="61"/>
                    </a:lnTo>
                    <a:lnTo>
                      <a:pt x="253" y="47"/>
                    </a:lnTo>
                    <a:lnTo>
                      <a:pt x="243" y="35"/>
                    </a:lnTo>
                    <a:lnTo>
                      <a:pt x="227" y="18"/>
                    </a:lnTo>
                    <a:lnTo>
                      <a:pt x="215" y="7"/>
                    </a:lnTo>
                    <a:lnTo>
                      <a:pt x="210" y="4"/>
                    </a:lnTo>
                    <a:lnTo>
                      <a:pt x="210" y="4"/>
                    </a:lnTo>
                    <a:lnTo>
                      <a:pt x="193" y="15"/>
                    </a:lnTo>
                    <a:lnTo>
                      <a:pt x="181" y="25"/>
                    </a:lnTo>
                    <a:lnTo>
                      <a:pt x="181" y="25"/>
                    </a:lnTo>
                    <a:lnTo>
                      <a:pt x="173" y="31"/>
                    </a:lnTo>
                    <a:lnTo>
                      <a:pt x="166" y="35"/>
                    </a:lnTo>
                    <a:lnTo>
                      <a:pt x="158" y="38"/>
                    </a:lnTo>
                    <a:lnTo>
                      <a:pt x="150" y="38"/>
                    </a:lnTo>
                    <a:lnTo>
                      <a:pt x="141" y="37"/>
                    </a:lnTo>
                    <a:lnTo>
                      <a:pt x="133" y="33"/>
                    </a:lnTo>
                    <a:lnTo>
                      <a:pt x="125" y="25"/>
                    </a:lnTo>
                    <a:lnTo>
                      <a:pt x="115" y="14"/>
                    </a:lnTo>
                    <a:lnTo>
                      <a:pt x="115" y="14"/>
                    </a:lnTo>
                    <a:lnTo>
                      <a:pt x="99" y="0"/>
                    </a:lnTo>
                    <a:lnTo>
                      <a:pt x="99" y="0"/>
                    </a:lnTo>
                    <a:lnTo>
                      <a:pt x="92" y="3"/>
                    </a:lnTo>
                    <a:lnTo>
                      <a:pt x="83" y="8"/>
                    </a:lnTo>
                    <a:lnTo>
                      <a:pt x="72" y="18"/>
                    </a:lnTo>
                    <a:lnTo>
                      <a:pt x="60" y="31"/>
                    </a:lnTo>
                    <a:lnTo>
                      <a:pt x="45" y="49"/>
                    </a:lnTo>
                    <a:lnTo>
                      <a:pt x="30" y="73"/>
                    </a:lnTo>
                    <a:lnTo>
                      <a:pt x="22" y="88"/>
                    </a:lnTo>
                    <a:lnTo>
                      <a:pt x="15" y="104"/>
                    </a:lnTo>
                    <a:lnTo>
                      <a:pt x="15" y="10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3" name="Freeform 643"/>
              <p:cNvSpPr/>
              <p:nvPr/>
            </p:nvSpPr>
            <p:spPr bwMode="auto">
              <a:xfrm>
                <a:off x="1052273" y="4331912"/>
                <a:ext cx="810884" cy="650594"/>
              </a:xfrm>
              <a:custGeom>
                <a:avLst/>
                <a:gdLst>
                  <a:gd name="T0" fmla="*/ 232 w 602"/>
                  <a:gd name="T1" fmla="*/ 23 h 483"/>
                  <a:gd name="T2" fmla="*/ 228 w 602"/>
                  <a:gd name="T3" fmla="*/ 0 h 483"/>
                  <a:gd name="T4" fmla="*/ 182 w 602"/>
                  <a:gd name="T5" fmla="*/ 40 h 483"/>
                  <a:gd name="T6" fmla="*/ 150 w 602"/>
                  <a:gd name="T7" fmla="*/ 78 h 483"/>
                  <a:gd name="T8" fmla="*/ 138 w 602"/>
                  <a:gd name="T9" fmla="*/ 98 h 483"/>
                  <a:gd name="T10" fmla="*/ 105 w 602"/>
                  <a:gd name="T11" fmla="*/ 98 h 483"/>
                  <a:gd name="T12" fmla="*/ 65 w 602"/>
                  <a:gd name="T13" fmla="*/ 109 h 483"/>
                  <a:gd name="T14" fmla="*/ 19 w 602"/>
                  <a:gd name="T15" fmla="*/ 135 h 483"/>
                  <a:gd name="T16" fmla="*/ 0 w 602"/>
                  <a:gd name="T17" fmla="*/ 152 h 483"/>
                  <a:gd name="T18" fmla="*/ 42 w 602"/>
                  <a:gd name="T19" fmla="*/ 159 h 483"/>
                  <a:gd name="T20" fmla="*/ 61 w 602"/>
                  <a:gd name="T21" fmla="*/ 171 h 483"/>
                  <a:gd name="T22" fmla="*/ 69 w 602"/>
                  <a:gd name="T23" fmla="*/ 193 h 483"/>
                  <a:gd name="T24" fmla="*/ 74 w 602"/>
                  <a:gd name="T25" fmla="*/ 279 h 483"/>
                  <a:gd name="T26" fmla="*/ 78 w 602"/>
                  <a:gd name="T27" fmla="*/ 320 h 483"/>
                  <a:gd name="T28" fmla="*/ 102 w 602"/>
                  <a:gd name="T29" fmla="*/ 375 h 483"/>
                  <a:gd name="T30" fmla="*/ 138 w 602"/>
                  <a:gd name="T31" fmla="*/ 422 h 483"/>
                  <a:gd name="T32" fmla="*/ 179 w 602"/>
                  <a:gd name="T33" fmla="*/ 457 h 483"/>
                  <a:gd name="T34" fmla="*/ 223 w 602"/>
                  <a:gd name="T35" fmla="*/ 479 h 483"/>
                  <a:gd name="T36" fmla="*/ 247 w 602"/>
                  <a:gd name="T37" fmla="*/ 483 h 483"/>
                  <a:gd name="T38" fmla="*/ 290 w 602"/>
                  <a:gd name="T39" fmla="*/ 479 h 483"/>
                  <a:gd name="T40" fmla="*/ 323 w 602"/>
                  <a:gd name="T41" fmla="*/ 468 h 483"/>
                  <a:gd name="T42" fmla="*/ 332 w 602"/>
                  <a:gd name="T43" fmla="*/ 471 h 483"/>
                  <a:gd name="T44" fmla="*/ 370 w 602"/>
                  <a:gd name="T45" fmla="*/ 476 h 483"/>
                  <a:gd name="T46" fmla="*/ 399 w 602"/>
                  <a:gd name="T47" fmla="*/ 473 h 483"/>
                  <a:gd name="T48" fmla="*/ 436 w 602"/>
                  <a:gd name="T49" fmla="*/ 459 h 483"/>
                  <a:gd name="T50" fmla="*/ 475 w 602"/>
                  <a:gd name="T51" fmla="*/ 428 h 483"/>
                  <a:gd name="T52" fmla="*/ 510 w 602"/>
                  <a:gd name="T53" fmla="*/ 383 h 483"/>
                  <a:gd name="T54" fmla="*/ 536 w 602"/>
                  <a:gd name="T55" fmla="*/ 329 h 483"/>
                  <a:gd name="T56" fmla="*/ 547 w 602"/>
                  <a:gd name="T57" fmla="*/ 271 h 483"/>
                  <a:gd name="T58" fmla="*/ 541 w 602"/>
                  <a:gd name="T59" fmla="*/ 214 h 483"/>
                  <a:gd name="T60" fmla="*/ 540 w 602"/>
                  <a:gd name="T61" fmla="*/ 155 h 483"/>
                  <a:gd name="T62" fmla="*/ 549 w 602"/>
                  <a:gd name="T63" fmla="*/ 136 h 483"/>
                  <a:gd name="T64" fmla="*/ 570 w 602"/>
                  <a:gd name="T65" fmla="*/ 124 h 483"/>
                  <a:gd name="T66" fmla="*/ 602 w 602"/>
                  <a:gd name="T67" fmla="*/ 116 h 483"/>
                  <a:gd name="T68" fmla="*/ 572 w 602"/>
                  <a:gd name="T69" fmla="*/ 94 h 483"/>
                  <a:gd name="T70" fmla="*/ 525 w 602"/>
                  <a:gd name="T71" fmla="*/ 78 h 483"/>
                  <a:gd name="T72" fmla="*/ 486 w 602"/>
                  <a:gd name="T73" fmla="*/ 75 h 483"/>
                  <a:gd name="T74" fmla="*/ 464 w 602"/>
                  <a:gd name="T75" fmla="*/ 44 h 483"/>
                  <a:gd name="T76" fmla="*/ 443 w 602"/>
                  <a:gd name="T77" fmla="*/ 23 h 483"/>
                  <a:gd name="T78" fmla="*/ 406 w 602"/>
                  <a:gd name="T79" fmla="*/ 24 h 483"/>
                  <a:gd name="T80" fmla="*/ 391 w 602"/>
                  <a:gd name="T81" fmla="*/ 14 h 483"/>
                  <a:gd name="T82" fmla="*/ 379 w 602"/>
                  <a:gd name="T83" fmla="*/ 20 h 483"/>
                  <a:gd name="T84" fmla="*/ 364 w 602"/>
                  <a:gd name="T85" fmla="*/ 20 h 483"/>
                  <a:gd name="T86" fmla="*/ 354 w 602"/>
                  <a:gd name="T87" fmla="*/ 6 h 483"/>
                  <a:gd name="T88" fmla="*/ 347 w 602"/>
                  <a:gd name="T89" fmla="*/ 2 h 483"/>
                  <a:gd name="T90" fmla="*/ 316 w 602"/>
                  <a:gd name="T91" fmla="*/ 31 h 483"/>
                  <a:gd name="T92" fmla="*/ 313 w 602"/>
                  <a:gd name="T93" fmla="*/ 31 h 483"/>
                  <a:gd name="T94" fmla="*/ 304 w 602"/>
                  <a:gd name="T95" fmla="*/ 20 h 483"/>
                  <a:gd name="T96" fmla="*/ 290 w 602"/>
                  <a:gd name="T97" fmla="*/ 19 h 483"/>
                  <a:gd name="T98" fmla="*/ 281 w 602"/>
                  <a:gd name="T99" fmla="*/ 24 h 483"/>
                  <a:gd name="T100" fmla="*/ 270 w 602"/>
                  <a:gd name="T101" fmla="*/ 31 h 483"/>
                  <a:gd name="T102" fmla="*/ 267 w 602"/>
                  <a:gd name="T103" fmla="*/ 23 h 483"/>
                  <a:gd name="T104" fmla="*/ 260 w 602"/>
                  <a:gd name="T105" fmla="*/ 5 h 483"/>
                  <a:gd name="T106" fmla="*/ 240 w 602"/>
                  <a:gd name="T107" fmla="*/ 31 h 483"/>
                  <a:gd name="T108" fmla="*/ 236 w 602"/>
                  <a:gd name="T109" fmla="*/ 3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483">
                    <a:moveTo>
                      <a:pt x="236" y="31"/>
                    </a:moveTo>
                    <a:lnTo>
                      <a:pt x="236" y="31"/>
                    </a:lnTo>
                    <a:lnTo>
                      <a:pt x="232" y="23"/>
                    </a:lnTo>
                    <a:lnTo>
                      <a:pt x="229" y="16"/>
                    </a:lnTo>
                    <a:lnTo>
                      <a:pt x="228" y="8"/>
                    </a:lnTo>
                    <a:lnTo>
                      <a:pt x="228" y="0"/>
                    </a:lnTo>
                    <a:lnTo>
                      <a:pt x="228" y="0"/>
                    </a:lnTo>
                    <a:lnTo>
                      <a:pt x="205" y="20"/>
                    </a:lnTo>
                    <a:lnTo>
                      <a:pt x="182" y="40"/>
                    </a:lnTo>
                    <a:lnTo>
                      <a:pt x="171" y="51"/>
                    </a:lnTo>
                    <a:lnTo>
                      <a:pt x="161" y="63"/>
                    </a:lnTo>
                    <a:lnTo>
                      <a:pt x="150" y="78"/>
                    </a:lnTo>
                    <a:lnTo>
                      <a:pt x="139" y="94"/>
                    </a:lnTo>
                    <a:lnTo>
                      <a:pt x="139" y="94"/>
                    </a:lnTo>
                    <a:lnTo>
                      <a:pt x="138" y="98"/>
                    </a:lnTo>
                    <a:lnTo>
                      <a:pt x="138" y="98"/>
                    </a:lnTo>
                    <a:lnTo>
                      <a:pt x="121" y="98"/>
                    </a:lnTo>
                    <a:lnTo>
                      <a:pt x="105" y="98"/>
                    </a:lnTo>
                    <a:lnTo>
                      <a:pt x="90" y="101"/>
                    </a:lnTo>
                    <a:lnTo>
                      <a:pt x="77" y="105"/>
                    </a:lnTo>
                    <a:lnTo>
                      <a:pt x="65" y="109"/>
                    </a:lnTo>
                    <a:lnTo>
                      <a:pt x="53" y="113"/>
                    </a:lnTo>
                    <a:lnTo>
                      <a:pt x="34" y="124"/>
                    </a:lnTo>
                    <a:lnTo>
                      <a:pt x="19" y="135"/>
                    </a:lnTo>
                    <a:lnTo>
                      <a:pt x="8" y="144"/>
                    </a:lnTo>
                    <a:lnTo>
                      <a:pt x="0" y="152"/>
                    </a:lnTo>
                    <a:lnTo>
                      <a:pt x="0" y="152"/>
                    </a:lnTo>
                    <a:lnTo>
                      <a:pt x="24" y="155"/>
                    </a:lnTo>
                    <a:lnTo>
                      <a:pt x="34" y="158"/>
                    </a:lnTo>
                    <a:lnTo>
                      <a:pt x="42" y="159"/>
                    </a:lnTo>
                    <a:lnTo>
                      <a:pt x="50" y="162"/>
                    </a:lnTo>
                    <a:lnTo>
                      <a:pt x="55" y="166"/>
                    </a:lnTo>
                    <a:lnTo>
                      <a:pt x="61" y="171"/>
                    </a:lnTo>
                    <a:lnTo>
                      <a:pt x="63" y="176"/>
                    </a:lnTo>
                    <a:lnTo>
                      <a:pt x="67" y="185"/>
                    </a:lnTo>
                    <a:lnTo>
                      <a:pt x="69" y="193"/>
                    </a:lnTo>
                    <a:lnTo>
                      <a:pt x="73" y="214"/>
                    </a:lnTo>
                    <a:lnTo>
                      <a:pt x="73" y="243"/>
                    </a:lnTo>
                    <a:lnTo>
                      <a:pt x="74" y="279"/>
                    </a:lnTo>
                    <a:lnTo>
                      <a:pt x="74" y="279"/>
                    </a:lnTo>
                    <a:lnTo>
                      <a:pt x="75" y="299"/>
                    </a:lnTo>
                    <a:lnTo>
                      <a:pt x="78" y="320"/>
                    </a:lnTo>
                    <a:lnTo>
                      <a:pt x="85" y="338"/>
                    </a:lnTo>
                    <a:lnTo>
                      <a:pt x="93" y="357"/>
                    </a:lnTo>
                    <a:lnTo>
                      <a:pt x="102" y="375"/>
                    </a:lnTo>
                    <a:lnTo>
                      <a:pt x="113" y="391"/>
                    </a:lnTo>
                    <a:lnTo>
                      <a:pt x="125" y="407"/>
                    </a:lnTo>
                    <a:lnTo>
                      <a:pt x="138" y="422"/>
                    </a:lnTo>
                    <a:lnTo>
                      <a:pt x="151" y="434"/>
                    </a:lnTo>
                    <a:lnTo>
                      <a:pt x="166" y="446"/>
                    </a:lnTo>
                    <a:lnTo>
                      <a:pt x="179" y="457"/>
                    </a:lnTo>
                    <a:lnTo>
                      <a:pt x="194" y="465"/>
                    </a:lnTo>
                    <a:lnTo>
                      <a:pt x="209" y="473"/>
                    </a:lnTo>
                    <a:lnTo>
                      <a:pt x="223" y="479"/>
                    </a:lnTo>
                    <a:lnTo>
                      <a:pt x="235" y="482"/>
                    </a:lnTo>
                    <a:lnTo>
                      <a:pt x="247" y="483"/>
                    </a:lnTo>
                    <a:lnTo>
                      <a:pt x="247" y="483"/>
                    </a:lnTo>
                    <a:lnTo>
                      <a:pt x="263" y="483"/>
                    </a:lnTo>
                    <a:lnTo>
                      <a:pt x="278" y="482"/>
                    </a:lnTo>
                    <a:lnTo>
                      <a:pt x="290" y="479"/>
                    </a:lnTo>
                    <a:lnTo>
                      <a:pt x="301" y="478"/>
                    </a:lnTo>
                    <a:lnTo>
                      <a:pt x="314" y="472"/>
                    </a:lnTo>
                    <a:lnTo>
                      <a:pt x="323" y="468"/>
                    </a:lnTo>
                    <a:lnTo>
                      <a:pt x="324" y="468"/>
                    </a:lnTo>
                    <a:lnTo>
                      <a:pt x="324" y="468"/>
                    </a:lnTo>
                    <a:lnTo>
                      <a:pt x="332" y="471"/>
                    </a:lnTo>
                    <a:lnTo>
                      <a:pt x="347" y="475"/>
                    </a:lnTo>
                    <a:lnTo>
                      <a:pt x="358" y="475"/>
                    </a:lnTo>
                    <a:lnTo>
                      <a:pt x="370" y="476"/>
                    </a:lnTo>
                    <a:lnTo>
                      <a:pt x="383" y="475"/>
                    </a:lnTo>
                    <a:lnTo>
                      <a:pt x="399" y="473"/>
                    </a:lnTo>
                    <a:lnTo>
                      <a:pt x="399" y="473"/>
                    </a:lnTo>
                    <a:lnTo>
                      <a:pt x="412" y="471"/>
                    </a:lnTo>
                    <a:lnTo>
                      <a:pt x="424" y="465"/>
                    </a:lnTo>
                    <a:lnTo>
                      <a:pt x="436" y="459"/>
                    </a:lnTo>
                    <a:lnTo>
                      <a:pt x="449" y="451"/>
                    </a:lnTo>
                    <a:lnTo>
                      <a:pt x="463" y="440"/>
                    </a:lnTo>
                    <a:lnTo>
                      <a:pt x="475" y="428"/>
                    </a:lnTo>
                    <a:lnTo>
                      <a:pt x="487" y="414"/>
                    </a:lnTo>
                    <a:lnTo>
                      <a:pt x="499" y="399"/>
                    </a:lnTo>
                    <a:lnTo>
                      <a:pt x="510" y="383"/>
                    </a:lnTo>
                    <a:lnTo>
                      <a:pt x="521" y="367"/>
                    </a:lnTo>
                    <a:lnTo>
                      <a:pt x="529" y="348"/>
                    </a:lnTo>
                    <a:lnTo>
                      <a:pt x="536" y="329"/>
                    </a:lnTo>
                    <a:lnTo>
                      <a:pt x="541" y="310"/>
                    </a:lnTo>
                    <a:lnTo>
                      <a:pt x="545" y="291"/>
                    </a:lnTo>
                    <a:lnTo>
                      <a:pt x="547" y="271"/>
                    </a:lnTo>
                    <a:lnTo>
                      <a:pt x="545" y="251"/>
                    </a:lnTo>
                    <a:lnTo>
                      <a:pt x="545" y="251"/>
                    </a:lnTo>
                    <a:lnTo>
                      <a:pt x="541" y="214"/>
                    </a:lnTo>
                    <a:lnTo>
                      <a:pt x="539" y="186"/>
                    </a:lnTo>
                    <a:lnTo>
                      <a:pt x="539" y="164"/>
                    </a:lnTo>
                    <a:lnTo>
                      <a:pt x="540" y="155"/>
                    </a:lnTo>
                    <a:lnTo>
                      <a:pt x="543" y="148"/>
                    </a:lnTo>
                    <a:lnTo>
                      <a:pt x="545" y="141"/>
                    </a:lnTo>
                    <a:lnTo>
                      <a:pt x="549" y="136"/>
                    </a:lnTo>
                    <a:lnTo>
                      <a:pt x="555" y="132"/>
                    </a:lnTo>
                    <a:lnTo>
                      <a:pt x="561" y="128"/>
                    </a:lnTo>
                    <a:lnTo>
                      <a:pt x="570" y="124"/>
                    </a:lnTo>
                    <a:lnTo>
                      <a:pt x="579" y="121"/>
                    </a:lnTo>
                    <a:lnTo>
                      <a:pt x="602" y="116"/>
                    </a:lnTo>
                    <a:lnTo>
                      <a:pt x="602" y="116"/>
                    </a:lnTo>
                    <a:lnTo>
                      <a:pt x="595" y="109"/>
                    </a:lnTo>
                    <a:lnTo>
                      <a:pt x="586" y="102"/>
                    </a:lnTo>
                    <a:lnTo>
                      <a:pt x="572" y="94"/>
                    </a:lnTo>
                    <a:lnTo>
                      <a:pt x="556" y="87"/>
                    </a:lnTo>
                    <a:lnTo>
                      <a:pt x="536" y="81"/>
                    </a:lnTo>
                    <a:lnTo>
                      <a:pt x="525" y="78"/>
                    </a:lnTo>
                    <a:lnTo>
                      <a:pt x="513" y="77"/>
                    </a:lnTo>
                    <a:lnTo>
                      <a:pt x="499" y="75"/>
                    </a:lnTo>
                    <a:lnTo>
                      <a:pt x="486" y="75"/>
                    </a:lnTo>
                    <a:lnTo>
                      <a:pt x="486" y="75"/>
                    </a:lnTo>
                    <a:lnTo>
                      <a:pt x="475" y="58"/>
                    </a:lnTo>
                    <a:lnTo>
                      <a:pt x="464" y="44"/>
                    </a:lnTo>
                    <a:lnTo>
                      <a:pt x="453" y="32"/>
                    </a:lnTo>
                    <a:lnTo>
                      <a:pt x="443" y="23"/>
                    </a:lnTo>
                    <a:lnTo>
                      <a:pt x="443" y="23"/>
                    </a:lnTo>
                    <a:lnTo>
                      <a:pt x="428" y="25"/>
                    </a:lnTo>
                    <a:lnTo>
                      <a:pt x="413" y="25"/>
                    </a:lnTo>
                    <a:lnTo>
                      <a:pt x="406" y="24"/>
                    </a:lnTo>
                    <a:lnTo>
                      <a:pt x="401" y="23"/>
                    </a:lnTo>
                    <a:lnTo>
                      <a:pt x="395" y="19"/>
                    </a:lnTo>
                    <a:lnTo>
                      <a:pt x="391" y="14"/>
                    </a:lnTo>
                    <a:lnTo>
                      <a:pt x="391" y="14"/>
                    </a:lnTo>
                    <a:lnTo>
                      <a:pt x="385" y="17"/>
                    </a:lnTo>
                    <a:lnTo>
                      <a:pt x="379" y="20"/>
                    </a:lnTo>
                    <a:lnTo>
                      <a:pt x="372" y="21"/>
                    </a:lnTo>
                    <a:lnTo>
                      <a:pt x="364" y="20"/>
                    </a:lnTo>
                    <a:lnTo>
                      <a:pt x="364" y="20"/>
                    </a:lnTo>
                    <a:lnTo>
                      <a:pt x="360" y="17"/>
                    </a:lnTo>
                    <a:lnTo>
                      <a:pt x="356" y="12"/>
                    </a:lnTo>
                    <a:lnTo>
                      <a:pt x="354" y="6"/>
                    </a:lnTo>
                    <a:lnTo>
                      <a:pt x="352" y="1"/>
                    </a:lnTo>
                    <a:lnTo>
                      <a:pt x="352" y="1"/>
                    </a:lnTo>
                    <a:lnTo>
                      <a:pt x="347" y="2"/>
                    </a:lnTo>
                    <a:lnTo>
                      <a:pt x="341" y="5"/>
                    </a:lnTo>
                    <a:lnTo>
                      <a:pt x="332" y="12"/>
                    </a:lnTo>
                    <a:lnTo>
                      <a:pt x="316" y="31"/>
                    </a:lnTo>
                    <a:lnTo>
                      <a:pt x="316" y="31"/>
                    </a:lnTo>
                    <a:lnTo>
                      <a:pt x="314" y="31"/>
                    </a:lnTo>
                    <a:lnTo>
                      <a:pt x="313" y="31"/>
                    </a:lnTo>
                    <a:lnTo>
                      <a:pt x="313" y="31"/>
                    </a:lnTo>
                    <a:lnTo>
                      <a:pt x="308" y="24"/>
                    </a:lnTo>
                    <a:lnTo>
                      <a:pt x="304" y="20"/>
                    </a:lnTo>
                    <a:lnTo>
                      <a:pt x="297" y="17"/>
                    </a:lnTo>
                    <a:lnTo>
                      <a:pt x="293" y="17"/>
                    </a:lnTo>
                    <a:lnTo>
                      <a:pt x="290" y="19"/>
                    </a:lnTo>
                    <a:lnTo>
                      <a:pt x="290" y="19"/>
                    </a:lnTo>
                    <a:lnTo>
                      <a:pt x="285" y="20"/>
                    </a:lnTo>
                    <a:lnTo>
                      <a:pt x="281" y="24"/>
                    </a:lnTo>
                    <a:lnTo>
                      <a:pt x="273" y="31"/>
                    </a:lnTo>
                    <a:lnTo>
                      <a:pt x="273" y="31"/>
                    </a:lnTo>
                    <a:lnTo>
                      <a:pt x="270" y="31"/>
                    </a:lnTo>
                    <a:lnTo>
                      <a:pt x="269" y="29"/>
                    </a:lnTo>
                    <a:lnTo>
                      <a:pt x="269" y="29"/>
                    </a:lnTo>
                    <a:lnTo>
                      <a:pt x="267" y="23"/>
                    </a:lnTo>
                    <a:lnTo>
                      <a:pt x="266" y="17"/>
                    </a:lnTo>
                    <a:lnTo>
                      <a:pt x="260" y="5"/>
                    </a:lnTo>
                    <a:lnTo>
                      <a:pt x="260" y="5"/>
                    </a:lnTo>
                    <a:lnTo>
                      <a:pt x="255" y="10"/>
                    </a:lnTo>
                    <a:lnTo>
                      <a:pt x="250" y="17"/>
                    </a:lnTo>
                    <a:lnTo>
                      <a:pt x="240" y="31"/>
                    </a:lnTo>
                    <a:lnTo>
                      <a:pt x="240" y="31"/>
                    </a:lnTo>
                    <a:lnTo>
                      <a:pt x="239" y="31"/>
                    </a:lnTo>
                    <a:lnTo>
                      <a:pt x="236" y="31"/>
                    </a:lnTo>
                    <a:lnTo>
                      <a:pt x="236" y="3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644"/>
              <p:cNvSpPr/>
              <p:nvPr/>
            </p:nvSpPr>
            <p:spPr bwMode="auto">
              <a:xfrm>
                <a:off x="1235463" y="4563594"/>
                <a:ext cx="449893" cy="160292"/>
              </a:xfrm>
              <a:custGeom>
                <a:avLst/>
                <a:gdLst>
                  <a:gd name="T0" fmla="*/ 0 w 334"/>
                  <a:gd name="T1" fmla="*/ 13 h 119"/>
                  <a:gd name="T2" fmla="*/ 0 w 334"/>
                  <a:gd name="T3" fmla="*/ 13 h 119"/>
                  <a:gd name="T4" fmla="*/ 10 w 334"/>
                  <a:gd name="T5" fmla="*/ 17 h 119"/>
                  <a:gd name="T6" fmla="*/ 33 w 334"/>
                  <a:gd name="T7" fmla="*/ 27 h 119"/>
                  <a:gd name="T8" fmla="*/ 50 w 334"/>
                  <a:gd name="T9" fmla="*/ 34 h 119"/>
                  <a:gd name="T10" fmla="*/ 69 w 334"/>
                  <a:gd name="T11" fmla="*/ 41 h 119"/>
                  <a:gd name="T12" fmla="*/ 91 w 334"/>
                  <a:gd name="T13" fmla="*/ 46 h 119"/>
                  <a:gd name="T14" fmla="*/ 115 w 334"/>
                  <a:gd name="T15" fmla="*/ 52 h 119"/>
                  <a:gd name="T16" fmla="*/ 139 w 334"/>
                  <a:gd name="T17" fmla="*/ 56 h 119"/>
                  <a:gd name="T18" fmla="*/ 166 w 334"/>
                  <a:gd name="T19" fmla="*/ 57 h 119"/>
                  <a:gd name="T20" fmla="*/ 193 w 334"/>
                  <a:gd name="T21" fmla="*/ 57 h 119"/>
                  <a:gd name="T22" fmla="*/ 222 w 334"/>
                  <a:gd name="T23" fmla="*/ 53 h 119"/>
                  <a:gd name="T24" fmla="*/ 235 w 334"/>
                  <a:gd name="T25" fmla="*/ 50 h 119"/>
                  <a:gd name="T26" fmla="*/ 250 w 334"/>
                  <a:gd name="T27" fmla="*/ 46 h 119"/>
                  <a:gd name="T28" fmla="*/ 263 w 334"/>
                  <a:gd name="T29" fmla="*/ 42 h 119"/>
                  <a:gd name="T30" fmla="*/ 277 w 334"/>
                  <a:gd name="T31" fmla="*/ 36 h 119"/>
                  <a:gd name="T32" fmla="*/ 290 w 334"/>
                  <a:gd name="T33" fmla="*/ 29 h 119"/>
                  <a:gd name="T34" fmla="*/ 304 w 334"/>
                  <a:gd name="T35" fmla="*/ 21 h 119"/>
                  <a:gd name="T36" fmla="*/ 317 w 334"/>
                  <a:gd name="T37" fmla="*/ 11 h 119"/>
                  <a:gd name="T38" fmla="*/ 331 w 334"/>
                  <a:gd name="T39" fmla="*/ 0 h 119"/>
                  <a:gd name="T40" fmla="*/ 334 w 334"/>
                  <a:gd name="T41" fmla="*/ 49 h 119"/>
                  <a:gd name="T42" fmla="*/ 334 w 334"/>
                  <a:gd name="T43" fmla="*/ 49 h 119"/>
                  <a:gd name="T44" fmla="*/ 327 w 334"/>
                  <a:gd name="T45" fmla="*/ 56 h 119"/>
                  <a:gd name="T46" fmla="*/ 307 w 334"/>
                  <a:gd name="T47" fmla="*/ 71 h 119"/>
                  <a:gd name="T48" fmla="*/ 293 w 334"/>
                  <a:gd name="T49" fmla="*/ 80 h 119"/>
                  <a:gd name="T50" fmla="*/ 276 w 334"/>
                  <a:gd name="T51" fmla="*/ 90 h 119"/>
                  <a:gd name="T52" fmla="*/ 257 w 334"/>
                  <a:gd name="T53" fmla="*/ 99 h 119"/>
                  <a:gd name="T54" fmla="*/ 235 w 334"/>
                  <a:gd name="T55" fmla="*/ 108 h 119"/>
                  <a:gd name="T56" fmla="*/ 212 w 334"/>
                  <a:gd name="T57" fmla="*/ 114 h 119"/>
                  <a:gd name="T58" fmla="*/ 187 w 334"/>
                  <a:gd name="T59" fmla="*/ 118 h 119"/>
                  <a:gd name="T60" fmla="*/ 173 w 334"/>
                  <a:gd name="T61" fmla="*/ 119 h 119"/>
                  <a:gd name="T62" fmla="*/ 160 w 334"/>
                  <a:gd name="T63" fmla="*/ 119 h 119"/>
                  <a:gd name="T64" fmla="*/ 145 w 334"/>
                  <a:gd name="T65" fmla="*/ 118 h 119"/>
                  <a:gd name="T66" fmla="*/ 131 w 334"/>
                  <a:gd name="T67" fmla="*/ 117 h 119"/>
                  <a:gd name="T68" fmla="*/ 116 w 334"/>
                  <a:gd name="T69" fmla="*/ 112 h 119"/>
                  <a:gd name="T70" fmla="*/ 100 w 334"/>
                  <a:gd name="T71" fmla="*/ 108 h 119"/>
                  <a:gd name="T72" fmla="*/ 85 w 334"/>
                  <a:gd name="T73" fmla="*/ 103 h 119"/>
                  <a:gd name="T74" fmla="*/ 69 w 334"/>
                  <a:gd name="T75" fmla="*/ 95 h 119"/>
                  <a:gd name="T76" fmla="*/ 53 w 334"/>
                  <a:gd name="T77" fmla="*/ 87 h 119"/>
                  <a:gd name="T78" fmla="*/ 37 w 334"/>
                  <a:gd name="T79" fmla="*/ 77 h 119"/>
                  <a:gd name="T80" fmla="*/ 20 w 334"/>
                  <a:gd name="T81" fmla="*/ 65 h 119"/>
                  <a:gd name="T82" fmla="*/ 3 w 334"/>
                  <a:gd name="T83" fmla="*/ 52 h 119"/>
                  <a:gd name="T84" fmla="*/ 0 w 334"/>
                  <a:gd name="T85"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19">
                    <a:moveTo>
                      <a:pt x="0" y="13"/>
                    </a:moveTo>
                    <a:lnTo>
                      <a:pt x="0" y="13"/>
                    </a:lnTo>
                    <a:lnTo>
                      <a:pt x="10" y="17"/>
                    </a:lnTo>
                    <a:lnTo>
                      <a:pt x="33" y="27"/>
                    </a:lnTo>
                    <a:lnTo>
                      <a:pt x="50" y="34"/>
                    </a:lnTo>
                    <a:lnTo>
                      <a:pt x="69" y="41"/>
                    </a:lnTo>
                    <a:lnTo>
                      <a:pt x="91" y="46"/>
                    </a:lnTo>
                    <a:lnTo>
                      <a:pt x="115" y="52"/>
                    </a:lnTo>
                    <a:lnTo>
                      <a:pt x="139" y="56"/>
                    </a:lnTo>
                    <a:lnTo>
                      <a:pt x="166" y="57"/>
                    </a:lnTo>
                    <a:lnTo>
                      <a:pt x="193" y="57"/>
                    </a:lnTo>
                    <a:lnTo>
                      <a:pt x="222" y="53"/>
                    </a:lnTo>
                    <a:lnTo>
                      <a:pt x="235" y="50"/>
                    </a:lnTo>
                    <a:lnTo>
                      <a:pt x="250" y="46"/>
                    </a:lnTo>
                    <a:lnTo>
                      <a:pt x="263" y="42"/>
                    </a:lnTo>
                    <a:lnTo>
                      <a:pt x="277" y="36"/>
                    </a:lnTo>
                    <a:lnTo>
                      <a:pt x="290" y="29"/>
                    </a:lnTo>
                    <a:lnTo>
                      <a:pt x="304" y="21"/>
                    </a:lnTo>
                    <a:lnTo>
                      <a:pt x="317" y="11"/>
                    </a:lnTo>
                    <a:lnTo>
                      <a:pt x="331" y="0"/>
                    </a:lnTo>
                    <a:lnTo>
                      <a:pt x="334" y="49"/>
                    </a:lnTo>
                    <a:lnTo>
                      <a:pt x="334" y="49"/>
                    </a:lnTo>
                    <a:lnTo>
                      <a:pt x="327" y="56"/>
                    </a:lnTo>
                    <a:lnTo>
                      <a:pt x="307" y="71"/>
                    </a:lnTo>
                    <a:lnTo>
                      <a:pt x="293" y="80"/>
                    </a:lnTo>
                    <a:lnTo>
                      <a:pt x="276" y="90"/>
                    </a:lnTo>
                    <a:lnTo>
                      <a:pt x="257" y="99"/>
                    </a:lnTo>
                    <a:lnTo>
                      <a:pt x="235" y="108"/>
                    </a:lnTo>
                    <a:lnTo>
                      <a:pt x="212" y="114"/>
                    </a:lnTo>
                    <a:lnTo>
                      <a:pt x="187" y="118"/>
                    </a:lnTo>
                    <a:lnTo>
                      <a:pt x="173" y="119"/>
                    </a:lnTo>
                    <a:lnTo>
                      <a:pt x="160" y="119"/>
                    </a:lnTo>
                    <a:lnTo>
                      <a:pt x="145" y="118"/>
                    </a:lnTo>
                    <a:lnTo>
                      <a:pt x="131" y="117"/>
                    </a:lnTo>
                    <a:lnTo>
                      <a:pt x="116" y="112"/>
                    </a:lnTo>
                    <a:lnTo>
                      <a:pt x="100" y="108"/>
                    </a:lnTo>
                    <a:lnTo>
                      <a:pt x="85" y="103"/>
                    </a:lnTo>
                    <a:lnTo>
                      <a:pt x="69" y="95"/>
                    </a:lnTo>
                    <a:lnTo>
                      <a:pt x="53" y="87"/>
                    </a:lnTo>
                    <a:lnTo>
                      <a:pt x="37" y="77"/>
                    </a:lnTo>
                    <a:lnTo>
                      <a:pt x="20" y="65"/>
                    </a:lnTo>
                    <a:lnTo>
                      <a:pt x="3" y="52"/>
                    </a:lnTo>
                    <a:lnTo>
                      <a:pt x="0" y="13"/>
                    </a:lnTo>
                    <a:close/>
                  </a:path>
                </a:pathLst>
              </a:custGeom>
              <a:solidFill>
                <a:srgbClr val="796B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645"/>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646"/>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7" name="Freeform 647"/>
              <p:cNvSpPr/>
              <p:nvPr/>
            </p:nvSpPr>
            <p:spPr bwMode="auto">
              <a:xfrm>
                <a:off x="1778298" y="3456373"/>
                <a:ext cx="304418" cy="305766"/>
              </a:xfrm>
              <a:custGeom>
                <a:avLst/>
                <a:gdLst>
                  <a:gd name="T0" fmla="*/ 74 w 226"/>
                  <a:gd name="T1" fmla="*/ 220 h 227"/>
                  <a:gd name="T2" fmla="*/ 54 w 226"/>
                  <a:gd name="T3" fmla="*/ 211 h 227"/>
                  <a:gd name="T4" fmla="*/ 36 w 226"/>
                  <a:gd name="T5" fmla="*/ 197 h 227"/>
                  <a:gd name="T6" fmla="*/ 21 w 226"/>
                  <a:gd name="T7" fmla="*/ 181 h 227"/>
                  <a:gd name="T8" fmla="*/ 10 w 226"/>
                  <a:gd name="T9" fmla="*/ 162 h 227"/>
                  <a:gd name="T10" fmla="*/ 4 w 226"/>
                  <a:gd name="T11" fmla="*/ 142 h 227"/>
                  <a:gd name="T12" fmla="*/ 0 w 226"/>
                  <a:gd name="T13" fmla="*/ 120 h 227"/>
                  <a:gd name="T14" fmla="*/ 1 w 226"/>
                  <a:gd name="T15" fmla="*/ 97 h 227"/>
                  <a:gd name="T16" fmla="*/ 6 w 226"/>
                  <a:gd name="T17" fmla="*/ 76 h 227"/>
                  <a:gd name="T18" fmla="*/ 12 w 226"/>
                  <a:gd name="T19" fmla="*/ 65 h 227"/>
                  <a:gd name="T20" fmla="*/ 22 w 226"/>
                  <a:gd name="T21" fmla="*/ 45 h 227"/>
                  <a:gd name="T22" fmla="*/ 37 w 226"/>
                  <a:gd name="T23" fmla="*/ 29 h 227"/>
                  <a:gd name="T24" fmla="*/ 55 w 226"/>
                  <a:gd name="T25" fmla="*/ 16 h 227"/>
                  <a:gd name="T26" fmla="*/ 75 w 226"/>
                  <a:gd name="T27" fmla="*/ 7 h 227"/>
                  <a:gd name="T28" fmla="*/ 97 w 226"/>
                  <a:gd name="T29" fmla="*/ 2 h 227"/>
                  <a:gd name="T30" fmla="*/ 118 w 226"/>
                  <a:gd name="T31" fmla="*/ 0 h 227"/>
                  <a:gd name="T32" fmla="*/ 141 w 226"/>
                  <a:gd name="T33" fmla="*/ 4 h 227"/>
                  <a:gd name="T34" fmla="*/ 152 w 226"/>
                  <a:gd name="T35" fmla="*/ 7 h 227"/>
                  <a:gd name="T36" fmla="*/ 172 w 226"/>
                  <a:gd name="T37" fmla="*/ 18 h 227"/>
                  <a:gd name="T38" fmla="*/ 190 w 226"/>
                  <a:gd name="T39" fmla="*/ 31 h 227"/>
                  <a:gd name="T40" fmla="*/ 205 w 226"/>
                  <a:gd name="T41" fmla="*/ 48 h 227"/>
                  <a:gd name="T42" fmla="*/ 216 w 226"/>
                  <a:gd name="T43" fmla="*/ 66 h 227"/>
                  <a:gd name="T44" fmla="*/ 224 w 226"/>
                  <a:gd name="T45" fmla="*/ 87 h 227"/>
                  <a:gd name="T46" fmla="*/ 226 w 226"/>
                  <a:gd name="T47" fmla="*/ 108 h 227"/>
                  <a:gd name="T48" fmla="*/ 225 w 226"/>
                  <a:gd name="T49" fmla="*/ 131 h 227"/>
                  <a:gd name="T50" fmla="*/ 220 w 226"/>
                  <a:gd name="T51" fmla="*/ 153 h 227"/>
                  <a:gd name="T52" fmla="*/ 216 w 226"/>
                  <a:gd name="T53" fmla="*/ 164 h 227"/>
                  <a:gd name="T54" fmla="*/ 203 w 226"/>
                  <a:gd name="T55" fmla="*/ 183 h 227"/>
                  <a:gd name="T56" fmla="*/ 189 w 226"/>
                  <a:gd name="T57" fmla="*/ 199 h 227"/>
                  <a:gd name="T58" fmla="*/ 171 w 226"/>
                  <a:gd name="T59" fmla="*/ 212 h 227"/>
                  <a:gd name="T60" fmla="*/ 151 w 226"/>
                  <a:gd name="T61" fmla="*/ 222 h 227"/>
                  <a:gd name="T62" fmla="*/ 129 w 226"/>
                  <a:gd name="T63" fmla="*/ 227 h 227"/>
                  <a:gd name="T64" fmla="*/ 108 w 226"/>
                  <a:gd name="T65" fmla="*/ 227 h 227"/>
                  <a:gd name="T66" fmla="*/ 86 w 226"/>
                  <a:gd name="T67" fmla="*/ 224 h 227"/>
                  <a:gd name="T68" fmla="*/ 74 w 226"/>
                  <a:gd name="T69" fmla="*/ 2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27">
                    <a:moveTo>
                      <a:pt x="74" y="220"/>
                    </a:moveTo>
                    <a:lnTo>
                      <a:pt x="74" y="220"/>
                    </a:lnTo>
                    <a:lnTo>
                      <a:pt x="63" y="216"/>
                    </a:lnTo>
                    <a:lnTo>
                      <a:pt x="54" y="211"/>
                    </a:lnTo>
                    <a:lnTo>
                      <a:pt x="44" y="204"/>
                    </a:lnTo>
                    <a:lnTo>
                      <a:pt x="36" y="197"/>
                    </a:lnTo>
                    <a:lnTo>
                      <a:pt x="28" y="189"/>
                    </a:lnTo>
                    <a:lnTo>
                      <a:pt x="21" y="181"/>
                    </a:lnTo>
                    <a:lnTo>
                      <a:pt x="16" y="172"/>
                    </a:lnTo>
                    <a:lnTo>
                      <a:pt x="10" y="162"/>
                    </a:lnTo>
                    <a:lnTo>
                      <a:pt x="6" y="151"/>
                    </a:lnTo>
                    <a:lnTo>
                      <a:pt x="4" y="142"/>
                    </a:lnTo>
                    <a:lnTo>
                      <a:pt x="1" y="131"/>
                    </a:lnTo>
                    <a:lnTo>
                      <a:pt x="0" y="120"/>
                    </a:lnTo>
                    <a:lnTo>
                      <a:pt x="0" y="108"/>
                    </a:lnTo>
                    <a:lnTo>
                      <a:pt x="1" y="97"/>
                    </a:lnTo>
                    <a:lnTo>
                      <a:pt x="4" y="87"/>
                    </a:lnTo>
                    <a:lnTo>
                      <a:pt x="6" y="76"/>
                    </a:lnTo>
                    <a:lnTo>
                      <a:pt x="6" y="76"/>
                    </a:lnTo>
                    <a:lnTo>
                      <a:pt x="12" y="65"/>
                    </a:lnTo>
                    <a:lnTo>
                      <a:pt x="17" y="54"/>
                    </a:lnTo>
                    <a:lnTo>
                      <a:pt x="22" y="45"/>
                    </a:lnTo>
                    <a:lnTo>
                      <a:pt x="31" y="37"/>
                    </a:lnTo>
                    <a:lnTo>
                      <a:pt x="37" y="29"/>
                    </a:lnTo>
                    <a:lnTo>
                      <a:pt x="47" y="22"/>
                    </a:lnTo>
                    <a:lnTo>
                      <a:pt x="55" y="16"/>
                    </a:lnTo>
                    <a:lnTo>
                      <a:pt x="66" y="11"/>
                    </a:lnTo>
                    <a:lnTo>
                      <a:pt x="75" y="7"/>
                    </a:lnTo>
                    <a:lnTo>
                      <a:pt x="86" y="4"/>
                    </a:lnTo>
                    <a:lnTo>
                      <a:pt x="97" y="2"/>
                    </a:lnTo>
                    <a:lnTo>
                      <a:pt x="108" y="0"/>
                    </a:lnTo>
                    <a:lnTo>
                      <a:pt x="118" y="0"/>
                    </a:lnTo>
                    <a:lnTo>
                      <a:pt x="129" y="2"/>
                    </a:lnTo>
                    <a:lnTo>
                      <a:pt x="141" y="4"/>
                    </a:lnTo>
                    <a:lnTo>
                      <a:pt x="152" y="7"/>
                    </a:lnTo>
                    <a:lnTo>
                      <a:pt x="152" y="7"/>
                    </a:lnTo>
                    <a:lnTo>
                      <a:pt x="163" y="12"/>
                    </a:lnTo>
                    <a:lnTo>
                      <a:pt x="172" y="18"/>
                    </a:lnTo>
                    <a:lnTo>
                      <a:pt x="182" y="25"/>
                    </a:lnTo>
                    <a:lnTo>
                      <a:pt x="190" y="31"/>
                    </a:lnTo>
                    <a:lnTo>
                      <a:pt x="198" y="39"/>
                    </a:lnTo>
                    <a:lnTo>
                      <a:pt x="205" y="48"/>
                    </a:lnTo>
                    <a:lnTo>
                      <a:pt x="211" y="57"/>
                    </a:lnTo>
                    <a:lnTo>
                      <a:pt x="216" y="66"/>
                    </a:lnTo>
                    <a:lnTo>
                      <a:pt x="220" y="76"/>
                    </a:lnTo>
                    <a:lnTo>
                      <a:pt x="224" y="87"/>
                    </a:lnTo>
                    <a:lnTo>
                      <a:pt x="225" y="97"/>
                    </a:lnTo>
                    <a:lnTo>
                      <a:pt x="226" y="108"/>
                    </a:lnTo>
                    <a:lnTo>
                      <a:pt x="226" y="119"/>
                    </a:lnTo>
                    <a:lnTo>
                      <a:pt x="225" y="131"/>
                    </a:lnTo>
                    <a:lnTo>
                      <a:pt x="224" y="142"/>
                    </a:lnTo>
                    <a:lnTo>
                      <a:pt x="220" y="153"/>
                    </a:lnTo>
                    <a:lnTo>
                      <a:pt x="220" y="153"/>
                    </a:lnTo>
                    <a:lnTo>
                      <a:pt x="216" y="164"/>
                    </a:lnTo>
                    <a:lnTo>
                      <a:pt x="210" y="173"/>
                    </a:lnTo>
                    <a:lnTo>
                      <a:pt x="203" y="183"/>
                    </a:lnTo>
                    <a:lnTo>
                      <a:pt x="197" y="192"/>
                    </a:lnTo>
                    <a:lnTo>
                      <a:pt x="189" y="199"/>
                    </a:lnTo>
                    <a:lnTo>
                      <a:pt x="179" y="205"/>
                    </a:lnTo>
                    <a:lnTo>
                      <a:pt x="171" y="212"/>
                    </a:lnTo>
                    <a:lnTo>
                      <a:pt x="162" y="218"/>
                    </a:lnTo>
                    <a:lnTo>
                      <a:pt x="151" y="222"/>
                    </a:lnTo>
                    <a:lnTo>
                      <a:pt x="140" y="224"/>
                    </a:lnTo>
                    <a:lnTo>
                      <a:pt x="129" y="227"/>
                    </a:lnTo>
                    <a:lnTo>
                      <a:pt x="118" y="227"/>
                    </a:lnTo>
                    <a:lnTo>
                      <a:pt x="108" y="227"/>
                    </a:lnTo>
                    <a:lnTo>
                      <a:pt x="97" y="227"/>
                    </a:lnTo>
                    <a:lnTo>
                      <a:pt x="86" y="224"/>
                    </a:lnTo>
                    <a:lnTo>
                      <a:pt x="74" y="220"/>
                    </a:lnTo>
                    <a:lnTo>
                      <a:pt x="74" y="2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8" name="Freeform 648"/>
              <p:cNvSpPr/>
              <p:nvPr/>
            </p:nvSpPr>
            <p:spPr bwMode="auto">
              <a:xfrm>
                <a:off x="1786380" y="3467149"/>
                <a:ext cx="288255" cy="285561"/>
              </a:xfrm>
              <a:custGeom>
                <a:avLst/>
                <a:gdLst>
                  <a:gd name="T0" fmla="*/ 70 w 214"/>
                  <a:gd name="T1" fmla="*/ 206 h 212"/>
                  <a:gd name="T2" fmla="*/ 52 w 214"/>
                  <a:gd name="T3" fmla="*/ 197 h 212"/>
                  <a:gd name="T4" fmla="*/ 34 w 214"/>
                  <a:gd name="T5" fmla="*/ 184 h 212"/>
                  <a:gd name="T6" fmla="*/ 21 w 214"/>
                  <a:gd name="T7" fmla="*/ 169 h 212"/>
                  <a:gd name="T8" fmla="*/ 11 w 214"/>
                  <a:gd name="T9" fmla="*/ 152 h 212"/>
                  <a:gd name="T10" fmla="*/ 4 w 214"/>
                  <a:gd name="T11" fmla="*/ 131 h 212"/>
                  <a:gd name="T12" fmla="*/ 0 w 214"/>
                  <a:gd name="T13" fmla="*/ 111 h 212"/>
                  <a:gd name="T14" fmla="*/ 2 w 214"/>
                  <a:gd name="T15" fmla="*/ 91 h 212"/>
                  <a:gd name="T16" fmla="*/ 7 w 214"/>
                  <a:gd name="T17" fmla="*/ 69 h 212"/>
                  <a:gd name="T18" fmla="*/ 11 w 214"/>
                  <a:gd name="T19" fmla="*/ 60 h 212"/>
                  <a:gd name="T20" fmla="*/ 22 w 214"/>
                  <a:gd name="T21" fmla="*/ 42 h 212"/>
                  <a:gd name="T22" fmla="*/ 37 w 214"/>
                  <a:gd name="T23" fmla="*/ 26 h 212"/>
                  <a:gd name="T24" fmla="*/ 53 w 214"/>
                  <a:gd name="T25" fmla="*/ 14 h 212"/>
                  <a:gd name="T26" fmla="*/ 72 w 214"/>
                  <a:gd name="T27" fmla="*/ 6 h 212"/>
                  <a:gd name="T28" fmla="*/ 92 w 214"/>
                  <a:gd name="T29" fmla="*/ 0 h 212"/>
                  <a:gd name="T30" fmla="*/ 112 w 214"/>
                  <a:gd name="T31" fmla="*/ 0 h 212"/>
                  <a:gd name="T32" fmla="*/ 133 w 214"/>
                  <a:gd name="T33" fmla="*/ 3 h 212"/>
                  <a:gd name="T34" fmla="*/ 143 w 214"/>
                  <a:gd name="T35" fmla="*/ 6 h 212"/>
                  <a:gd name="T36" fmla="*/ 164 w 214"/>
                  <a:gd name="T37" fmla="*/ 15 h 212"/>
                  <a:gd name="T38" fmla="*/ 180 w 214"/>
                  <a:gd name="T39" fmla="*/ 29 h 212"/>
                  <a:gd name="T40" fmla="*/ 193 w 214"/>
                  <a:gd name="T41" fmla="*/ 44 h 212"/>
                  <a:gd name="T42" fmla="*/ 204 w 214"/>
                  <a:gd name="T43" fmla="*/ 61 h 212"/>
                  <a:gd name="T44" fmla="*/ 211 w 214"/>
                  <a:gd name="T45" fmla="*/ 80 h 212"/>
                  <a:gd name="T46" fmla="*/ 214 w 214"/>
                  <a:gd name="T47" fmla="*/ 100 h 212"/>
                  <a:gd name="T48" fmla="*/ 212 w 214"/>
                  <a:gd name="T49" fmla="*/ 122 h 212"/>
                  <a:gd name="T50" fmla="*/ 207 w 214"/>
                  <a:gd name="T51" fmla="*/ 142 h 212"/>
                  <a:gd name="T52" fmla="*/ 203 w 214"/>
                  <a:gd name="T53" fmla="*/ 153 h 212"/>
                  <a:gd name="T54" fmla="*/ 192 w 214"/>
                  <a:gd name="T55" fmla="*/ 170 h 212"/>
                  <a:gd name="T56" fmla="*/ 177 w 214"/>
                  <a:gd name="T57" fmla="*/ 185 h 212"/>
                  <a:gd name="T58" fmla="*/ 161 w 214"/>
                  <a:gd name="T59" fmla="*/ 197 h 212"/>
                  <a:gd name="T60" fmla="*/ 142 w 214"/>
                  <a:gd name="T61" fmla="*/ 207 h 212"/>
                  <a:gd name="T62" fmla="*/ 123 w 214"/>
                  <a:gd name="T63" fmla="*/ 211 h 212"/>
                  <a:gd name="T64" fmla="*/ 102 w 214"/>
                  <a:gd name="T65" fmla="*/ 212 h 212"/>
                  <a:gd name="T66" fmla="*/ 81 w 214"/>
                  <a:gd name="T67" fmla="*/ 210 h 212"/>
                  <a:gd name="T68" fmla="*/ 70 w 214"/>
                  <a:gd name="T69"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212">
                    <a:moveTo>
                      <a:pt x="70" y="206"/>
                    </a:moveTo>
                    <a:lnTo>
                      <a:pt x="70" y="206"/>
                    </a:lnTo>
                    <a:lnTo>
                      <a:pt x="61" y="202"/>
                    </a:lnTo>
                    <a:lnTo>
                      <a:pt x="52" y="197"/>
                    </a:lnTo>
                    <a:lnTo>
                      <a:pt x="42" y="191"/>
                    </a:lnTo>
                    <a:lnTo>
                      <a:pt x="34" y="184"/>
                    </a:lnTo>
                    <a:lnTo>
                      <a:pt x="27" y="177"/>
                    </a:lnTo>
                    <a:lnTo>
                      <a:pt x="21" y="169"/>
                    </a:lnTo>
                    <a:lnTo>
                      <a:pt x="15" y="160"/>
                    </a:lnTo>
                    <a:lnTo>
                      <a:pt x="11" y="152"/>
                    </a:lnTo>
                    <a:lnTo>
                      <a:pt x="7" y="142"/>
                    </a:lnTo>
                    <a:lnTo>
                      <a:pt x="4" y="131"/>
                    </a:lnTo>
                    <a:lnTo>
                      <a:pt x="2" y="122"/>
                    </a:lnTo>
                    <a:lnTo>
                      <a:pt x="0" y="111"/>
                    </a:lnTo>
                    <a:lnTo>
                      <a:pt x="0" y="102"/>
                    </a:lnTo>
                    <a:lnTo>
                      <a:pt x="2" y="91"/>
                    </a:lnTo>
                    <a:lnTo>
                      <a:pt x="4" y="80"/>
                    </a:lnTo>
                    <a:lnTo>
                      <a:pt x="7" y="69"/>
                    </a:lnTo>
                    <a:lnTo>
                      <a:pt x="7" y="69"/>
                    </a:lnTo>
                    <a:lnTo>
                      <a:pt x="11" y="60"/>
                    </a:lnTo>
                    <a:lnTo>
                      <a:pt x="16" y="50"/>
                    </a:lnTo>
                    <a:lnTo>
                      <a:pt x="22" y="42"/>
                    </a:lnTo>
                    <a:lnTo>
                      <a:pt x="29" y="34"/>
                    </a:lnTo>
                    <a:lnTo>
                      <a:pt x="37" y="26"/>
                    </a:lnTo>
                    <a:lnTo>
                      <a:pt x="45" y="21"/>
                    </a:lnTo>
                    <a:lnTo>
                      <a:pt x="53" y="14"/>
                    </a:lnTo>
                    <a:lnTo>
                      <a:pt x="62" y="10"/>
                    </a:lnTo>
                    <a:lnTo>
                      <a:pt x="72" y="6"/>
                    </a:lnTo>
                    <a:lnTo>
                      <a:pt x="81" y="3"/>
                    </a:lnTo>
                    <a:lnTo>
                      <a:pt x="92" y="0"/>
                    </a:lnTo>
                    <a:lnTo>
                      <a:pt x="102" y="0"/>
                    </a:lnTo>
                    <a:lnTo>
                      <a:pt x="112" y="0"/>
                    </a:lnTo>
                    <a:lnTo>
                      <a:pt x="123" y="0"/>
                    </a:lnTo>
                    <a:lnTo>
                      <a:pt x="133" y="3"/>
                    </a:lnTo>
                    <a:lnTo>
                      <a:pt x="143" y="6"/>
                    </a:lnTo>
                    <a:lnTo>
                      <a:pt x="143" y="6"/>
                    </a:lnTo>
                    <a:lnTo>
                      <a:pt x="154" y="10"/>
                    </a:lnTo>
                    <a:lnTo>
                      <a:pt x="164" y="15"/>
                    </a:lnTo>
                    <a:lnTo>
                      <a:pt x="172" y="22"/>
                    </a:lnTo>
                    <a:lnTo>
                      <a:pt x="180" y="29"/>
                    </a:lnTo>
                    <a:lnTo>
                      <a:pt x="187" y="35"/>
                    </a:lnTo>
                    <a:lnTo>
                      <a:pt x="193" y="44"/>
                    </a:lnTo>
                    <a:lnTo>
                      <a:pt x="199" y="52"/>
                    </a:lnTo>
                    <a:lnTo>
                      <a:pt x="204" y="61"/>
                    </a:lnTo>
                    <a:lnTo>
                      <a:pt x="207" y="71"/>
                    </a:lnTo>
                    <a:lnTo>
                      <a:pt x="211" y="80"/>
                    </a:lnTo>
                    <a:lnTo>
                      <a:pt x="212" y="91"/>
                    </a:lnTo>
                    <a:lnTo>
                      <a:pt x="214" y="100"/>
                    </a:lnTo>
                    <a:lnTo>
                      <a:pt x="214" y="111"/>
                    </a:lnTo>
                    <a:lnTo>
                      <a:pt x="212" y="122"/>
                    </a:lnTo>
                    <a:lnTo>
                      <a:pt x="211" y="133"/>
                    </a:lnTo>
                    <a:lnTo>
                      <a:pt x="207" y="142"/>
                    </a:lnTo>
                    <a:lnTo>
                      <a:pt x="207" y="142"/>
                    </a:lnTo>
                    <a:lnTo>
                      <a:pt x="203" y="153"/>
                    </a:lnTo>
                    <a:lnTo>
                      <a:pt x="197" y="162"/>
                    </a:lnTo>
                    <a:lnTo>
                      <a:pt x="192" y="170"/>
                    </a:lnTo>
                    <a:lnTo>
                      <a:pt x="185" y="179"/>
                    </a:lnTo>
                    <a:lnTo>
                      <a:pt x="177" y="185"/>
                    </a:lnTo>
                    <a:lnTo>
                      <a:pt x="169" y="192"/>
                    </a:lnTo>
                    <a:lnTo>
                      <a:pt x="161" y="197"/>
                    </a:lnTo>
                    <a:lnTo>
                      <a:pt x="151" y="203"/>
                    </a:lnTo>
                    <a:lnTo>
                      <a:pt x="142" y="207"/>
                    </a:lnTo>
                    <a:lnTo>
                      <a:pt x="133" y="210"/>
                    </a:lnTo>
                    <a:lnTo>
                      <a:pt x="123" y="211"/>
                    </a:lnTo>
                    <a:lnTo>
                      <a:pt x="112" y="212"/>
                    </a:lnTo>
                    <a:lnTo>
                      <a:pt x="102" y="212"/>
                    </a:lnTo>
                    <a:lnTo>
                      <a:pt x="92" y="211"/>
                    </a:lnTo>
                    <a:lnTo>
                      <a:pt x="81" y="210"/>
                    </a:lnTo>
                    <a:lnTo>
                      <a:pt x="70" y="206"/>
                    </a:lnTo>
                    <a:lnTo>
                      <a:pt x="70" y="206"/>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9" name="Freeform 649"/>
              <p:cNvSpPr/>
              <p:nvPr/>
            </p:nvSpPr>
            <p:spPr bwMode="auto">
              <a:xfrm>
                <a:off x="1828136" y="3508905"/>
                <a:ext cx="204742" cy="202048"/>
              </a:xfrm>
              <a:custGeom>
                <a:avLst/>
                <a:gdLst>
                  <a:gd name="T0" fmla="*/ 50 w 152"/>
                  <a:gd name="T1" fmla="*/ 146 h 150"/>
                  <a:gd name="T2" fmla="*/ 50 w 152"/>
                  <a:gd name="T3" fmla="*/ 146 h 150"/>
                  <a:gd name="T4" fmla="*/ 37 w 152"/>
                  <a:gd name="T5" fmla="*/ 139 h 150"/>
                  <a:gd name="T6" fmla="*/ 25 w 152"/>
                  <a:gd name="T7" fmla="*/ 130 h 150"/>
                  <a:gd name="T8" fmla="*/ 15 w 152"/>
                  <a:gd name="T9" fmla="*/ 119 h 150"/>
                  <a:gd name="T10" fmla="*/ 8 w 152"/>
                  <a:gd name="T11" fmla="*/ 107 h 150"/>
                  <a:gd name="T12" fmla="*/ 3 w 152"/>
                  <a:gd name="T13" fmla="*/ 94 h 150"/>
                  <a:gd name="T14" fmla="*/ 0 w 152"/>
                  <a:gd name="T15" fmla="*/ 79 h 150"/>
                  <a:gd name="T16" fmla="*/ 2 w 152"/>
                  <a:gd name="T17" fmla="*/ 64 h 150"/>
                  <a:gd name="T18" fmla="*/ 6 w 152"/>
                  <a:gd name="T19" fmla="*/ 49 h 150"/>
                  <a:gd name="T20" fmla="*/ 6 w 152"/>
                  <a:gd name="T21" fmla="*/ 49 h 150"/>
                  <a:gd name="T22" fmla="*/ 12 w 152"/>
                  <a:gd name="T23" fmla="*/ 36 h 150"/>
                  <a:gd name="T24" fmla="*/ 21 w 152"/>
                  <a:gd name="T25" fmla="*/ 23 h 150"/>
                  <a:gd name="T26" fmla="*/ 31 w 152"/>
                  <a:gd name="T27" fmla="*/ 14 h 150"/>
                  <a:gd name="T28" fmla="*/ 45 w 152"/>
                  <a:gd name="T29" fmla="*/ 7 h 150"/>
                  <a:gd name="T30" fmla="*/ 58 w 152"/>
                  <a:gd name="T31" fmla="*/ 2 h 150"/>
                  <a:gd name="T32" fmla="*/ 72 w 152"/>
                  <a:gd name="T33" fmla="*/ 0 h 150"/>
                  <a:gd name="T34" fmla="*/ 87 w 152"/>
                  <a:gd name="T35" fmla="*/ 0 h 150"/>
                  <a:gd name="T36" fmla="*/ 102 w 152"/>
                  <a:gd name="T37" fmla="*/ 4 h 150"/>
                  <a:gd name="T38" fmla="*/ 102 w 152"/>
                  <a:gd name="T39" fmla="*/ 4 h 150"/>
                  <a:gd name="T40" fmla="*/ 115 w 152"/>
                  <a:gd name="T41" fmla="*/ 11 h 150"/>
                  <a:gd name="T42" fmla="*/ 127 w 152"/>
                  <a:gd name="T43" fmla="*/ 21 h 150"/>
                  <a:gd name="T44" fmla="*/ 137 w 152"/>
                  <a:gd name="T45" fmla="*/ 31 h 150"/>
                  <a:gd name="T46" fmla="*/ 145 w 152"/>
                  <a:gd name="T47" fmla="*/ 44 h 150"/>
                  <a:gd name="T48" fmla="*/ 149 w 152"/>
                  <a:gd name="T49" fmla="*/ 57 h 150"/>
                  <a:gd name="T50" fmla="*/ 152 w 152"/>
                  <a:gd name="T51" fmla="*/ 72 h 150"/>
                  <a:gd name="T52" fmla="*/ 150 w 152"/>
                  <a:gd name="T53" fmla="*/ 87 h 150"/>
                  <a:gd name="T54" fmla="*/ 146 w 152"/>
                  <a:gd name="T55" fmla="*/ 100 h 150"/>
                  <a:gd name="T56" fmla="*/ 146 w 152"/>
                  <a:gd name="T57" fmla="*/ 100 h 150"/>
                  <a:gd name="T58" fmla="*/ 141 w 152"/>
                  <a:gd name="T59" fmla="*/ 115 h 150"/>
                  <a:gd name="T60" fmla="*/ 131 w 152"/>
                  <a:gd name="T61" fmla="*/ 126 h 150"/>
                  <a:gd name="T62" fmla="*/ 120 w 152"/>
                  <a:gd name="T63" fmla="*/ 135 h 150"/>
                  <a:gd name="T64" fmla="*/ 108 w 152"/>
                  <a:gd name="T65" fmla="*/ 144 h 150"/>
                  <a:gd name="T66" fmla="*/ 95 w 152"/>
                  <a:gd name="T67" fmla="*/ 148 h 150"/>
                  <a:gd name="T68" fmla="*/ 80 w 152"/>
                  <a:gd name="T69" fmla="*/ 150 h 150"/>
                  <a:gd name="T70" fmla="*/ 65 w 152"/>
                  <a:gd name="T71" fmla="*/ 150 h 150"/>
                  <a:gd name="T72" fmla="*/ 50 w 152"/>
                  <a:gd name="T73" fmla="*/ 146 h 150"/>
                  <a:gd name="T74" fmla="*/ 50 w 152"/>
                  <a:gd name="T7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0">
                    <a:moveTo>
                      <a:pt x="50" y="146"/>
                    </a:moveTo>
                    <a:lnTo>
                      <a:pt x="50" y="146"/>
                    </a:lnTo>
                    <a:lnTo>
                      <a:pt x="37" y="139"/>
                    </a:lnTo>
                    <a:lnTo>
                      <a:pt x="25" y="130"/>
                    </a:lnTo>
                    <a:lnTo>
                      <a:pt x="15" y="119"/>
                    </a:lnTo>
                    <a:lnTo>
                      <a:pt x="8" y="107"/>
                    </a:lnTo>
                    <a:lnTo>
                      <a:pt x="3" y="94"/>
                    </a:lnTo>
                    <a:lnTo>
                      <a:pt x="0" y="79"/>
                    </a:lnTo>
                    <a:lnTo>
                      <a:pt x="2" y="64"/>
                    </a:lnTo>
                    <a:lnTo>
                      <a:pt x="6" y="49"/>
                    </a:lnTo>
                    <a:lnTo>
                      <a:pt x="6" y="49"/>
                    </a:lnTo>
                    <a:lnTo>
                      <a:pt x="12" y="36"/>
                    </a:lnTo>
                    <a:lnTo>
                      <a:pt x="21" y="23"/>
                    </a:lnTo>
                    <a:lnTo>
                      <a:pt x="31" y="14"/>
                    </a:lnTo>
                    <a:lnTo>
                      <a:pt x="45" y="7"/>
                    </a:lnTo>
                    <a:lnTo>
                      <a:pt x="58" y="2"/>
                    </a:lnTo>
                    <a:lnTo>
                      <a:pt x="72" y="0"/>
                    </a:lnTo>
                    <a:lnTo>
                      <a:pt x="87" y="0"/>
                    </a:lnTo>
                    <a:lnTo>
                      <a:pt x="102" y="4"/>
                    </a:lnTo>
                    <a:lnTo>
                      <a:pt x="102" y="4"/>
                    </a:lnTo>
                    <a:lnTo>
                      <a:pt x="115" y="11"/>
                    </a:lnTo>
                    <a:lnTo>
                      <a:pt x="127" y="21"/>
                    </a:lnTo>
                    <a:lnTo>
                      <a:pt x="137" y="31"/>
                    </a:lnTo>
                    <a:lnTo>
                      <a:pt x="145" y="44"/>
                    </a:lnTo>
                    <a:lnTo>
                      <a:pt x="149" y="57"/>
                    </a:lnTo>
                    <a:lnTo>
                      <a:pt x="152" y="72"/>
                    </a:lnTo>
                    <a:lnTo>
                      <a:pt x="150" y="87"/>
                    </a:lnTo>
                    <a:lnTo>
                      <a:pt x="146" y="100"/>
                    </a:lnTo>
                    <a:lnTo>
                      <a:pt x="146" y="100"/>
                    </a:lnTo>
                    <a:lnTo>
                      <a:pt x="141" y="115"/>
                    </a:lnTo>
                    <a:lnTo>
                      <a:pt x="131" y="126"/>
                    </a:lnTo>
                    <a:lnTo>
                      <a:pt x="120" y="135"/>
                    </a:lnTo>
                    <a:lnTo>
                      <a:pt x="108" y="144"/>
                    </a:lnTo>
                    <a:lnTo>
                      <a:pt x="95" y="148"/>
                    </a:lnTo>
                    <a:lnTo>
                      <a:pt x="80" y="150"/>
                    </a:lnTo>
                    <a:lnTo>
                      <a:pt x="65" y="150"/>
                    </a:lnTo>
                    <a:lnTo>
                      <a:pt x="50" y="146"/>
                    </a:lnTo>
                    <a:lnTo>
                      <a:pt x="50" y="1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69" name="组合 468"/>
          <p:cNvGrpSpPr/>
          <p:nvPr/>
        </p:nvGrpSpPr>
        <p:grpSpPr>
          <a:xfrm>
            <a:off x="156845" y="2113280"/>
            <a:ext cx="2394585" cy="3538225"/>
            <a:chOff x="4476558" y="1122561"/>
            <a:chExt cx="3249864" cy="4773037"/>
          </a:xfrm>
        </p:grpSpPr>
        <p:sp>
          <p:nvSpPr>
            <p:cNvPr id="19" name="同侧圆角矩形 18"/>
            <p:cNvSpPr/>
            <p:nvPr/>
          </p:nvSpPr>
          <p:spPr>
            <a:xfrm>
              <a:off x="4476558" y="2116345"/>
              <a:ext cx="3191501" cy="2510648"/>
            </a:xfrm>
            <a:prstGeom prst="round2SameRect">
              <a:avLst>
                <a:gd name="adj1" fmla="val 4881"/>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0" name="同侧圆角矩形 19"/>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1" name="TextBox 102"/>
            <p:cNvSpPr txBox="1"/>
            <p:nvPr/>
          </p:nvSpPr>
          <p:spPr>
            <a:xfrm>
              <a:off x="4483853" y="3003109"/>
              <a:ext cx="2862316" cy="573929"/>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系统学习</a:t>
              </a:r>
              <a:endParaRPr lang="zh-CN" altLang="en-US" sz="1865" b="1" dirty="0">
                <a:solidFill>
                  <a:schemeClr val="bg1"/>
                </a:solidFill>
                <a:cs typeface="+mn-ea"/>
                <a:sym typeface="+mn-lt"/>
              </a:endParaRPr>
            </a:p>
          </p:txBody>
        </p:sp>
        <p:cxnSp>
          <p:nvCxnSpPr>
            <p:cNvPr id="22"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04"/>
            <p:cNvCxnSpPr/>
            <p:nvPr/>
          </p:nvCxnSpPr>
          <p:spPr>
            <a:xfrm>
              <a:off x="4777328" y="4156673"/>
              <a:ext cx="568791"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99825" y="2246433"/>
              <a:ext cx="1459896" cy="826628"/>
            </a:xfrm>
            <a:prstGeom prst="rect">
              <a:avLst/>
            </a:prstGeom>
          </p:spPr>
          <p:txBody>
            <a:bodyPr wrap="square" lIns="121899" tIns="60949" rIns="121899" bIns="60949">
              <a:spAutoFit/>
            </a:bodyPr>
            <a:lstStyle/>
            <a:p>
              <a:r>
                <a:rPr lang="en-US" altLang="zh-CN" sz="3200" dirty="0">
                  <a:solidFill>
                    <a:schemeClr val="bg1"/>
                  </a:solidFill>
                  <a:cs typeface="+mn-ea"/>
                  <a:sym typeface="+mn-lt"/>
                </a:rPr>
                <a:t>No.1</a:t>
              </a:r>
              <a:endParaRPr lang="en-US" altLang="zh-CN" sz="3200" dirty="0">
                <a:solidFill>
                  <a:schemeClr val="bg1"/>
                </a:solidFill>
                <a:cs typeface="+mn-ea"/>
                <a:sym typeface="+mn-lt"/>
              </a:endParaRPr>
            </a:p>
          </p:txBody>
        </p:sp>
        <p:grpSp>
          <p:nvGrpSpPr>
            <p:cNvPr id="25" name="组合 133"/>
            <p:cNvGrpSpPr/>
            <p:nvPr/>
          </p:nvGrpSpPr>
          <p:grpSpPr>
            <a:xfrm>
              <a:off x="4750157" y="4978122"/>
              <a:ext cx="534916" cy="534916"/>
              <a:chOff x="2654675" y="1308599"/>
              <a:chExt cx="452588" cy="452588"/>
            </a:xfrm>
          </p:grpSpPr>
          <p:sp>
            <p:nvSpPr>
              <p:cNvPr id="26" name="椭圆 25"/>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7" name="组合 136"/>
              <p:cNvGrpSpPr/>
              <p:nvPr/>
            </p:nvGrpSpPr>
            <p:grpSpPr>
              <a:xfrm>
                <a:off x="2766793" y="1394572"/>
                <a:ext cx="228351" cy="261219"/>
                <a:chOff x="10856093" y="315913"/>
                <a:chExt cx="419100" cy="479425"/>
              </a:xfrm>
              <a:solidFill>
                <a:schemeClr val="tx1">
                  <a:lumMod val="75000"/>
                  <a:lumOff val="25000"/>
                </a:schemeClr>
              </a:solidFill>
            </p:grpSpPr>
            <p:sp>
              <p:nvSpPr>
                <p:cNvPr id="2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9"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0"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1"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2"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3"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34" name="矩形 33"/>
            <p:cNvSpPr/>
            <p:nvPr/>
          </p:nvSpPr>
          <p:spPr>
            <a:xfrm>
              <a:off x="5381036" y="4722899"/>
              <a:ext cx="2207095" cy="1172699"/>
            </a:xfrm>
            <a:prstGeom prst="rect">
              <a:avLst/>
            </a:prstGeom>
          </p:spPr>
          <p:txBody>
            <a:bodyPr wrap="square" lIns="121899" tIns="60949" rIns="121899" bIns="60949">
              <a:spAutoFit/>
            </a:bodyPr>
            <a:lstStyle/>
            <a:p>
              <a:r>
                <a:rPr lang="en-US" sz="1600"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，了解题型</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sz="1600"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，学习方法</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sz="1600" b="1" dirty="0" smtClean="0">
                  <a:solidFill>
                    <a:srgbClr val="008E76"/>
                  </a:solidFill>
                  <a:latin typeface="微软雅黑" panose="020B0503020204020204" pitchFamily="34" charset="-122"/>
                  <a:ea typeface="微软雅黑" panose="020B0503020204020204" pitchFamily="34" charset="-122"/>
                  <a:cs typeface="+mn-ea"/>
                  <a:sym typeface="+mn-lt"/>
                </a:rPr>
                <a:t>3</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，掌握技巧</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110" name="组 109"/>
            <p:cNvGrpSpPr/>
            <p:nvPr/>
          </p:nvGrpSpPr>
          <p:grpSpPr>
            <a:xfrm flipV="1">
              <a:off x="5901707" y="1122561"/>
              <a:ext cx="1824715" cy="2676009"/>
              <a:chOff x="2256477" y="2877169"/>
              <a:chExt cx="1368536" cy="2007007"/>
            </a:xfrm>
            <a:effectLst>
              <a:outerShdw blurRad="50800" dist="76200" dir="2700000" algn="tl" rotWithShape="0">
                <a:prstClr val="black">
                  <a:alpha val="40000"/>
                </a:prstClr>
              </a:outerShdw>
            </a:effectLst>
          </p:grpSpPr>
          <p:sp>
            <p:nvSpPr>
              <p:cNvPr id="111"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9"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0"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3"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4"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5"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6"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7"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8"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9"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0"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1"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2"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3"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4"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5"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6"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7"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8"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9"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0"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1"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2"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3"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4"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5"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6"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7"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8"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9"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0"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1"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2"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3"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4"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5"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6"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7"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8"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9"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0"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1"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2"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3"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4"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5"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6"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7"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8"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169"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1"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2"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3"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4"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5"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6"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7"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8"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9"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0"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1"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2"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3"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4"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5"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6"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7"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8"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9"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0"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1"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2"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3"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4"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5"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6"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7"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8"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9"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0"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1"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2"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3"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4"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5"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6"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7"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8"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9"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0"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1"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2"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3"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4"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5"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6"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7"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8"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9"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0"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1"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2"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3" name="Freeform 329"/>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4" name="Freeform 330"/>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5" name="Freeform 331"/>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6" name="Freeform 332"/>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7" name="Freeform 333"/>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8" name="Freeform 334"/>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9" name="Freeform 335"/>
              <p:cNvSpPr/>
              <p:nvPr/>
            </p:nvSpPr>
            <p:spPr bwMode="auto">
              <a:xfrm>
                <a:off x="2372319" y="2980888"/>
                <a:ext cx="16164" cy="48491"/>
              </a:xfrm>
              <a:custGeom>
                <a:avLst/>
                <a:gdLst>
                  <a:gd name="T0" fmla="*/ 11 w 12"/>
                  <a:gd name="T1" fmla="*/ 9 h 36"/>
                  <a:gd name="T2" fmla="*/ 12 w 12"/>
                  <a:gd name="T3" fmla="*/ 36 h 36"/>
                  <a:gd name="T4" fmla="*/ 12 w 12"/>
                  <a:gd name="T5" fmla="*/ 36 h 36"/>
                  <a:gd name="T6" fmla="*/ 11 w 12"/>
                  <a:gd name="T7" fmla="*/ 36 h 36"/>
                  <a:gd name="T8" fmla="*/ 9 w 12"/>
                  <a:gd name="T9" fmla="*/ 36 h 36"/>
                  <a:gd name="T10" fmla="*/ 3 w 12"/>
                  <a:gd name="T11" fmla="*/ 31 h 36"/>
                  <a:gd name="T12" fmla="*/ 3 w 12"/>
                  <a:gd name="T13" fmla="*/ 31 h 36"/>
                  <a:gd name="T14" fmla="*/ 0 w 12"/>
                  <a:gd name="T15" fmla="*/ 27 h 36"/>
                  <a:gd name="T16" fmla="*/ 0 w 12"/>
                  <a:gd name="T17" fmla="*/ 1 h 36"/>
                  <a:gd name="T18" fmla="*/ 0 w 12"/>
                  <a:gd name="T19" fmla="*/ 1 h 36"/>
                  <a:gd name="T20" fmla="*/ 0 w 12"/>
                  <a:gd name="T21" fmla="*/ 0 h 36"/>
                  <a:gd name="T22" fmla="*/ 1 w 12"/>
                  <a:gd name="T23" fmla="*/ 0 h 36"/>
                  <a:gd name="T24" fmla="*/ 9 w 12"/>
                  <a:gd name="T25" fmla="*/ 6 h 36"/>
                  <a:gd name="T26" fmla="*/ 9 w 12"/>
                  <a:gd name="T27" fmla="*/ 6 h 36"/>
                  <a:gd name="T28" fmla="*/ 11 w 12"/>
                  <a:gd name="T29" fmla="*/ 9 h 36"/>
                  <a:gd name="T30" fmla="*/ 11 w 12"/>
                  <a:gd name="T3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6">
                    <a:moveTo>
                      <a:pt x="11" y="9"/>
                    </a:moveTo>
                    <a:lnTo>
                      <a:pt x="12" y="36"/>
                    </a:lnTo>
                    <a:lnTo>
                      <a:pt x="12" y="36"/>
                    </a:lnTo>
                    <a:lnTo>
                      <a:pt x="11" y="36"/>
                    </a:lnTo>
                    <a:lnTo>
                      <a:pt x="9" y="36"/>
                    </a:lnTo>
                    <a:lnTo>
                      <a:pt x="3" y="31"/>
                    </a:lnTo>
                    <a:lnTo>
                      <a:pt x="3" y="31"/>
                    </a:lnTo>
                    <a:lnTo>
                      <a:pt x="0" y="27"/>
                    </a:lnTo>
                    <a:lnTo>
                      <a:pt x="0" y="1"/>
                    </a:lnTo>
                    <a:lnTo>
                      <a:pt x="0" y="1"/>
                    </a:lnTo>
                    <a:lnTo>
                      <a:pt x="0" y="0"/>
                    </a:lnTo>
                    <a:lnTo>
                      <a:pt x="1" y="0"/>
                    </a:lnTo>
                    <a:lnTo>
                      <a:pt x="9" y="6"/>
                    </a:lnTo>
                    <a:lnTo>
                      <a:pt x="9" y="6"/>
                    </a:lnTo>
                    <a:lnTo>
                      <a:pt x="11" y="9"/>
                    </a:lnTo>
                    <a:lnTo>
                      <a:pt x="11" y="9"/>
                    </a:lnTo>
                    <a:close/>
                  </a:path>
                </a:pathLst>
              </a:custGeom>
              <a:solidFill>
                <a:srgbClr val="E65E0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0" name="Freeform 336"/>
              <p:cNvSpPr/>
              <p:nvPr/>
            </p:nvSpPr>
            <p:spPr bwMode="auto">
              <a:xfrm>
                <a:off x="2370971" y="2998398"/>
                <a:ext cx="21552" cy="56573"/>
              </a:xfrm>
              <a:custGeom>
                <a:avLst/>
                <a:gdLst>
                  <a:gd name="T0" fmla="*/ 14 w 16"/>
                  <a:gd name="T1" fmla="*/ 3 h 42"/>
                  <a:gd name="T2" fmla="*/ 16 w 16"/>
                  <a:gd name="T3" fmla="*/ 39 h 42"/>
                  <a:gd name="T4" fmla="*/ 16 w 16"/>
                  <a:gd name="T5" fmla="*/ 39 h 42"/>
                  <a:gd name="T6" fmla="*/ 14 w 16"/>
                  <a:gd name="T7" fmla="*/ 41 h 42"/>
                  <a:gd name="T8" fmla="*/ 13 w 16"/>
                  <a:gd name="T9" fmla="*/ 42 h 42"/>
                  <a:gd name="T10" fmla="*/ 2 w 16"/>
                  <a:gd name="T11" fmla="*/ 42 h 42"/>
                  <a:gd name="T12" fmla="*/ 2 w 16"/>
                  <a:gd name="T13" fmla="*/ 42 h 42"/>
                  <a:gd name="T14" fmla="*/ 1 w 16"/>
                  <a:gd name="T15" fmla="*/ 42 h 42"/>
                  <a:gd name="T16" fmla="*/ 0 w 16"/>
                  <a:gd name="T17" fmla="*/ 39 h 42"/>
                  <a:gd name="T18" fmla="*/ 0 w 16"/>
                  <a:gd name="T19" fmla="*/ 3 h 42"/>
                  <a:gd name="T20" fmla="*/ 0 w 16"/>
                  <a:gd name="T21" fmla="*/ 3 h 42"/>
                  <a:gd name="T22" fmla="*/ 0 w 16"/>
                  <a:gd name="T23" fmla="*/ 1 h 42"/>
                  <a:gd name="T24" fmla="*/ 1 w 16"/>
                  <a:gd name="T25" fmla="*/ 0 h 42"/>
                  <a:gd name="T26" fmla="*/ 12 w 16"/>
                  <a:gd name="T27" fmla="*/ 0 h 42"/>
                  <a:gd name="T28" fmla="*/ 12 w 16"/>
                  <a:gd name="T29" fmla="*/ 0 h 42"/>
                  <a:gd name="T30" fmla="*/ 14 w 16"/>
                  <a:gd name="T31" fmla="*/ 0 h 42"/>
                  <a:gd name="T32" fmla="*/ 14 w 16"/>
                  <a:gd name="T33" fmla="*/ 3 h 42"/>
                  <a:gd name="T34" fmla="*/ 14 w 16"/>
                  <a:gd name="T3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2">
                    <a:moveTo>
                      <a:pt x="14" y="3"/>
                    </a:moveTo>
                    <a:lnTo>
                      <a:pt x="16" y="39"/>
                    </a:lnTo>
                    <a:lnTo>
                      <a:pt x="16" y="39"/>
                    </a:lnTo>
                    <a:lnTo>
                      <a:pt x="14" y="41"/>
                    </a:lnTo>
                    <a:lnTo>
                      <a:pt x="13" y="42"/>
                    </a:lnTo>
                    <a:lnTo>
                      <a:pt x="2" y="42"/>
                    </a:lnTo>
                    <a:lnTo>
                      <a:pt x="2" y="42"/>
                    </a:lnTo>
                    <a:lnTo>
                      <a:pt x="1" y="42"/>
                    </a:lnTo>
                    <a:lnTo>
                      <a:pt x="0" y="39"/>
                    </a:lnTo>
                    <a:lnTo>
                      <a:pt x="0" y="3"/>
                    </a:lnTo>
                    <a:lnTo>
                      <a:pt x="0" y="3"/>
                    </a:lnTo>
                    <a:lnTo>
                      <a:pt x="0" y="1"/>
                    </a:lnTo>
                    <a:lnTo>
                      <a:pt x="1" y="0"/>
                    </a:lnTo>
                    <a:lnTo>
                      <a:pt x="12" y="0"/>
                    </a:lnTo>
                    <a:lnTo>
                      <a:pt x="12" y="0"/>
                    </a:lnTo>
                    <a:lnTo>
                      <a:pt x="14" y="0"/>
                    </a:lnTo>
                    <a:lnTo>
                      <a:pt x="14"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1" name="Freeform 337"/>
              <p:cNvSpPr/>
              <p:nvPr/>
            </p:nvSpPr>
            <p:spPr bwMode="auto">
              <a:xfrm>
                <a:off x="2356155" y="3013215"/>
                <a:ext cx="53879" cy="191272"/>
              </a:xfrm>
              <a:custGeom>
                <a:avLst/>
                <a:gdLst>
                  <a:gd name="T0" fmla="*/ 38 w 40"/>
                  <a:gd name="T1" fmla="*/ 12 h 142"/>
                  <a:gd name="T2" fmla="*/ 40 w 40"/>
                  <a:gd name="T3" fmla="*/ 135 h 142"/>
                  <a:gd name="T4" fmla="*/ 40 w 40"/>
                  <a:gd name="T5" fmla="*/ 135 h 142"/>
                  <a:gd name="T6" fmla="*/ 39 w 40"/>
                  <a:gd name="T7" fmla="*/ 138 h 142"/>
                  <a:gd name="T8" fmla="*/ 38 w 40"/>
                  <a:gd name="T9" fmla="*/ 140 h 142"/>
                  <a:gd name="T10" fmla="*/ 36 w 40"/>
                  <a:gd name="T11" fmla="*/ 142 h 142"/>
                  <a:gd name="T12" fmla="*/ 34 w 40"/>
                  <a:gd name="T13" fmla="*/ 142 h 142"/>
                  <a:gd name="T14" fmla="*/ 9 w 40"/>
                  <a:gd name="T15" fmla="*/ 142 h 142"/>
                  <a:gd name="T16" fmla="*/ 9 w 40"/>
                  <a:gd name="T17" fmla="*/ 142 h 142"/>
                  <a:gd name="T18" fmla="*/ 7 w 40"/>
                  <a:gd name="T19" fmla="*/ 142 h 142"/>
                  <a:gd name="T20" fmla="*/ 5 w 40"/>
                  <a:gd name="T21" fmla="*/ 140 h 142"/>
                  <a:gd name="T22" fmla="*/ 3 w 40"/>
                  <a:gd name="T23" fmla="*/ 139 h 142"/>
                  <a:gd name="T24" fmla="*/ 3 w 40"/>
                  <a:gd name="T25" fmla="*/ 136 h 142"/>
                  <a:gd name="T26" fmla="*/ 0 w 40"/>
                  <a:gd name="T27" fmla="*/ 13 h 142"/>
                  <a:gd name="T28" fmla="*/ 0 w 40"/>
                  <a:gd name="T29" fmla="*/ 13 h 142"/>
                  <a:gd name="T30" fmla="*/ 1 w 40"/>
                  <a:gd name="T31" fmla="*/ 8 h 142"/>
                  <a:gd name="T32" fmla="*/ 4 w 40"/>
                  <a:gd name="T33" fmla="*/ 4 h 142"/>
                  <a:gd name="T34" fmla="*/ 7 w 40"/>
                  <a:gd name="T35" fmla="*/ 1 h 142"/>
                  <a:gd name="T36" fmla="*/ 9 w 40"/>
                  <a:gd name="T37" fmla="*/ 1 h 142"/>
                  <a:gd name="T38" fmla="*/ 27 w 40"/>
                  <a:gd name="T39" fmla="*/ 0 h 142"/>
                  <a:gd name="T40" fmla="*/ 27 w 40"/>
                  <a:gd name="T41" fmla="*/ 0 h 142"/>
                  <a:gd name="T42" fmla="*/ 30 w 40"/>
                  <a:gd name="T43" fmla="*/ 1 h 142"/>
                  <a:gd name="T44" fmla="*/ 32 w 40"/>
                  <a:gd name="T45" fmla="*/ 4 h 142"/>
                  <a:gd name="T46" fmla="*/ 36 w 40"/>
                  <a:gd name="T47" fmla="*/ 7 h 142"/>
                  <a:gd name="T48" fmla="*/ 38 w 40"/>
                  <a:gd name="T49" fmla="*/ 12 h 142"/>
                  <a:gd name="T50" fmla="*/ 38 w 40"/>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42">
                    <a:moveTo>
                      <a:pt x="38" y="12"/>
                    </a:moveTo>
                    <a:lnTo>
                      <a:pt x="40" y="135"/>
                    </a:lnTo>
                    <a:lnTo>
                      <a:pt x="40" y="135"/>
                    </a:lnTo>
                    <a:lnTo>
                      <a:pt x="39" y="138"/>
                    </a:lnTo>
                    <a:lnTo>
                      <a:pt x="38" y="140"/>
                    </a:lnTo>
                    <a:lnTo>
                      <a:pt x="36" y="142"/>
                    </a:lnTo>
                    <a:lnTo>
                      <a:pt x="34" y="142"/>
                    </a:lnTo>
                    <a:lnTo>
                      <a:pt x="9" y="142"/>
                    </a:lnTo>
                    <a:lnTo>
                      <a:pt x="9" y="142"/>
                    </a:lnTo>
                    <a:lnTo>
                      <a:pt x="7" y="142"/>
                    </a:lnTo>
                    <a:lnTo>
                      <a:pt x="5" y="140"/>
                    </a:lnTo>
                    <a:lnTo>
                      <a:pt x="3" y="139"/>
                    </a:lnTo>
                    <a:lnTo>
                      <a:pt x="3" y="136"/>
                    </a:lnTo>
                    <a:lnTo>
                      <a:pt x="0" y="13"/>
                    </a:lnTo>
                    <a:lnTo>
                      <a:pt x="0" y="13"/>
                    </a:lnTo>
                    <a:lnTo>
                      <a:pt x="1" y="8"/>
                    </a:lnTo>
                    <a:lnTo>
                      <a:pt x="4" y="4"/>
                    </a:lnTo>
                    <a:lnTo>
                      <a:pt x="7" y="1"/>
                    </a:lnTo>
                    <a:lnTo>
                      <a:pt x="9" y="1"/>
                    </a:lnTo>
                    <a:lnTo>
                      <a:pt x="27" y="0"/>
                    </a:lnTo>
                    <a:lnTo>
                      <a:pt x="27" y="0"/>
                    </a:lnTo>
                    <a:lnTo>
                      <a:pt x="30" y="1"/>
                    </a:lnTo>
                    <a:lnTo>
                      <a:pt x="32" y="4"/>
                    </a:lnTo>
                    <a:lnTo>
                      <a:pt x="36" y="7"/>
                    </a:lnTo>
                    <a:lnTo>
                      <a:pt x="38" y="12"/>
                    </a:lnTo>
                    <a:lnTo>
                      <a:pt x="38"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2" name="Freeform 338"/>
              <p:cNvSpPr/>
              <p:nvPr/>
            </p:nvSpPr>
            <p:spPr bwMode="auto">
              <a:xfrm>
                <a:off x="2348073" y="3029379"/>
                <a:ext cx="67349" cy="167026"/>
              </a:xfrm>
              <a:custGeom>
                <a:avLst/>
                <a:gdLst>
                  <a:gd name="T0" fmla="*/ 48 w 50"/>
                  <a:gd name="T1" fmla="*/ 4 h 124"/>
                  <a:gd name="T2" fmla="*/ 50 w 50"/>
                  <a:gd name="T3" fmla="*/ 119 h 124"/>
                  <a:gd name="T4" fmla="*/ 50 w 50"/>
                  <a:gd name="T5" fmla="*/ 119 h 124"/>
                  <a:gd name="T6" fmla="*/ 49 w 50"/>
                  <a:gd name="T7" fmla="*/ 122 h 124"/>
                  <a:gd name="T8" fmla="*/ 46 w 50"/>
                  <a:gd name="T9" fmla="*/ 123 h 124"/>
                  <a:gd name="T10" fmla="*/ 9 w 50"/>
                  <a:gd name="T11" fmla="*/ 124 h 124"/>
                  <a:gd name="T12" fmla="*/ 9 w 50"/>
                  <a:gd name="T13" fmla="*/ 124 h 124"/>
                  <a:gd name="T14" fmla="*/ 4 w 50"/>
                  <a:gd name="T15" fmla="*/ 123 h 124"/>
                  <a:gd name="T16" fmla="*/ 3 w 50"/>
                  <a:gd name="T17" fmla="*/ 120 h 124"/>
                  <a:gd name="T18" fmla="*/ 0 w 50"/>
                  <a:gd name="T19" fmla="*/ 5 h 124"/>
                  <a:gd name="T20" fmla="*/ 0 w 50"/>
                  <a:gd name="T21" fmla="*/ 5 h 124"/>
                  <a:gd name="T22" fmla="*/ 2 w 50"/>
                  <a:gd name="T23" fmla="*/ 3 h 124"/>
                  <a:gd name="T24" fmla="*/ 6 w 50"/>
                  <a:gd name="T25" fmla="*/ 1 h 124"/>
                  <a:gd name="T26" fmla="*/ 44 w 50"/>
                  <a:gd name="T27" fmla="*/ 0 h 124"/>
                  <a:gd name="T28" fmla="*/ 44 w 50"/>
                  <a:gd name="T29" fmla="*/ 0 h 124"/>
                  <a:gd name="T30" fmla="*/ 46 w 50"/>
                  <a:gd name="T31" fmla="*/ 1 h 124"/>
                  <a:gd name="T32" fmla="*/ 48 w 50"/>
                  <a:gd name="T33" fmla="*/ 4 h 124"/>
                  <a:gd name="T34" fmla="*/ 48 w 50"/>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4">
                    <a:moveTo>
                      <a:pt x="48" y="4"/>
                    </a:moveTo>
                    <a:lnTo>
                      <a:pt x="50" y="119"/>
                    </a:lnTo>
                    <a:lnTo>
                      <a:pt x="50" y="119"/>
                    </a:lnTo>
                    <a:lnTo>
                      <a:pt x="49" y="122"/>
                    </a:lnTo>
                    <a:lnTo>
                      <a:pt x="46" y="123"/>
                    </a:lnTo>
                    <a:lnTo>
                      <a:pt x="9" y="124"/>
                    </a:lnTo>
                    <a:lnTo>
                      <a:pt x="9" y="124"/>
                    </a:lnTo>
                    <a:lnTo>
                      <a:pt x="4" y="123"/>
                    </a:lnTo>
                    <a:lnTo>
                      <a:pt x="3" y="120"/>
                    </a:lnTo>
                    <a:lnTo>
                      <a:pt x="0" y="5"/>
                    </a:lnTo>
                    <a:lnTo>
                      <a:pt x="0" y="5"/>
                    </a:lnTo>
                    <a:lnTo>
                      <a:pt x="2" y="3"/>
                    </a:lnTo>
                    <a:lnTo>
                      <a:pt x="6" y="1"/>
                    </a:lnTo>
                    <a:lnTo>
                      <a:pt x="44" y="0"/>
                    </a:lnTo>
                    <a:lnTo>
                      <a:pt x="44" y="0"/>
                    </a:lnTo>
                    <a:lnTo>
                      <a:pt x="46" y="1"/>
                    </a:lnTo>
                    <a:lnTo>
                      <a:pt x="48" y="4"/>
                    </a:lnTo>
                    <a:lnTo>
                      <a:pt x="48"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3" name="Freeform 339"/>
              <p:cNvSpPr/>
              <p:nvPr/>
            </p:nvSpPr>
            <p:spPr bwMode="auto">
              <a:xfrm>
                <a:off x="2348073" y="3038808"/>
                <a:ext cx="67349" cy="148168"/>
              </a:xfrm>
              <a:custGeom>
                <a:avLst/>
                <a:gdLst>
                  <a:gd name="T0" fmla="*/ 48 w 50"/>
                  <a:gd name="T1" fmla="*/ 0 h 110"/>
                  <a:gd name="T2" fmla="*/ 50 w 50"/>
                  <a:gd name="T3" fmla="*/ 109 h 110"/>
                  <a:gd name="T4" fmla="*/ 3 w 50"/>
                  <a:gd name="T5" fmla="*/ 110 h 110"/>
                  <a:gd name="T6" fmla="*/ 0 w 50"/>
                  <a:gd name="T7" fmla="*/ 1 h 110"/>
                  <a:gd name="T8" fmla="*/ 48 w 50"/>
                  <a:gd name="T9" fmla="*/ 0 h 110"/>
                </a:gdLst>
                <a:ahLst/>
                <a:cxnLst>
                  <a:cxn ang="0">
                    <a:pos x="T0" y="T1"/>
                  </a:cxn>
                  <a:cxn ang="0">
                    <a:pos x="T2" y="T3"/>
                  </a:cxn>
                  <a:cxn ang="0">
                    <a:pos x="T4" y="T5"/>
                  </a:cxn>
                  <a:cxn ang="0">
                    <a:pos x="T6" y="T7"/>
                  </a:cxn>
                  <a:cxn ang="0">
                    <a:pos x="T8" y="T9"/>
                  </a:cxn>
                </a:cxnLst>
                <a:rect l="0" t="0" r="r" b="b"/>
                <a:pathLst>
                  <a:path w="50" h="110">
                    <a:moveTo>
                      <a:pt x="48" y="0"/>
                    </a:moveTo>
                    <a:lnTo>
                      <a:pt x="50" y="109"/>
                    </a:lnTo>
                    <a:lnTo>
                      <a:pt x="3" y="110"/>
                    </a:lnTo>
                    <a:lnTo>
                      <a:pt x="0" y="1"/>
                    </a:lnTo>
                    <a:lnTo>
                      <a:pt x="48" y="0"/>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4" name="Freeform 340"/>
              <p:cNvSpPr/>
              <p:nvPr/>
            </p:nvSpPr>
            <p:spPr bwMode="auto">
              <a:xfrm>
                <a:off x="2345379" y="2882557"/>
                <a:ext cx="64655" cy="70043"/>
              </a:xfrm>
              <a:custGeom>
                <a:avLst/>
                <a:gdLst>
                  <a:gd name="T0" fmla="*/ 47 w 48"/>
                  <a:gd name="T1" fmla="*/ 4 h 52"/>
                  <a:gd name="T2" fmla="*/ 48 w 48"/>
                  <a:gd name="T3" fmla="*/ 47 h 52"/>
                  <a:gd name="T4" fmla="*/ 48 w 48"/>
                  <a:gd name="T5" fmla="*/ 47 h 52"/>
                  <a:gd name="T6" fmla="*/ 47 w 48"/>
                  <a:gd name="T7" fmla="*/ 50 h 52"/>
                  <a:gd name="T8" fmla="*/ 44 w 48"/>
                  <a:gd name="T9" fmla="*/ 51 h 52"/>
                  <a:gd name="T10" fmla="*/ 6 w 48"/>
                  <a:gd name="T11" fmla="*/ 52 h 52"/>
                  <a:gd name="T12" fmla="*/ 6 w 48"/>
                  <a:gd name="T13" fmla="*/ 52 h 52"/>
                  <a:gd name="T14" fmla="*/ 2 w 48"/>
                  <a:gd name="T15" fmla="*/ 51 h 52"/>
                  <a:gd name="T16" fmla="*/ 1 w 48"/>
                  <a:gd name="T17" fmla="*/ 47 h 52"/>
                  <a:gd name="T18" fmla="*/ 0 w 48"/>
                  <a:gd name="T19" fmla="*/ 5 h 52"/>
                  <a:gd name="T20" fmla="*/ 0 w 48"/>
                  <a:gd name="T21" fmla="*/ 5 h 52"/>
                  <a:gd name="T22" fmla="*/ 1 w 48"/>
                  <a:gd name="T23" fmla="*/ 2 h 52"/>
                  <a:gd name="T24" fmla="*/ 5 w 48"/>
                  <a:gd name="T25" fmla="*/ 1 h 52"/>
                  <a:gd name="T26" fmla="*/ 43 w 48"/>
                  <a:gd name="T27" fmla="*/ 0 h 52"/>
                  <a:gd name="T28" fmla="*/ 43 w 48"/>
                  <a:gd name="T29" fmla="*/ 0 h 52"/>
                  <a:gd name="T30" fmla="*/ 46 w 48"/>
                  <a:gd name="T31" fmla="*/ 1 h 52"/>
                  <a:gd name="T32" fmla="*/ 47 w 48"/>
                  <a:gd name="T33" fmla="*/ 4 h 52"/>
                  <a:gd name="T34" fmla="*/ 47 w 48"/>
                  <a:gd name="T3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47" y="4"/>
                    </a:moveTo>
                    <a:lnTo>
                      <a:pt x="48" y="47"/>
                    </a:lnTo>
                    <a:lnTo>
                      <a:pt x="48" y="47"/>
                    </a:lnTo>
                    <a:lnTo>
                      <a:pt x="47" y="50"/>
                    </a:lnTo>
                    <a:lnTo>
                      <a:pt x="44" y="51"/>
                    </a:lnTo>
                    <a:lnTo>
                      <a:pt x="6" y="52"/>
                    </a:lnTo>
                    <a:lnTo>
                      <a:pt x="6" y="52"/>
                    </a:lnTo>
                    <a:lnTo>
                      <a:pt x="2" y="51"/>
                    </a:lnTo>
                    <a:lnTo>
                      <a:pt x="1" y="47"/>
                    </a:lnTo>
                    <a:lnTo>
                      <a:pt x="0" y="5"/>
                    </a:lnTo>
                    <a:lnTo>
                      <a:pt x="0" y="5"/>
                    </a:lnTo>
                    <a:lnTo>
                      <a:pt x="1" y="2"/>
                    </a:lnTo>
                    <a:lnTo>
                      <a:pt x="5" y="1"/>
                    </a:lnTo>
                    <a:lnTo>
                      <a:pt x="43" y="0"/>
                    </a:lnTo>
                    <a:lnTo>
                      <a:pt x="43" y="0"/>
                    </a:lnTo>
                    <a:lnTo>
                      <a:pt x="46" y="1"/>
                    </a:lnTo>
                    <a:lnTo>
                      <a:pt x="47" y="4"/>
                    </a:lnTo>
                    <a:lnTo>
                      <a:pt x="47"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5" name="Freeform 341"/>
              <p:cNvSpPr/>
              <p:nvPr/>
            </p:nvSpPr>
            <p:spPr bwMode="auto">
              <a:xfrm>
                <a:off x="2352113" y="2877169"/>
                <a:ext cx="52533" cy="64655"/>
              </a:xfrm>
              <a:custGeom>
                <a:avLst/>
                <a:gdLst>
                  <a:gd name="T0" fmla="*/ 39 w 39"/>
                  <a:gd name="T1" fmla="*/ 44 h 48"/>
                  <a:gd name="T2" fmla="*/ 38 w 39"/>
                  <a:gd name="T3" fmla="*/ 4 h 48"/>
                  <a:gd name="T4" fmla="*/ 38 w 39"/>
                  <a:gd name="T5" fmla="*/ 4 h 48"/>
                  <a:gd name="T6" fmla="*/ 37 w 39"/>
                  <a:gd name="T7" fmla="*/ 1 h 48"/>
                  <a:gd name="T8" fmla="*/ 34 w 39"/>
                  <a:gd name="T9" fmla="*/ 0 h 48"/>
                  <a:gd name="T10" fmla="*/ 3 w 39"/>
                  <a:gd name="T11" fmla="*/ 1 h 48"/>
                  <a:gd name="T12" fmla="*/ 3 w 39"/>
                  <a:gd name="T13" fmla="*/ 1 h 48"/>
                  <a:gd name="T14" fmla="*/ 1 w 39"/>
                  <a:gd name="T15" fmla="*/ 2 h 48"/>
                  <a:gd name="T16" fmla="*/ 0 w 39"/>
                  <a:gd name="T17" fmla="*/ 4 h 48"/>
                  <a:gd name="T18" fmla="*/ 1 w 39"/>
                  <a:gd name="T19" fmla="*/ 46 h 48"/>
                  <a:gd name="T20" fmla="*/ 1 w 39"/>
                  <a:gd name="T21" fmla="*/ 46 h 48"/>
                  <a:gd name="T22" fmla="*/ 1 w 39"/>
                  <a:gd name="T23" fmla="*/ 47 h 48"/>
                  <a:gd name="T24" fmla="*/ 4 w 39"/>
                  <a:gd name="T25" fmla="*/ 48 h 48"/>
                  <a:gd name="T26" fmla="*/ 35 w 39"/>
                  <a:gd name="T27" fmla="*/ 48 h 48"/>
                  <a:gd name="T28" fmla="*/ 35 w 39"/>
                  <a:gd name="T29" fmla="*/ 48 h 48"/>
                  <a:gd name="T30" fmla="*/ 38 w 39"/>
                  <a:gd name="T31" fmla="*/ 47 h 48"/>
                  <a:gd name="T32" fmla="*/ 39 w 39"/>
                  <a:gd name="T33" fmla="*/ 44 h 48"/>
                  <a:gd name="T34" fmla="*/ 39 w 39"/>
                  <a:gd name="T3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8">
                    <a:moveTo>
                      <a:pt x="39" y="44"/>
                    </a:moveTo>
                    <a:lnTo>
                      <a:pt x="38" y="4"/>
                    </a:lnTo>
                    <a:lnTo>
                      <a:pt x="38" y="4"/>
                    </a:lnTo>
                    <a:lnTo>
                      <a:pt x="37" y="1"/>
                    </a:lnTo>
                    <a:lnTo>
                      <a:pt x="34" y="0"/>
                    </a:lnTo>
                    <a:lnTo>
                      <a:pt x="3" y="1"/>
                    </a:lnTo>
                    <a:lnTo>
                      <a:pt x="3" y="1"/>
                    </a:lnTo>
                    <a:lnTo>
                      <a:pt x="1" y="2"/>
                    </a:lnTo>
                    <a:lnTo>
                      <a:pt x="0" y="4"/>
                    </a:lnTo>
                    <a:lnTo>
                      <a:pt x="1" y="46"/>
                    </a:lnTo>
                    <a:lnTo>
                      <a:pt x="1" y="46"/>
                    </a:lnTo>
                    <a:lnTo>
                      <a:pt x="1" y="47"/>
                    </a:lnTo>
                    <a:lnTo>
                      <a:pt x="4" y="48"/>
                    </a:lnTo>
                    <a:lnTo>
                      <a:pt x="35" y="48"/>
                    </a:lnTo>
                    <a:lnTo>
                      <a:pt x="35" y="48"/>
                    </a:lnTo>
                    <a:lnTo>
                      <a:pt x="38" y="47"/>
                    </a:lnTo>
                    <a:lnTo>
                      <a:pt x="39" y="44"/>
                    </a:lnTo>
                    <a:lnTo>
                      <a:pt x="39" y="44"/>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6"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7"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8"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9"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0" name="Freeform 654"/>
              <p:cNvSpPr>
                <a:spLocks noEditPoints="1"/>
              </p:cNvSpPr>
              <p:nvPr/>
            </p:nvSpPr>
            <p:spPr bwMode="auto">
              <a:xfrm>
                <a:off x="3171080" y="3677278"/>
                <a:ext cx="410831" cy="214171"/>
              </a:xfrm>
              <a:custGeom>
                <a:avLst/>
                <a:gdLst>
                  <a:gd name="T0" fmla="*/ 27 w 305"/>
                  <a:gd name="T1" fmla="*/ 116 h 159"/>
                  <a:gd name="T2" fmla="*/ 33 w 305"/>
                  <a:gd name="T3" fmla="*/ 136 h 159"/>
                  <a:gd name="T4" fmla="*/ 33 w 305"/>
                  <a:gd name="T5" fmla="*/ 136 h 159"/>
                  <a:gd name="T6" fmla="*/ 36 w 305"/>
                  <a:gd name="T7" fmla="*/ 141 h 159"/>
                  <a:gd name="T8" fmla="*/ 39 w 305"/>
                  <a:gd name="T9" fmla="*/ 145 h 159"/>
                  <a:gd name="T10" fmla="*/ 43 w 305"/>
                  <a:gd name="T11" fmla="*/ 149 h 159"/>
                  <a:gd name="T12" fmla="*/ 47 w 305"/>
                  <a:gd name="T13" fmla="*/ 152 h 159"/>
                  <a:gd name="T14" fmla="*/ 52 w 305"/>
                  <a:gd name="T15" fmla="*/ 155 h 159"/>
                  <a:gd name="T16" fmla="*/ 58 w 305"/>
                  <a:gd name="T17" fmla="*/ 158 h 159"/>
                  <a:gd name="T18" fmla="*/ 70 w 305"/>
                  <a:gd name="T19" fmla="*/ 159 h 159"/>
                  <a:gd name="T20" fmla="*/ 70 w 305"/>
                  <a:gd name="T21" fmla="*/ 159 h 159"/>
                  <a:gd name="T22" fmla="*/ 78 w 305"/>
                  <a:gd name="T23" fmla="*/ 158 h 159"/>
                  <a:gd name="T24" fmla="*/ 85 w 305"/>
                  <a:gd name="T25" fmla="*/ 156 h 159"/>
                  <a:gd name="T26" fmla="*/ 100 w 305"/>
                  <a:gd name="T27" fmla="*/ 152 h 159"/>
                  <a:gd name="T28" fmla="*/ 41 w 305"/>
                  <a:gd name="T29" fmla="*/ 133 h 159"/>
                  <a:gd name="T30" fmla="*/ 28 w 305"/>
                  <a:gd name="T31" fmla="*/ 118 h 159"/>
                  <a:gd name="T32" fmla="*/ 27 w 305"/>
                  <a:gd name="T33" fmla="*/ 116 h 159"/>
                  <a:gd name="T34" fmla="*/ 305 w 305"/>
                  <a:gd name="T35" fmla="*/ 71 h 159"/>
                  <a:gd name="T36" fmla="*/ 305 w 305"/>
                  <a:gd name="T37" fmla="*/ 71 h 159"/>
                  <a:gd name="T38" fmla="*/ 298 w 305"/>
                  <a:gd name="T39" fmla="*/ 74 h 159"/>
                  <a:gd name="T40" fmla="*/ 133 w 305"/>
                  <a:gd name="T41" fmla="*/ 128 h 159"/>
                  <a:gd name="T42" fmla="*/ 155 w 305"/>
                  <a:gd name="T43" fmla="*/ 133 h 159"/>
                  <a:gd name="T44" fmla="*/ 278 w 305"/>
                  <a:gd name="T45" fmla="*/ 94 h 159"/>
                  <a:gd name="T46" fmla="*/ 278 w 305"/>
                  <a:gd name="T47" fmla="*/ 94 h 159"/>
                  <a:gd name="T48" fmla="*/ 287 w 305"/>
                  <a:gd name="T49" fmla="*/ 90 h 159"/>
                  <a:gd name="T50" fmla="*/ 295 w 305"/>
                  <a:gd name="T51" fmla="*/ 85 h 159"/>
                  <a:gd name="T52" fmla="*/ 301 w 305"/>
                  <a:gd name="T53" fmla="*/ 79 h 159"/>
                  <a:gd name="T54" fmla="*/ 305 w 305"/>
                  <a:gd name="T55" fmla="*/ 71 h 159"/>
                  <a:gd name="T56" fmla="*/ 21 w 305"/>
                  <a:gd name="T57" fmla="*/ 0 h 159"/>
                  <a:gd name="T58" fmla="*/ 21 w 305"/>
                  <a:gd name="T59" fmla="*/ 0 h 159"/>
                  <a:gd name="T60" fmla="*/ 16 w 305"/>
                  <a:gd name="T61" fmla="*/ 2 h 159"/>
                  <a:gd name="T62" fmla="*/ 10 w 305"/>
                  <a:gd name="T63" fmla="*/ 8 h 159"/>
                  <a:gd name="T64" fmla="*/ 6 w 305"/>
                  <a:gd name="T65" fmla="*/ 13 h 159"/>
                  <a:gd name="T66" fmla="*/ 2 w 305"/>
                  <a:gd name="T67" fmla="*/ 19 h 159"/>
                  <a:gd name="T68" fmla="*/ 0 w 305"/>
                  <a:gd name="T69" fmla="*/ 24 h 159"/>
                  <a:gd name="T70" fmla="*/ 0 w 305"/>
                  <a:gd name="T71" fmla="*/ 29 h 159"/>
                  <a:gd name="T72" fmla="*/ 0 w 305"/>
                  <a:gd name="T73" fmla="*/ 36 h 159"/>
                  <a:gd name="T74" fmla="*/ 1 w 305"/>
                  <a:gd name="T75" fmla="*/ 41 h 159"/>
                  <a:gd name="T76" fmla="*/ 24 w 305"/>
                  <a:gd name="T77" fmla="*/ 109 h 159"/>
                  <a:gd name="T78" fmla="*/ 48 w 305"/>
                  <a:gd name="T79" fmla="*/ 102 h 159"/>
                  <a:gd name="T80" fmla="*/ 20 w 305"/>
                  <a:gd name="T81" fmla="*/ 23 h 159"/>
                  <a:gd name="T82" fmla="*/ 20 w 305"/>
                  <a:gd name="T83" fmla="*/ 23 h 159"/>
                  <a:gd name="T84" fmla="*/ 19 w 305"/>
                  <a:gd name="T85" fmla="*/ 17 h 159"/>
                  <a:gd name="T86" fmla="*/ 19 w 305"/>
                  <a:gd name="T87" fmla="*/ 10 h 159"/>
                  <a:gd name="T88" fmla="*/ 20 w 305"/>
                  <a:gd name="T89" fmla="*/ 5 h 159"/>
                  <a:gd name="T90" fmla="*/ 21 w 305"/>
                  <a:gd name="T9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159">
                    <a:moveTo>
                      <a:pt x="27" y="116"/>
                    </a:moveTo>
                    <a:lnTo>
                      <a:pt x="33" y="136"/>
                    </a:lnTo>
                    <a:lnTo>
                      <a:pt x="33" y="136"/>
                    </a:lnTo>
                    <a:lnTo>
                      <a:pt x="36" y="141"/>
                    </a:lnTo>
                    <a:lnTo>
                      <a:pt x="39" y="145"/>
                    </a:lnTo>
                    <a:lnTo>
                      <a:pt x="43" y="149"/>
                    </a:lnTo>
                    <a:lnTo>
                      <a:pt x="47" y="152"/>
                    </a:lnTo>
                    <a:lnTo>
                      <a:pt x="52" y="155"/>
                    </a:lnTo>
                    <a:lnTo>
                      <a:pt x="58" y="158"/>
                    </a:lnTo>
                    <a:lnTo>
                      <a:pt x="70" y="159"/>
                    </a:lnTo>
                    <a:lnTo>
                      <a:pt x="70" y="159"/>
                    </a:lnTo>
                    <a:lnTo>
                      <a:pt x="78" y="158"/>
                    </a:lnTo>
                    <a:lnTo>
                      <a:pt x="85" y="156"/>
                    </a:lnTo>
                    <a:lnTo>
                      <a:pt x="100" y="152"/>
                    </a:lnTo>
                    <a:lnTo>
                      <a:pt x="41" y="133"/>
                    </a:lnTo>
                    <a:lnTo>
                      <a:pt x="28" y="118"/>
                    </a:lnTo>
                    <a:lnTo>
                      <a:pt x="27" y="116"/>
                    </a:lnTo>
                    <a:close/>
                    <a:moveTo>
                      <a:pt x="305" y="71"/>
                    </a:moveTo>
                    <a:lnTo>
                      <a:pt x="305" y="71"/>
                    </a:lnTo>
                    <a:lnTo>
                      <a:pt x="298" y="74"/>
                    </a:lnTo>
                    <a:lnTo>
                      <a:pt x="133" y="128"/>
                    </a:lnTo>
                    <a:lnTo>
                      <a:pt x="155" y="133"/>
                    </a:lnTo>
                    <a:lnTo>
                      <a:pt x="278" y="94"/>
                    </a:lnTo>
                    <a:lnTo>
                      <a:pt x="278" y="94"/>
                    </a:lnTo>
                    <a:lnTo>
                      <a:pt x="287" y="90"/>
                    </a:lnTo>
                    <a:lnTo>
                      <a:pt x="295" y="85"/>
                    </a:lnTo>
                    <a:lnTo>
                      <a:pt x="301" y="79"/>
                    </a:lnTo>
                    <a:lnTo>
                      <a:pt x="305" y="71"/>
                    </a:lnTo>
                    <a:close/>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1"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2" name="Freeform 656"/>
              <p:cNvSpPr/>
              <p:nvPr/>
            </p:nvSpPr>
            <p:spPr bwMode="auto">
              <a:xfrm>
                <a:off x="3350228" y="3772914"/>
                <a:ext cx="231681" cy="83513"/>
              </a:xfrm>
              <a:custGeom>
                <a:avLst/>
                <a:gdLst>
                  <a:gd name="T0" fmla="*/ 172 w 172"/>
                  <a:gd name="T1" fmla="*/ 0 h 62"/>
                  <a:gd name="T2" fmla="*/ 172 w 172"/>
                  <a:gd name="T3" fmla="*/ 0 h 62"/>
                  <a:gd name="T4" fmla="*/ 165 w 172"/>
                  <a:gd name="T5" fmla="*/ 3 h 62"/>
                  <a:gd name="T6" fmla="*/ 0 w 172"/>
                  <a:gd name="T7" fmla="*/ 57 h 62"/>
                  <a:gd name="T8" fmla="*/ 22 w 172"/>
                  <a:gd name="T9" fmla="*/ 62 h 62"/>
                  <a:gd name="T10" fmla="*/ 145 w 172"/>
                  <a:gd name="T11" fmla="*/ 23 h 62"/>
                  <a:gd name="T12" fmla="*/ 145 w 172"/>
                  <a:gd name="T13" fmla="*/ 23 h 62"/>
                  <a:gd name="T14" fmla="*/ 154 w 172"/>
                  <a:gd name="T15" fmla="*/ 19 h 62"/>
                  <a:gd name="T16" fmla="*/ 162 w 172"/>
                  <a:gd name="T17" fmla="*/ 14 h 62"/>
                  <a:gd name="T18" fmla="*/ 168 w 172"/>
                  <a:gd name="T19" fmla="*/ 8 h 62"/>
                  <a:gd name="T20" fmla="*/ 172 w 172"/>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62">
                    <a:moveTo>
                      <a:pt x="172" y="0"/>
                    </a:moveTo>
                    <a:lnTo>
                      <a:pt x="172" y="0"/>
                    </a:lnTo>
                    <a:lnTo>
                      <a:pt x="165" y="3"/>
                    </a:lnTo>
                    <a:lnTo>
                      <a:pt x="0" y="57"/>
                    </a:lnTo>
                    <a:lnTo>
                      <a:pt x="22" y="62"/>
                    </a:lnTo>
                    <a:lnTo>
                      <a:pt x="145" y="23"/>
                    </a:lnTo>
                    <a:lnTo>
                      <a:pt x="145" y="23"/>
                    </a:lnTo>
                    <a:lnTo>
                      <a:pt x="154" y="19"/>
                    </a:lnTo>
                    <a:lnTo>
                      <a:pt x="162" y="14"/>
                    </a:lnTo>
                    <a:lnTo>
                      <a:pt x="168" y="8"/>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3"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4" name="Freeform 658"/>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5" name="Freeform 659"/>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6" name="Freeform 660"/>
              <p:cNvSpPr/>
              <p:nvPr/>
            </p:nvSpPr>
            <p:spPr bwMode="auto">
              <a:xfrm>
                <a:off x="3220918" y="3740587"/>
                <a:ext cx="22899" cy="52533"/>
              </a:xfrm>
              <a:custGeom>
                <a:avLst/>
                <a:gdLst>
                  <a:gd name="T0" fmla="*/ 0 w 17"/>
                  <a:gd name="T1" fmla="*/ 3 h 39"/>
                  <a:gd name="T2" fmla="*/ 13 w 17"/>
                  <a:gd name="T3" fmla="*/ 38 h 39"/>
                  <a:gd name="T4" fmla="*/ 13 w 17"/>
                  <a:gd name="T5" fmla="*/ 38 h 39"/>
                  <a:gd name="T6" fmla="*/ 14 w 17"/>
                  <a:gd name="T7" fmla="*/ 39 h 39"/>
                  <a:gd name="T8" fmla="*/ 15 w 17"/>
                  <a:gd name="T9" fmla="*/ 39 h 39"/>
                  <a:gd name="T10" fmla="*/ 15 w 17"/>
                  <a:gd name="T11" fmla="*/ 39 h 39"/>
                  <a:gd name="T12" fmla="*/ 17 w 17"/>
                  <a:gd name="T13" fmla="*/ 38 h 39"/>
                  <a:gd name="T14" fmla="*/ 17 w 17"/>
                  <a:gd name="T15" fmla="*/ 36 h 39"/>
                  <a:gd name="T16" fmla="*/ 4 w 17"/>
                  <a:gd name="T17" fmla="*/ 1 h 39"/>
                  <a:gd name="T18" fmla="*/ 4 w 17"/>
                  <a:gd name="T19" fmla="*/ 1 h 39"/>
                  <a:gd name="T20" fmla="*/ 3 w 17"/>
                  <a:gd name="T21" fmla="*/ 0 h 39"/>
                  <a:gd name="T22" fmla="*/ 2 w 17"/>
                  <a:gd name="T23" fmla="*/ 0 h 39"/>
                  <a:gd name="T24" fmla="*/ 2 w 17"/>
                  <a:gd name="T25" fmla="*/ 0 h 39"/>
                  <a:gd name="T26" fmla="*/ 0 w 17"/>
                  <a:gd name="T27" fmla="*/ 1 h 39"/>
                  <a:gd name="T28" fmla="*/ 0 w 17"/>
                  <a:gd name="T29" fmla="*/ 3 h 39"/>
                  <a:gd name="T30" fmla="*/ 0 w 17"/>
                  <a:gd name="T3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9">
                    <a:moveTo>
                      <a:pt x="0" y="3"/>
                    </a:moveTo>
                    <a:lnTo>
                      <a:pt x="13" y="38"/>
                    </a:lnTo>
                    <a:lnTo>
                      <a:pt x="13" y="38"/>
                    </a:lnTo>
                    <a:lnTo>
                      <a:pt x="14" y="39"/>
                    </a:lnTo>
                    <a:lnTo>
                      <a:pt x="15" y="39"/>
                    </a:lnTo>
                    <a:lnTo>
                      <a:pt x="15" y="39"/>
                    </a:lnTo>
                    <a:lnTo>
                      <a:pt x="17" y="38"/>
                    </a:lnTo>
                    <a:lnTo>
                      <a:pt x="17" y="36"/>
                    </a:lnTo>
                    <a:lnTo>
                      <a:pt x="4" y="1"/>
                    </a:lnTo>
                    <a:lnTo>
                      <a:pt x="4" y="1"/>
                    </a:lnTo>
                    <a:lnTo>
                      <a:pt x="3" y="0"/>
                    </a:lnTo>
                    <a:lnTo>
                      <a:pt x="2" y="0"/>
                    </a:lnTo>
                    <a:lnTo>
                      <a:pt x="2" y="0"/>
                    </a:lnTo>
                    <a:lnTo>
                      <a:pt x="0" y="1"/>
                    </a:lnTo>
                    <a:lnTo>
                      <a:pt x="0" y="3"/>
                    </a:lnTo>
                    <a:lnTo>
                      <a:pt x="0" y="3"/>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7"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8" name="Freeform 662"/>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9" name="Freeform 663"/>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0" name="Freeform 664"/>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1" name="Freeform 665"/>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2" name="Freeform 666"/>
              <p:cNvSpPr>
                <a:spLocks noEditPoints="1"/>
              </p:cNvSpPr>
              <p:nvPr/>
            </p:nvSpPr>
            <p:spPr bwMode="auto">
              <a:xfrm>
                <a:off x="3202060" y="3824100"/>
                <a:ext cx="307112" cy="114494"/>
              </a:xfrm>
              <a:custGeom>
                <a:avLst/>
                <a:gdLst>
                  <a:gd name="T0" fmla="*/ 132 w 228"/>
                  <a:gd name="T1" fmla="*/ 24 h 85"/>
                  <a:gd name="T2" fmla="*/ 77 w 228"/>
                  <a:gd name="T3" fmla="*/ 43 h 85"/>
                  <a:gd name="T4" fmla="*/ 191 w 228"/>
                  <a:gd name="T5" fmla="*/ 78 h 85"/>
                  <a:gd name="T6" fmla="*/ 195 w 228"/>
                  <a:gd name="T7" fmla="*/ 78 h 85"/>
                  <a:gd name="T8" fmla="*/ 195 w 228"/>
                  <a:gd name="T9" fmla="*/ 78 h 85"/>
                  <a:gd name="T10" fmla="*/ 197 w 228"/>
                  <a:gd name="T11" fmla="*/ 80 h 85"/>
                  <a:gd name="T12" fmla="*/ 206 w 228"/>
                  <a:gd name="T13" fmla="*/ 82 h 85"/>
                  <a:gd name="T14" fmla="*/ 214 w 228"/>
                  <a:gd name="T15" fmla="*/ 85 h 85"/>
                  <a:gd name="T16" fmla="*/ 214 w 228"/>
                  <a:gd name="T17" fmla="*/ 85 h 85"/>
                  <a:gd name="T18" fmla="*/ 216 w 228"/>
                  <a:gd name="T19" fmla="*/ 85 h 85"/>
                  <a:gd name="T20" fmla="*/ 216 w 228"/>
                  <a:gd name="T21" fmla="*/ 85 h 85"/>
                  <a:gd name="T22" fmla="*/ 217 w 228"/>
                  <a:gd name="T23" fmla="*/ 85 h 85"/>
                  <a:gd name="T24" fmla="*/ 220 w 228"/>
                  <a:gd name="T25" fmla="*/ 84 h 85"/>
                  <a:gd name="T26" fmla="*/ 222 w 228"/>
                  <a:gd name="T27" fmla="*/ 78 h 85"/>
                  <a:gd name="T28" fmla="*/ 228 w 228"/>
                  <a:gd name="T29" fmla="*/ 63 h 85"/>
                  <a:gd name="T30" fmla="*/ 228 w 228"/>
                  <a:gd name="T31" fmla="*/ 63 h 85"/>
                  <a:gd name="T32" fmla="*/ 228 w 228"/>
                  <a:gd name="T33" fmla="*/ 61 h 85"/>
                  <a:gd name="T34" fmla="*/ 228 w 228"/>
                  <a:gd name="T35" fmla="*/ 57 h 85"/>
                  <a:gd name="T36" fmla="*/ 226 w 228"/>
                  <a:gd name="T37" fmla="*/ 55 h 85"/>
                  <a:gd name="T38" fmla="*/ 224 w 228"/>
                  <a:gd name="T39" fmla="*/ 54 h 85"/>
                  <a:gd name="T40" fmla="*/ 132 w 228"/>
                  <a:gd name="T41" fmla="*/ 24 h 85"/>
                  <a:gd name="T42" fmla="*/ 1 w 228"/>
                  <a:gd name="T43" fmla="*/ 0 h 85"/>
                  <a:gd name="T44" fmla="*/ 0 w 228"/>
                  <a:gd name="T45" fmla="*/ 1 h 85"/>
                  <a:gd name="T46" fmla="*/ 4 w 228"/>
                  <a:gd name="T47" fmla="*/ 7 h 85"/>
                  <a:gd name="T48" fmla="*/ 1 w 228"/>
                  <a:gd name="T4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85">
                    <a:moveTo>
                      <a:pt x="132" y="24"/>
                    </a:moveTo>
                    <a:lnTo>
                      <a:pt x="77" y="43"/>
                    </a:lnTo>
                    <a:lnTo>
                      <a:pt x="191" y="78"/>
                    </a:lnTo>
                    <a:lnTo>
                      <a:pt x="195" y="78"/>
                    </a:lnTo>
                    <a:lnTo>
                      <a:pt x="195" y="78"/>
                    </a:lnTo>
                    <a:lnTo>
                      <a:pt x="197" y="80"/>
                    </a:lnTo>
                    <a:lnTo>
                      <a:pt x="206" y="82"/>
                    </a:lnTo>
                    <a:lnTo>
                      <a:pt x="214" y="85"/>
                    </a:lnTo>
                    <a:lnTo>
                      <a:pt x="214" y="85"/>
                    </a:lnTo>
                    <a:lnTo>
                      <a:pt x="216" y="85"/>
                    </a:lnTo>
                    <a:lnTo>
                      <a:pt x="216" y="85"/>
                    </a:lnTo>
                    <a:lnTo>
                      <a:pt x="217" y="85"/>
                    </a:lnTo>
                    <a:lnTo>
                      <a:pt x="220" y="84"/>
                    </a:lnTo>
                    <a:lnTo>
                      <a:pt x="222" y="78"/>
                    </a:lnTo>
                    <a:lnTo>
                      <a:pt x="228" y="63"/>
                    </a:lnTo>
                    <a:lnTo>
                      <a:pt x="228" y="63"/>
                    </a:lnTo>
                    <a:lnTo>
                      <a:pt x="228" y="61"/>
                    </a:lnTo>
                    <a:lnTo>
                      <a:pt x="228" y="57"/>
                    </a:lnTo>
                    <a:lnTo>
                      <a:pt x="226" y="55"/>
                    </a:lnTo>
                    <a:lnTo>
                      <a:pt x="224" y="54"/>
                    </a:lnTo>
                    <a:lnTo>
                      <a:pt x="132" y="24"/>
                    </a:lnTo>
                    <a:close/>
                    <a:moveTo>
                      <a:pt x="1" y="0"/>
                    </a:moveTo>
                    <a:lnTo>
                      <a:pt x="0" y="1"/>
                    </a:lnTo>
                    <a:lnTo>
                      <a:pt x="4" y="7"/>
                    </a:lnTo>
                    <a:lnTo>
                      <a:pt x="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3"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4" name="Freeform 668"/>
              <p:cNvSpPr/>
              <p:nvPr/>
            </p:nvSpPr>
            <p:spPr bwMode="auto">
              <a:xfrm>
                <a:off x="3202060" y="3824100"/>
                <a:ext cx="5388" cy="9429"/>
              </a:xfrm>
              <a:custGeom>
                <a:avLst/>
                <a:gdLst>
                  <a:gd name="T0" fmla="*/ 1 w 4"/>
                  <a:gd name="T1" fmla="*/ 0 h 7"/>
                  <a:gd name="T2" fmla="*/ 0 w 4"/>
                  <a:gd name="T3" fmla="*/ 1 h 7"/>
                  <a:gd name="T4" fmla="*/ 4 w 4"/>
                  <a:gd name="T5" fmla="*/ 7 h 7"/>
                  <a:gd name="T6" fmla="*/ 1 w 4"/>
                  <a:gd name="T7" fmla="*/ 0 h 7"/>
                </a:gdLst>
                <a:ahLst/>
                <a:cxnLst>
                  <a:cxn ang="0">
                    <a:pos x="T0" y="T1"/>
                  </a:cxn>
                  <a:cxn ang="0">
                    <a:pos x="T2" y="T3"/>
                  </a:cxn>
                  <a:cxn ang="0">
                    <a:pos x="T4" y="T5"/>
                  </a:cxn>
                  <a:cxn ang="0">
                    <a:pos x="T6" y="T7"/>
                  </a:cxn>
                </a:cxnLst>
                <a:rect l="0" t="0" r="r" b="b"/>
                <a:pathLst>
                  <a:path w="4" h="7">
                    <a:moveTo>
                      <a:pt x="1" y="0"/>
                    </a:moveTo>
                    <a:lnTo>
                      <a:pt x="0" y="1"/>
                    </a:lnTo>
                    <a:lnTo>
                      <a:pt x="4" y="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5"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6"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7" name="Freeform 671"/>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8" name="Freeform 672"/>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9" name="Freeform 673"/>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close/>
                  </a:path>
                </a:pathLst>
              </a:custGeom>
              <a:solidFill>
                <a:srgbClr val="201C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0" name="Freeform 674"/>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1"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2"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3"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4"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5"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6"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7"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8"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9"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0"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1" name="组合 470"/>
          <p:cNvGrpSpPr/>
          <p:nvPr/>
        </p:nvGrpSpPr>
        <p:grpSpPr>
          <a:xfrm>
            <a:off x="6228715" y="2157095"/>
            <a:ext cx="2595880" cy="3496310"/>
            <a:chOff x="8019724" y="1122560"/>
            <a:chExt cx="3429214" cy="4770459"/>
          </a:xfrm>
        </p:grpSpPr>
        <p:sp>
          <p:nvSpPr>
            <p:cNvPr id="35" name="同侧圆角矩形 34"/>
            <p:cNvSpPr/>
            <p:nvPr/>
          </p:nvSpPr>
          <p:spPr>
            <a:xfrm>
              <a:off x="8019726" y="2116344"/>
              <a:ext cx="3191501" cy="2510648"/>
            </a:xfrm>
            <a:prstGeom prst="round2SameRect">
              <a:avLst>
                <a:gd name="adj1" fmla="val 4881"/>
                <a:gd name="adj2"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6" name="同侧圆角矩形 35"/>
            <p:cNvSpPr/>
            <p:nvPr/>
          </p:nvSpPr>
          <p:spPr>
            <a:xfrm>
              <a:off x="8019724"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7" name="TextBox 148"/>
            <p:cNvSpPr txBox="1"/>
            <p:nvPr/>
          </p:nvSpPr>
          <p:spPr>
            <a:xfrm>
              <a:off x="8141790" y="2964987"/>
              <a:ext cx="2862315" cy="580495"/>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套卷模拟</a:t>
              </a:r>
              <a:endParaRPr lang="zh-CN" altLang="en-US" sz="1865" b="1" dirty="0">
                <a:solidFill>
                  <a:schemeClr val="bg1"/>
                </a:solidFill>
                <a:cs typeface="+mn-ea"/>
                <a:sym typeface="+mn-lt"/>
              </a:endParaRPr>
            </a:p>
          </p:txBody>
        </p:sp>
        <p:cxnSp>
          <p:nvCxnSpPr>
            <p:cNvPr id="38" name="直接连接符 150"/>
            <p:cNvCxnSpPr/>
            <p:nvPr/>
          </p:nvCxnSpPr>
          <p:spPr>
            <a:xfrm>
              <a:off x="8320740"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151"/>
            <p:cNvCxnSpPr/>
            <p:nvPr/>
          </p:nvCxnSpPr>
          <p:spPr>
            <a:xfrm>
              <a:off x="8320871" y="4156731"/>
              <a:ext cx="1979683"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195882" y="2246295"/>
              <a:ext cx="1704541" cy="836087"/>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No.3</a:t>
              </a:r>
              <a:endParaRPr lang="en-US" altLang="zh-CN" sz="3200" dirty="0" smtClean="0">
                <a:solidFill>
                  <a:schemeClr val="bg1"/>
                </a:solidFill>
                <a:cs typeface="+mn-ea"/>
                <a:sym typeface="+mn-lt"/>
              </a:endParaRPr>
            </a:p>
          </p:txBody>
        </p:sp>
        <p:grpSp>
          <p:nvGrpSpPr>
            <p:cNvPr id="41" name="组合 154"/>
            <p:cNvGrpSpPr/>
            <p:nvPr/>
          </p:nvGrpSpPr>
          <p:grpSpPr>
            <a:xfrm>
              <a:off x="8293327" y="4978121"/>
              <a:ext cx="534916" cy="534916"/>
              <a:chOff x="2654675" y="1308599"/>
              <a:chExt cx="452588" cy="452588"/>
            </a:xfrm>
          </p:grpSpPr>
          <p:sp>
            <p:nvSpPr>
              <p:cNvPr id="42" name="椭圆 41"/>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3" name="组合 156"/>
              <p:cNvGrpSpPr/>
              <p:nvPr/>
            </p:nvGrpSpPr>
            <p:grpSpPr>
              <a:xfrm>
                <a:off x="2766793" y="1394572"/>
                <a:ext cx="228351" cy="261219"/>
                <a:chOff x="10856093" y="315913"/>
                <a:chExt cx="419100" cy="479425"/>
              </a:xfrm>
              <a:solidFill>
                <a:schemeClr val="tx1">
                  <a:lumMod val="75000"/>
                  <a:lumOff val="25000"/>
                </a:schemeClr>
              </a:solidFill>
            </p:grpSpPr>
            <p:sp>
              <p:nvSpPr>
                <p:cNvPr id="4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5"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6"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8"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50" name="矩形 49"/>
            <p:cNvSpPr/>
            <p:nvPr/>
          </p:nvSpPr>
          <p:spPr>
            <a:xfrm>
              <a:off x="9022458" y="4828142"/>
              <a:ext cx="2079858" cy="939190"/>
            </a:xfrm>
            <a:prstGeom prst="rect">
              <a:avLst/>
            </a:prstGeom>
          </p:spPr>
          <p:txBody>
            <a:bodyPr wrap="square" lIns="121899" tIns="60949" rIns="121899" bIns="60949">
              <a:spAutoFit/>
            </a:bodyPr>
            <a:lstStyle/>
            <a:p>
              <a:r>
                <a:rPr lang="en-US" b="1" dirty="0" smtClean="0">
                  <a:solidFill>
                    <a:srgbClr val="008E76"/>
                  </a:solidFill>
                  <a:cs typeface="+mn-ea"/>
                  <a:sym typeface="+mn-lt"/>
                </a:rPr>
                <a:t>1</a:t>
              </a:r>
              <a:r>
                <a:rPr lang="zh-CN" altLang="en-US" b="1" dirty="0" smtClean="0">
                  <a:solidFill>
                    <a:srgbClr val="008E76"/>
                  </a:solidFill>
                  <a:cs typeface="+mn-ea"/>
                  <a:sym typeface="+mn-lt"/>
                </a:rPr>
                <a:t>，压缩时间</a:t>
              </a:r>
              <a:endParaRPr lang="zh-CN" altLang="en-US" b="1" dirty="0" smtClean="0">
                <a:solidFill>
                  <a:srgbClr val="008E76"/>
                </a:solidFill>
                <a:cs typeface="+mn-ea"/>
                <a:sym typeface="+mn-lt"/>
              </a:endParaRPr>
            </a:p>
            <a:p>
              <a:r>
                <a:rPr lang="en-US" altLang="zh-CN" b="1" dirty="0" smtClean="0">
                  <a:solidFill>
                    <a:srgbClr val="008E76"/>
                  </a:solidFill>
                  <a:cs typeface="+mn-ea"/>
                  <a:sym typeface="+mn-lt"/>
                </a:rPr>
                <a:t>2</a:t>
              </a:r>
              <a:r>
                <a:rPr lang="zh-CN" altLang="en-US" b="1" dirty="0" smtClean="0">
                  <a:solidFill>
                    <a:srgbClr val="008E76"/>
                  </a:solidFill>
                  <a:cs typeface="+mn-ea"/>
                  <a:sym typeface="+mn-lt"/>
                </a:rPr>
                <a:t>，找对顺序</a:t>
              </a:r>
              <a:endParaRPr lang="zh-CN" altLang="en-US" b="1" dirty="0" smtClean="0">
                <a:solidFill>
                  <a:srgbClr val="008E76"/>
                </a:solidFill>
                <a:cs typeface="+mn-ea"/>
                <a:sym typeface="+mn-lt"/>
              </a:endParaRPr>
            </a:p>
          </p:txBody>
        </p:sp>
        <p:grpSp>
          <p:nvGrpSpPr>
            <p:cNvPr id="271" name="组 270"/>
            <p:cNvGrpSpPr/>
            <p:nvPr/>
          </p:nvGrpSpPr>
          <p:grpSpPr>
            <a:xfrm>
              <a:off x="9609857" y="1122560"/>
              <a:ext cx="1839081" cy="2954387"/>
              <a:chOff x="3747589" y="272102"/>
              <a:chExt cx="1379311" cy="2215790"/>
            </a:xfrm>
            <a:effectLst>
              <a:outerShdw blurRad="50800" dist="76200" dir="2700000" algn="tl" rotWithShape="0">
                <a:prstClr val="black">
                  <a:alpha val="40000"/>
                </a:prstClr>
              </a:outerShdw>
            </a:effectLst>
          </p:grpSpPr>
          <p:sp>
            <p:nvSpPr>
              <p:cNvPr id="272" name="Freeform 58"/>
              <p:cNvSpPr/>
              <p:nvPr/>
            </p:nvSpPr>
            <p:spPr bwMode="auto">
              <a:xfrm>
                <a:off x="3910574" y="765098"/>
                <a:ext cx="934807" cy="259968"/>
              </a:xfrm>
              <a:custGeom>
                <a:avLst/>
                <a:gdLst>
                  <a:gd name="T0" fmla="*/ 523 w 694"/>
                  <a:gd name="T1" fmla="*/ 0 h 193"/>
                  <a:gd name="T2" fmla="*/ 19 w 694"/>
                  <a:gd name="T3" fmla="*/ 0 h 193"/>
                  <a:gd name="T4" fmla="*/ 19 w 694"/>
                  <a:gd name="T5" fmla="*/ 0 h 193"/>
                  <a:gd name="T6" fmla="*/ 11 w 694"/>
                  <a:gd name="T7" fmla="*/ 26 h 193"/>
                  <a:gd name="T8" fmla="*/ 5 w 694"/>
                  <a:gd name="T9" fmla="*/ 52 h 193"/>
                  <a:gd name="T10" fmla="*/ 1 w 694"/>
                  <a:gd name="T11" fmla="*/ 76 h 193"/>
                  <a:gd name="T12" fmla="*/ 0 w 694"/>
                  <a:gd name="T13" fmla="*/ 102 h 193"/>
                  <a:gd name="T14" fmla="*/ 0 w 694"/>
                  <a:gd name="T15" fmla="*/ 124 h 193"/>
                  <a:gd name="T16" fmla="*/ 1 w 694"/>
                  <a:gd name="T17" fmla="*/ 149 h 193"/>
                  <a:gd name="T18" fmla="*/ 4 w 694"/>
                  <a:gd name="T19" fmla="*/ 172 h 193"/>
                  <a:gd name="T20" fmla="*/ 8 w 694"/>
                  <a:gd name="T21" fmla="*/ 193 h 193"/>
                  <a:gd name="T22" fmla="*/ 664 w 694"/>
                  <a:gd name="T23" fmla="*/ 193 h 193"/>
                  <a:gd name="T24" fmla="*/ 664 w 694"/>
                  <a:gd name="T25" fmla="*/ 193 h 193"/>
                  <a:gd name="T26" fmla="*/ 678 w 694"/>
                  <a:gd name="T27" fmla="*/ 193 h 193"/>
                  <a:gd name="T28" fmla="*/ 678 w 694"/>
                  <a:gd name="T29" fmla="*/ 193 h 193"/>
                  <a:gd name="T30" fmla="*/ 694 w 694"/>
                  <a:gd name="T31" fmla="*/ 193 h 193"/>
                  <a:gd name="T32" fmla="*/ 694 w 694"/>
                  <a:gd name="T33" fmla="*/ 193 h 193"/>
                  <a:gd name="T34" fmla="*/ 693 w 694"/>
                  <a:gd name="T35" fmla="*/ 178 h 193"/>
                  <a:gd name="T36" fmla="*/ 693 w 694"/>
                  <a:gd name="T37" fmla="*/ 178 h 193"/>
                  <a:gd name="T38" fmla="*/ 691 w 694"/>
                  <a:gd name="T39" fmla="*/ 169 h 193"/>
                  <a:gd name="T40" fmla="*/ 689 w 694"/>
                  <a:gd name="T41" fmla="*/ 158 h 193"/>
                  <a:gd name="T42" fmla="*/ 683 w 694"/>
                  <a:gd name="T43" fmla="*/ 147 h 193"/>
                  <a:gd name="T44" fmla="*/ 678 w 694"/>
                  <a:gd name="T45" fmla="*/ 137 h 193"/>
                  <a:gd name="T46" fmla="*/ 670 w 694"/>
                  <a:gd name="T47" fmla="*/ 126 h 193"/>
                  <a:gd name="T48" fmla="*/ 662 w 694"/>
                  <a:gd name="T49" fmla="*/ 114 h 193"/>
                  <a:gd name="T50" fmla="*/ 641 w 694"/>
                  <a:gd name="T51" fmla="*/ 91 h 193"/>
                  <a:gd name="T52" fmla="*/ 617 w 694"/>
                  <a:gd name="T53" fmla="*/ 68 h 193"/>
                  <a:gd name="T54" fmla="*/ 589 w 694"/>
                  <a:gd name="T55" fmla="*/ 45 h 193"/>
                  <a:gd name="T56" fmla="*/ 556 w 694"/>
                  <a:gd name="T57" fmla="*/ 22 h 193"/>
                  <a:gd name="T58" fmla="*/ 523 w 694"/>
                  <a:gd name="T5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4" h="193">
                    <a:moveTo>
                      <a:pt x="523" y="0"/>
                    </a:moveTo>
                    <a:lnTo>
                      <a:pt x="19" y="0"/>
                    </a:lnTo>
                    <a:lnTo>
                      <a:pt x="19" y="0"/>
                    </a:lnTo>
                    <a:lnTo>
                      <a:pt x="11" y="26"/>
                    </a:lnTo>
                    <a:lnTo>
                      <a:pt x="5" y="52"/>
                    </a:lnTo>
                    <a:lnTo>
                      <a:pt x="1" y="76"/>
                    </a:lnTo>
                    <a:lnTo>
                      <a:pt x="0" y="102"/>
                    </a:lnTo>
                    <a:lnTo>
                      <a:pt x="0" y="124"/>
                    </a:lnTo>
                    <a:lnTo>
                      <a:pt x="1" y="149"/>
                    </a:lnTo>
                    <a:lnTo>
                      <a:pt x="4" y="172"/>
                    </a:lnTo>
                    <a:lnTo>
                      <a:pt x="8" y="193"/>
                    </a:lnTo>
                    <a:lnTo>
                      <a:pt x="664" y="193"/>
                    </a:lnTo>
                    <a:lnTo>
                      <a:pt x="664" y="193"/>
                    </a:lnTo>
                    <a:lnTo>
                      <a:pt x="678" y="193"/>
                    </a:lnTo>
                    <a:lnTo>
                      <a:pt x="678" y="193"/>
                    </a:lnTo>
                    <a:lnTo>
                      <a:pt x="694" y="193"/>
                    </a:lnTo>
                    <a:lnTo>
                      <a:pt x="694" y="193"/>
                    </a:lnTo>
                    <a:lnTo>
                      <a:pt x="693" y="178"/>
                    </a:lnTo>
                    <a:lnTo>
                      <a:pt x="693" y="178"/>
                    </a:lnTo>
                    <a:lnTo>
                      <a:pt x="691" y="169"/>
                    </a:lnTo>
                    <a:lnTo>
                      <a:pt x="689" y="158"/>
                    </a:lnTo>
                    <a:lnTo>
                      <a:pt x="683" y="147"/>
                    </a:lnTo>
                    <a:lnTo>
                      <a:pt x="678" y="137"/>
                    </a:lnTo>
                    <a:lnTo>
                      <a:pt x="670" y="126"/>
                    </a:lnTo>
                    <a:lnTo>
                      <a:pt x="662" y="114"/>
                    </a:lnTo>
                    <a:lnTo>
                      <a:pt x="641" y="91"/>
                    </a:lnTo>
                    <a:lnTo>
                      <a:pt x="617" y="68"/>
                    </a:lnTo>
                    <a:lnTo>
                      <a:pt x="589" y="45"/>
                    </a:lnTo>
                    <a:lnTo>
                      <a:pt x="556" y="22"/>
                    </a:lnTo>
                    <a:lnTo>
                      <a:pt x="5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3" name="Freeform 461"/>
              <p:cNvSpPr>
                <a:spLocks noEditPoints="1"/>
              </p:cNvSpPr>
              <p:nvPr/>
            </p:nvSpPr>
            <p:spPr bwMode="auto">
              <a:xfrm>
                <a:off x="3909227" y="1126090"/>
                <a:ext cx="906521" cy="615572"/>
              </a:xfrm>
              <a:custGeom>
                <a:avLst/>
                <a:gdLst>
                  <a:gd name="T0" fmla="*/ 40 w 673"/>
                  <a:gd name="T1" fmla="*/ 120 h 457"/>
                  <a:gd name="T2" fmla="*/ 0 w 673"/>
                  <a:gd name="T3" fmla="*/ 453 h 457"/>
                  <a:gd name="T4" fmla="*/ 36 w 673"/>
                  <a:gd name="T5" fmla="*/ 457 h 457"/>
                  <a:gd name="T6" fmla="*/ 75 w 673"/>
                  <a:gd name="T7" fmla="*/ 131 h 457"/>
                  <a:gd name="T8" fmla="*/ 40 w 673"/>
                  <a:gd name="T9" fmla="*/ 120 h 457"/>
                  <a:gd name="T10" fmla="*/ 55 w 673"/>
                  <a:gd name="T11" fmla="*/ 0 h 457"/>
                  <a:gd name="T12" fmla="*/ 50 w 673"/>
                  <a:gd name="T13" fmla="*/ 44 h 457"/>
                  <a:gd name="T14" fmla="*/ 50 w 673"/>
                  <a:gd name="T15" fmla="*/ 44 h 457"/>
                  <a:gd name="T16" fmla="*/ 59 w 673"/>
                  <a:gd name="T17" fmla="*/ 64 h 457"/>
                  <a:gd name="T18" fmla="*/ 63 w 673"/>
                  <a:gd name="T19" fmla="*/ 71 h 457"/>
                  <a:gd name="T20" fmla="*/ 46 w 673"/>
                  <a:gd name="T21" fmla="*/ 72 h 457"/>
                  <a:gd name="T22" fmla="*/ 44 w 673"/>
                  <a:gd name="T23" fmla="*/ 86 h 457"/>
                  <a:gd name="T24" fmla="*/ 79 w 673"/>
                  <a:gd name="T25" fmla="*/ 97 h 457"/>
                  <a:gd name="T26" fmla="*/ 86 w 673"/>
                  <a:gd name="T27" fmla="*/ 43 h 457"/>
                  <a:gd name="T28" fmla="*/ 663 w 673"/>
                  <a:gd name="T29" fmla="*/ 105 h 457"/>
                  <a:gd name="T30" fmla="*/ 663 w 673"/>
                  <a:gd name="T31" fmla="*/ 105 h 457"/>
                  <a:gd name="T32" fmla="*/ 673 w 673"/>
                  <a:gd name="T33" fmla="*/ 67 h 457"/>
                  <a:gd name="T34" fmla="*/ 55 w 673"/>
                  <a:gd name="T3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457">
                    <a:moveTo>
                      <a:pt x="40" y="120"/>
                    </a:moveTo>
                    <a:lnTo>
                      <a:pt x="0" y="453"/>
                    </a:lnTo>
                    <a:lnTo>
                      <a:pt x="36" y="457"/>
                    </a:lnTo>
                    <a:lnTo>
                      <a:pt x="75" y="131"/>
                    </a:lnTo>
                    <a:lnTo>
                      <a:pt x="40" y="120"/>
                    </a:lnTo>
                    <a:close/>
                    <a:moveTo>
                      <a:pt x="55" y="0"/>
                    </a:moveTo>
                    <a:lnTo>
                      <a:pt x="50" y="44"/>
                    </a:lnTo>
                    <a:lnTo>
                      <a:pt x="50" y="44"/>
                    </a:lnTo>
                    <a:lnTo>
                      <a:pt x="59" y="64"/>
                    </a:lnTo>
                    <a:lnTo>
                      <a:pt x="63" y="71"/>
                    </a:lnTo>
                    <a:lnTo>
                      <a:pt x="46" y="72"/>
                    </a:lnTo>
                    <a:lnTo>
                      <a:pt x="44" y="86"/>
                    </a:lnTo>
                    <a:lnTo>
                      <a:pt x="79" y="97"/>
                    </a:lnTo>
                    <a:lnTo>
                      <a:pt x="86" y="43"/>
                    </a:lnTo>
                    <a:lnTo>
                      <a:pt x="663" y="105"/>
                    </a:lnTo>
                    <a:lnTo>
                      <a:pt x="663" y="105"/>
                    </a:lnTo>
                    <a:lnTo>
                      <a:pt x="673" y="67"/>
                    </a:lnTo>
                    <a:lnTo>
                      <a:pt x="5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4" name="Freeform 462"/>
              <p:cNvSpPr/>
              <p:nvPr/>
            </p:nvSpPr>
            <p:spPr bwMode="auto">
              <a:xfrm>
                <a:off x="3909227" y="1287728"/>
                <a:ext cx="101024" cy="453934"/>
              </a:xfrm>
              <a:custGeom>
                <a:avLst/>
                <a:gdLst>
                  <a:gd name="T0" fmla="*/ 40 w 75"/>
                  <a:gd name="T1" fmla="*/ 0 h 337"/>
                  <a:gd name="T2" fmla="*/ 0 w 75"/>
                  <a:gd name="T3" fmla="*/ 333 h 337"/>
                  <a:gd name="T4" fmla="*/ 36 w 75"/>
                  <a:gd name="T5" fmla="*/ 337 h 337"/>
                  <a:gd name="T6" fmla="*/ 75 w 75"/>
                  <a:gd name="T7" fmla="*/ 11 h 337"/>
                  <a:gd name="T8" fmla="*/ 40 w 75"/>
                  <a:gd name="T9" fmla="*/ 0 h 337"/>
                </a:gdLst>
                <a:ahLst/>
                <a:cxnLst>
                  <a:cxn ang="0">
                    <a:pos x="T0" y="T1"/>
                  </a:cxn>
                  <a:cxn ang="0">
                    <a:pos x="T2" y="T3"/>
                  </a:cxn>
                  <a:cxn ang="0">
                    <a:pos x="T4" y="T5"/>
                  </a:cxn>
                  <a:cxn ang="0">
                    <a:pos x="T6" y="T7"/>
                  </a:cxn>
                  <a:cxn ang="0">
                    <a:pos x="T8" y="T9"/>
                  </a:cxn>
                </a:cxnLst>
                <a:rect l="0" t="0" r="r" b="b"/>
                <a:pathLst>
                  <a:path w="75" h="337">
                    <a:moveTo>
                      <a:pt x="40" y="0"/>
                    </a:moveTo>
                    <a:lnTo>
                      <a:pt x="0" y="333"/>
                    </a:lnTo>
                    <a:lnTo>
                      <a:pt x="36" y="337"/>
                    </a:lnTo>
                    <a:lnTo>
                      <a:pt x="75" y="11"/>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5" name="Freeform 463"/>
              <p:cNvSpPr/>
              <p:nvPr/>
            </p:nvSpPr>
            <p:spPr bwMode="auto">
              <a:xfrm>
                <a:off x="3968494" y="1126090"/>
                <a:ext cx="847253" cy="141434"/>
              </a:xfrm>
              <a:custGeom>
                <a:avLst/>
                <a:gdLst>
                  <a:gd name="T0" fmla="*/ 11 w 629"/>
                  <a:gd name="T1" fmla="*/ 0 h 105"/>
                  <a:gd name="T2" fmla="*/ 6 w 629"/>
                  <a:gd name="T3" fmla="*/ 44 h 105"/>
                  <a:gd name="T4" fmla="*/ 6 w 629"/>
                  <a:gd name="T5" fmla="*/ 44 h 105"/>
                  <a:gd name="T6" fmla="*/ 15 w 629"/>
                  <a:gd name="T7" fmla="*/ 64 h 105"/>
                  <a:gd name="T8" fmla="*/ 19 w 629"/>
                  <a:gd name="T9" fmla="*/ 71 h 105"/>
                  <a:gd name="T10" fmla="*/ 2 w 629"/>
                  <a:gd name="T11" fmla="*/ 72 h 105"/>
                  <a:gd name="T12" fmla="*/ 0 w 629"/>
                  <a:gd name="T13" fmla="*/ 86 h 105"/>
                  <a:gd name="T14" fmla="*/ 35 w 629"/>
                  <a:gd name="T15" fmla="*/ 97 h 105"/>
                  <a:gd name="T16" fmla="*/ 42 w 629"/>
                  <a:gd name="T17" fmla="*/ 43 h 105"/>
                  <a:gd name="T18" fmla="*/ 619 w 629"/>
                  <a:gd name="T19" fmla="*/ 105 h 105"/>
                  <a:gd name="T20" fmla="*/ 619 w 629"/>
                  <a:gd name="T21" fmla="*/ 105 h 105"/>
                  <a:gd name="T22" fmla="*/ 629 w 629"/>
                  <a:gd name="T23" fmla="*/ 67 h 105"/>
                  <a:gd name="T24" fmla="*/ 11 w 62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105">
                    <a:moveTo>
                      <a:pt x="11" y="0"/>
                    </a:moveTo>
                    <a:lnTo>
                      <a:pt x="6" y="44"/>
                    </a:lnTo>
                    <a:lnTo>
                      <a:pt x="6" y="44"/>
                    </a:lnTo>
                    <a:lnTo>
                      <a:pt x="15" y="64"/>
                    </a:lnTo>
                    <a:lnTo>
                      <a:pt x="19" y="71"/>
                    </a:lnTo>
                    <a:lnTo>
                      <a:pt x="2" y="72"/>
                    </a:lnTo>
                    <a:lnTo>
                      <a:pt x="0" y="86"/>
                    </a:lnTo>
                    <a:lnTo>
                      <a:pt x="35" y="97"/>
                    </a:lnTo>
                    <a:lnTo>
                      <a:pt x="42" y="43"/>
                    </a:lnTo>
                    <a:lnTo>
                      <a:pt x="619" y="105"/>
                    </a:lnTo>
                    <a:lnTo>
                      <a:pt x="619" y="105"/>
                    </a:lnTo>
                    <a:lnTo>
                      <a:pt x="629" y="6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6" name="Freeform 464"/>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close/>
                  </a:path>
                </a:pathLst>
              </a:custGeom>
              <a:solidFill>
                <a:srgbClr val="4CB9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7" name="Freeform 465"/>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8" name="Freeform 466"/>
              <p:cNvSpPr/>
              <p:nvPr/>
            </p:nvSpPr>
            <p:spPr bwMode="auto">
              <a:xfrm>
                <a:off x="4429163" y="1240584"/>
                <a:ext cx="492996" cy="646552"/>
              </a:xfrm>
              <a:custGeom>
                <a:avLst/>
                <a:gdLst>
                  <a:gd name="T0" fmla="*/ 312 w 366"/>
                  <a:gd name="T1" fmla="*/ 480 h 480"/>
                  <a:gd name="T2" fmla="*/ 366 w 366"/>
                  <a:gd name="T3" fmla="*/ 35 h 480"/>
                  <a:gd name="T4" fmla="*/ 54 w 366"/>
                  <a:gd name="T5" fmla="*/ 0 h 480"/>
                  <a:gd name="T6" fmla="*/ 0 w 366"/>
                  <a:gd name="T7" fmla="*/ 445 h 480"/>
                  <a:gd name="T8" fmla="*/ 312 w 366"/>
                  <a:gd name="T9" fmla="*/ 480 h 480"/>
                </a:gdLst>
                <a:ahLst/>
                <a:cxnLst>
                  <a:cxn ang="0">
                    <a:pos x="T0" y="T1"/>
                  </a:cxn>
                  <a:cxn ang="0">
                    <a:pos x="T2" y="T3"/>
                  </a:cxn>
                  <a:cxn ang="0">
                    <a:pos x="T4" y="T5"/>
                  </a:cxn>
                  <a:cxn ang="0">
                    <a:pos x="T6" y="T7"/>
                  </a:cxn>
                  <a:cxn ang="0">
                    <a:pos x="T8" y="T9"/>
                  </a:cxn>
                </a:cxnLst>
                <a:rect l="0" t="0" r="r" b="b"/>
                <a:pathLst>
                  <a:path w="366" h="480">
                    <a:moveTo>
                      <a:pt x="312" y="480"/>
                    </a:moveTo>
                    <a:lnTo>
                      <a:pt x="366" y="35"/>
                    </a:lnTo>
                    <a:lnTo>
                      <a:pt x="54" y="0"/>
                    </a:lnTo>
                    <a:lnTo>
                      <a:pt x="0" y="445"/>
                    </a:lnTo>
                    <a:lnTo>
                      <a:pt x="312" y="4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9" name="Freeform 467"/>
              <p:cNvSpPr/>
              <p:nvPr/>
            </p:nvSpPr>
            <p:spPr bwMode="auto">
              <a:xfrm>
                <a:off x="4497859" y="1318709"/>
                <a:ext cx="21552" cy="22899"/>
              </a:xfrm>
              <a:custGeom>
                <a:avLst/>
                <a:gdLst>
                  <a:gd name="T0" fmla="*/ 7 w 16"/>
                  <a:gd name="T1" fmla="*/ 17 h 17"/>
                  <a:gd name="T2" fmla="*/ 7 w 16"/>
                  <a:gd name="T3" fmla="*/ 17 h 17"/>
                  <a:gd name="T4" fmla="*/ 10 w 16"/>
                  <a:gd name="T5" fmla="*/ 16 h 17"/>
                  <a:gd name="T6" fmla="*/ 12 w 16"/>
                  <a:gd name="T7" fmla="*/ 15 h 17"/>
                  <a:gd name="T8" fmla="*/ 15 w 16"/>
                  <a:gd name="T9" fmla="*/ 13 h 17"/>
                  <a:gd name="T10" fmla="*/ 16 w 16"/>
                  <a:gd name="T11" fmla="*/ 9 h 17"/>
                  <a:gd name="T12" fmla="*/ 16 w 16"/>
                  <a:gd name="T13" fmla="*/ 9 h 17"/>
                  <a:gd name="T14" fmla="*/ 15 w 16"/>
                  <a:gd name="T15" fmla="*/ 6 h 17"/>
                  <a:gd name="T16" fmla="*/ 14 w 16"/>
                  <a:gd name="T17" fmla="*/ 4 h 17"/>
                  <a:gd name="T18" fmla="*/ 12 w 16"/>
                  <a:gd name="T19" fmla="*/ 1 h 17"/>
                  <a:gd name="T20" fmla="*/ 8 w 16"/>
                  <a:gd name="T21" fmla="*/ 0 h 17"/>
                  <a:gd name="T22" fmla="*/ 8 w 16"/>
                  <a:gd name="T23" fmla="*/ 0 h 17"/>
                  <a:gd name="T24" fmla="*/ 6 w 16"/>
                  <a:gd name="T25" fmla="*/ 1 h 17"/>
                  <a:gd name="T26" fmla="*/ 3 w 16"/>
                  <a:gd name="T27" fmla="*/ 2 h 17"/>
                  <a:gd name="T28" fmla="*/ 0 w 16"/>
                  <a:gd name="T29" fmla="*/ 5 h 17"/>
                  <a:gd name="T30" fmla="*/ 0 w 16"/>
                  <a:gd name="T31" fmla="*/ 8 h 17"/>
                  <a:gd name="T32" fmla="*/ 0 w 16"/>
                  <a:gd name="T33" fmla="*/ 8 h 17"/>
                  <a:gd name="T34" fmla="*/ 0 w 16"/>
                  <a:gd name="T35" fmla="*/ 10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6"/>
                    </a:lnTo>
                    <a:lnTo>
                      <a:pt x="12" y="15"/>
                    </a:lnTo>
                    <a:lnTo>
                      <a:pt x="15" y="13"/>
                    </a:lnTo>
                    <a:lnTo>
                      <a:pt x="16" y="9"/>
                    </a:lnTo>
                    <a:lnTo>
                      <a:pt x="16" y="9"/>
                    </a:lnTo>
                    <a:lnTo>
                      <a:pt x="15" y="6"/>
                    </a:lnTo>
                    <a:lnTo>
                      <a:pt x="14" y="4"/>
                    </a:lnTo>
                    <a:lnTo>
                      <a:pt x="12" y="1"/>
                    </a:lnTo>
                    <a:lnTo>
                      <a:pt x="8" y="0"/>
                    </a:lnTo>
                    <a:lnTo>
                      <a:pt x="8" y="0"/>
                    </a:lnTo>
                    <a:lnTo>
                      <a:pt x="6" y="1"/>
                    </a:lnTo>
                    <a:lnTo>
                      <a:pt x="3" y="2"/>
                    </a:lnTo>
                    <a:lnTo>
                      <a:pt x="0" y="5"/>
                    </a:lnTo>
                    <a:lnTo>
                      <a:pt x="0" y="8"/>
                    </a:lnTo>
                    <a:lnTo>
                      <a:pt x="0" y="8"/>
                    </a:lnTo>
                    <a:lnTo>
                      <a:pt x="0" y="10"/>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0" name="Freeform 468"/>
              <p:cNvSpPr/>
              <p:nvPr/>
            </p:nvSpPr>
            <p:spPr bwMode="auto">
              <a:xfrm>
                <a:off x="4497859" y="1318709"/>
                <a:ext cx="20205" cy="17511"/>
              </a:xfrm>
              <a:custGeom>
                <a:avLst/>
                <a:gdLst>
                  <a:gd name="T0" fmla="*/ 1 w 15"/>
                  <a:gd name="T1" fmla="*/ 13 h 13"/>
                  <a:gd name="T2" fmla="*/ 1 w 15"/>
                  <a:gd name="T3" fmla="*/ 13 h 13"/>
                  <a:gd name="T4" fmla="*/ 1 w 15"/>
                  <a:gd name="T5" fmla="*/ 10 h 13"/>
                  <a:gd name="T6" fmla="*/ 1 w 15"/>
                  <a:gd name="T7" fmla="*/ 10 h 13"/>
                  <a:gd name="T8" fmla="*/ 1 w 15"/>
                  <a:gd name="T9" fmla="*/ 6 h 13"/>
                  <a:gd name="T10" fmla="*/ 4 w 15"/>
                  <a:gd name="T11" fmla="*/ 4 h 13"/>
                  <a:gd name="T12" fmla="*/ 7 w 15"/>
                  <a:gd name="T13" fmla="*/ 2 h 13"/>
                  <a:gd name="T14" fmla="*/ 10 w 15"/>
                  <a:gd name="T15" fmla="*/ 2 h 13"/>
                  <a:gd name="T16" fmla="*/ 10 w 15"/>
                  <a:gd name="T17" fmla="*/ 2 h 13"/>
                  <a:gd name="T18" fmla="*/ 14 w 15"/>
                  <a:gd name="T19" fmla="*/ 4 h 13"/>
                  <a:gd name="T20" fmla="*/ 15 w 15"/>
                  <a:gd name="T21" fmla="*/ 5 h 13"/>
                  <a:gd name="T22" fmla="*/ 15 w 15"/>
                  <a:gd name="T23" fmla="*/ 5 h 13"/>
                  <a:gd name="T24" fmla="*/ 12 w 15"/>
                  <a:gd name="T25" fmla="*/ 2 h 13"/>
                  <a:gd name="T26" fmla="*/ 8 w 15"/>
                  <a:gd name="T27" fmla="*/ 0 h 13"/>
                  <a:gd name="T28" fmla="*/ 8 w 15"/>
                  <a:gd name="T29" fmla="*/ 0 h 13"/>
                  <a:gd name="T30" fmla="*/ 6 w 15"/>
                  <a:gd name="T31" fmla="*/ 1 h 13"/>
                  <a:gd name="T32" fmla="*/ 3 w 15"/>
                  <a:gd name="T33" fmla="*/ 2 h 13"/>
                  <a:gd name="T34" fmla="*/ 0 w 15"/>
                  <a:gd name="T35" fmla="*/ 5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10"/>
                    </a:lnTo>
                    <a:lnTo>
                      <a:pt x="1" y="10"/>
                    </a:lnTo>
                    <a:lnTo>
                      <a:pt x="1" y="6"/>
                    </a:lnTo>
                    <a:lnTo>
                      <a:pt x="4" y="4"/>
                    </a:lnTo>
                    <a:lnTo>
                      <a:pt x="7" y="2"/>
                    </a:lnTo>
                    <a:lnTo>
                      <a:pt x="10" y="2"/>
                    </a:lnTo>
                    <a:lnTo>
                      <a:pt x="10" y="2"/>
                    </a:lnTo>
                    <a:lnTo>
                      <a:pt x="14" y="4"/>
                    </a:lnTo>
                    <a:lnTo>
                      <a:pt x="15" y="5"/>
                    </a:lnTo>
                    <a:lnTo>
                      <a:pt x="15" y="5"/>
                    </a:lnTo>
                    <a:lnTo>
                      <a:pt x="12" y="2"/>
                    </a:lnTo>
                    <a:lnTo>
                      <a:pt x="8" y="0"/>
                    </a:lnTo>
                    <a:lnTo>
                      <a:pt x="8" y="0"/>
                    </a:lnTo>
                    <a:lnTo>
                      <a:pt x="6" y="1"/>
                    </a:lnTo>
                    <a:lnTo>
                      <a:pt x="3" y="2"/>
                    </a:lnTo>
                    <a:lnTo>
                      <a:pt x="0" y="5"/>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1" name="Freeform 469"/>
              <p:cNvSpPr/>
              <p:nvPr/>
            </p:nvSpPr>
            <p:spPr bwMode="auto">
              <a:xfrm>
                <a:off x="4492471" y="1363159"/>
                <a:ext cx="21552" cy="22899"/>
              </a:xfrm>
              <a:custGeom>
                <a:avLst/>
                <a:gdLst>
                  <a:gd name="T0" fmla="*/ 7 w 16"/>
                  <a:gd name="T1" fmla="*/ 17 h 17"/>
                  <a:gd name="T2" fmla="*/ 7 w 16"/>
                  <a:gd name="T3" fmla="*/ 17 h 17"/>
                  <a:gd name="T4" fmla="*/ 10 w 16"/>
                  <a:gd name="T5" fmla="*/ 17 h 17"/>
                  <a:gd name="T6" fmla="*/ 12 w 16"/>
                  <a:gd name="T7" fmla="*/ 15 h 17"/>
                  <a:gd name="T8" fmla="*/ 15 w 16"/>
                  <a:gd name="T9" fmla="*/ 13 h 17"/>
                  <a:gd name="T10" fmla="*/ 16 w 16"/>
                  <a:gd name="T11" fmla="*/ 10 h 17"/>
                  <a:gd name="T12" fmla="*/ 16 w 16"/>
                  <a:gd name="T13" fmla="*/ 10 h 17"/>
                  <a:gd name="T14" fmla="*/ 16 w 16"/>
                  <a:gd name="T15" fmla="*/ 6 h 17"/>
                  <a:gd name="T16" fmla="*/ 14 w 16"/>
                  <a:gd name="T17" fmla="*/ 3 h 17"/>
                  <a:gd name="T18" fmla="*/ 12 w 16"/>
                  <a:gd name="T19" fmla="*/ 2 h 17"/>
                  <a:gd name="T20" fmla="*/ 8 w 16"/>
                  <a:gd name="T21" fmla="*/ 0 h 17"/>
                  <a:gd name="T22" fmla="*/ 8 w 16"/>
                  <a:gd name="T23" fmla="*/ 0 h 17"/>
                  <a:gd name="T24" fmla="*/ 5 w 16"/>
                  <a:gd name="T25" fmla="*/ 0 h 17"/>
                  <a:gd name="T26" fmla="*/ 3 w 16"/>
                  <a:gd name="T27" fmla="*/ 2 h 17"/>
                  <a:gd name="T28" fmla="*/ 0 w 16"/>
                  <a:gd name="T29" fmla="*/ 4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7"/>
                    </a:lnTo>
                    <a:lnTo>
                      <a:pt x="12" y="15"/>
                    </a:lnTo>
                    <a:lnTo>
                      <a:pt x="15" y="13"/>
                    </a:lnTo>
                    <a:lnTo>
                      <a:pt x="16" y="10"/>
                    </a:lnTo>
                    <a:lnTo>
                      <a:pt x="16" y="10"/>
                    </a:lnTo>
                    <a:lnTo>
                      <a:pt x="16" y="6"/>
                    </a:lnTo>
                    <a:lnTo>
                      <a:pt x="14" y="3"/>
                    </a:lnTo>
                    <a:lnTo>
                      <a:pt x="12" y="2"/>
                    </a:lnTo>
                    <a:lnTo>
                      <a:pt x="8" y="0"/>
                    </a:lnTo>
                    <a:lnTo>
                      <a:pt x="8" y="0"/>
                    </a:lnTo>
                    <a:lnTo>
                      <a:pt x="5" y="0"/>
                    </a:lnTo>
                    <a:lnTo>
                      <a:pt x="3" y="2"/>
                    </a:lnTo>
                    <a:lnTo>
                      <a:pt x="0" y="4"/>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2" name="Freeform 470"/>
              <p:cNvSpPr/>
              <p:nvPr/>
            </p:nvSpPr>
            <p:spPr bwMode="auto">
              <a:xfrm>
                <a:off x="4492471" y="1363159"/>
                <a:ext cx="20205" cy="18858"/>
              </a:xfrm>
              <a:custGeom>
                <a:avLst/>
                <a:gdLst>
                  <a:gd name="T0" fmla="*/ 1 w 15"/>
                  <a:gd name="T1" fmla="*/ 14 h 14"/>
                  <a:gd name="T2" fmla="*/ 1 w 15"/>
                  <a:gd name="T3" fmla="*/ 14 h 14"/>
                  <a:gd name="T4" fmla="*/ 1 w 15"/>
                  <a:gd name="T5" fmla="*/ 10 h 14"/>
                  <a:gd name="T6" fmla="*/ 1 w 15"/>
                  <a:gd name="T7" fmla="*/ 10 h 14"/>
                  <a:gd name="T8" fmla="*/ 1 w 15"/>
                  <a:gd name="T9" fmla="*/ 7 h 14"/>
                  <a:gd name="T10" fmla="*/ 4 w 15"/>
                  <a:gd name="T11" fmla="*/ 4 h 14"/>
                  <a:gd name="T12" fmla="*/ 7 w 15"/>
                  <a:gd name="T13" fmla="*/ 3 h 14"/>
                  <a:gd name="T14" fmla="*/ 10 w 15"/>
                  <a:gd name="T15" fmla="*/ 3 h 14"/>
                  <a:gd name="T16" fmla="*/ 10 w 15"/>
                  <a:gd name="T17" fmla="*/ 3 h 14"/>
                  <a:gd name="T18" fmla="*/ 14 w 15"/>
                  <a:gd name="T19" fmla="*/ 3 h 14"/>
                  <a:gd name="T20" fmla="*/ 15 w 15"/>
                  <a:gd name="T21" fmla="*/ 6 h 14"/>
                  <a:gd name="T22" fmla="*/ 15 w 15"/>
                  <a:gd name="T23" fmla="*/ 6 h 14"/>
                  <a:gd name="T24" fmla="*/ 12 w 15"/>
                  <a:gd name="T25" fmla="*/ 2 h 14"/>
                  <a:gd name="T26" fmla="*/ 8 w 15"/>
                  <a:gd name="T27" fmla="*/ 0 h 14"/>
                  <a:gd name="T28" fmla="*/ 8 w 15"/>
                  <a:gd name="T29" fmla="*/ 0 h 14"/>
                  <a:gd name="T30" fmla="*/ 5 w 15"/>
                  <a:gd name="T31" fmla="*/ 0 h 14"/>
                  <a:gd name="T32" fmla="*/ 3 w 15"/>
                  <a:gd name="T33" fmla="*/ 2 h 14"/>
                  <a:gd name="T34" fmla="*/ 0 w 15"/>
                  <a:gd name="T35" fmla="*/ 4 h 14"/>
                  <a:gd name="T36" fmla="*/ 0 w 15"/>
                  <a:gd name="T37" fmla="*/ 9 h 14"/>
                  <a:gd name="T38" fmla="*/ 0 w 15"/>
                  <a:gd name="T39" fmla="*/ 9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7"/>
                    </a:lnTo>
                    <a:lnTo>
                      <a:pt x="4" y="4"/>
                    </a:lnTo>
                    <a:lnTo>
                      <a:pt x="7" y="3"/>
                    </a:lnTo>
                    <a:lnTo>
                      <a:pt x="10" y="3"/>
                    </a:lnTo>
                    <a:lnTo>
                      <a:pt x="10" y="3"/>
                    </a:lnTo>
                    <a:lnTo>
                      <a:pt x="14" y="3"/>
                    </a:lnTo>
                    <a:lnTo>
                      <a:pt x="15" y="6"/>
                    </a:lnTo>
                    <a:lnTo>
                      <a:pt x="15" y="6"/>
                    </a:lnTo>
                    <a:lnTo>
                      <a:pt x="12" y="2"/>
                    </a:lnTo>
                    <a:lnTo>
                      <a:pt x="8" y="0"/>
                    </a:lnTo>
                    <a:lnTo>
                      <a:pt x="8" y="0"/>
                    </a:lnTo>
                    <a:lnTo>
                      <a:pt x="5" y="0"/>
                    </a:lnTo>
                    <a:lnTo>
                      <a:pt x="3" y="2"/>
                    </a:lnTo>
                    <a:lnTo>
                      <a:pt x="0" y="4"/>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3" name="Freeform 471"/>
              <p:cNvSpPr/>
              <p:nvPr/>
            </p:nvSpPr>
            <p:spPr bwMode="auto">
              <a:xfrm>
                <a:off x="4487083" y="1408957"/>
                <a:ext cx="21552" cy="21552"/>
              </a:xfrm>
              <a:custGeom>
                <a:avLst/>
                <a:gdLst>
                  <a:gd name="T0" fmla="*/ 7 w 16"/>
                  <a:gd name="T1" fmla="*/ 16 h 16"/>
                  <a:gd name="T2" fmla="*/ 7 w 16"/>
                  <a:gd name="T3" fmla="*/ 16 h 16"/>
                  <a:gd name="T4" fmla="*/ 9 w 16"/>
                  <a:gd name="T5" fmla="*/ 16 h 16"/>
                  <a:gd name="T6" fmla="*/ 12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8 w 16"/>
                  <a:gd name="T21" fmla="*/ 0 h 16"/>
                  <a:gd name="T22" fmla="*/ 8 w 16"/>
                  <a:gd name="T23" fmla="*/ 0 h 16"/>
                  <a:gd name="T24" fmla="*/ 5 w 16"/>
                  <a:gd name="T25" fmla="*/ 0 h 16"/>
                  <a:gd name="T26" fmla="*/ 3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2" y="15"/>
                    </a:lnTo>
                    <a:lnTo>
                      <a:pt x="15" y="12"/>
                    </a:lnTo>
                    <a:lnTo>
                      <a:pt x="16" y="8"/>
                    </a:lnTo>
                    <a:lnTo>
                      <a:pt x="16" y="8"/>
                    </a:lnTo>
                    <a:lnTo>
                      <a:pt x="16" y="6"/>
                    </a:lnTo>
                    <a:lnTo>
                      <a:pt x="15" y="3"/>
                    </a:lnTo>
                    <a:lnTo>
                      <a:pt x="12" y="0"/>
                    </a:lnTo>
                    <a:lnTo>
                      <a:pt x="8" y="0"/>
                    </a:lnTo>
                    <a:lnTo>
                      <a:pt x="8" y="0"/>
                    </a:lnTo>
                    <a:lnTo>
                      <a:pt x="5" y="0"/>
                    </a:lnTo>
                    <a:lnTo>
                      <a:pt x="3"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4" name="Freeform 472"/>
              <p:cNvSpPr/>
              <p:nvPr/>
            </p:nvSpPr>
            <p:spPr bwMode="auto">
              <a:xfrm>
                <a:off x="4487083" y="1408957"/>
                <a:ext cx="20205" cy="18858"/>
              </a:xfrm>
              <a:custGeom>
                <a:avLst/>
                <a:gdLst>
                  <a:gd name="T0" fmla="*/ 1 w 15"/>
                  <a:gd name="T1" fmla="*/ 14 h 14"/>
                  <a:gd name="T2" fmla="*/ 1 w 15"/>
                  <a:gd name="T3" fmla="*/ 14 h 14"/>
                  <a:gd name="T4" fmla="*/ 1 w 15"/>
                  <a:gd name="T5" fmla="*/ 10 h 14"/>
                  <a:gd name="T6" fmla="*/ 1 w 15"/>
                  <a:gd name="T7" fmla="*/ 10 h 14"/>
                  <a:gd name="T8" fmla="*/ 1 w 15"/>
                  <a:gd name="T9" fmla="*/ 6 h 14"/>
                  <a:gd name="T10" fmla="*/ 4 w 15"/>
                  <a:gd name="T11" fmla="*/ 4 h 14"/>
                  <a:gd name="T12" fmla="*/ 7 w 15"/>
                  <a:gd name="T13" fmla="*/ 3 h 14"/>
                  <a:gd name="T14" fmla="*/ 9 w 15"/>
                  <a:gd name="T15" fmla="*/ 2 h 14"/>
                  <a:gd name="T16" fmla="*/ 9 w 15"/>
                  <a:gd name="T17" fmla="*/ 2 h 14"/>
                  <a:gd name="T18" fmla="*/ 14 w 15"/>
                  <a:gd name="T19" fmla="*/ 3 h 14"/>
                  <a:gd name="T20" fmla="*/ 15 w 15"/>
                  <a:gd name="T21" fmla="*/ 6 h 14"/>
                  <a:gd name="T22" fmla="*/ 15 w 15"/>
                  <a:gd name="T23" fmla="*/ 6 h 14"/>
                  <a:gd name="T24" fmla="*/ 14 w 15"/>
                  <a:gd name="T25" fmla="*/ 2 h 14"/>
                  <a:gd name="T26" fmla="*/ 8 w 15"/>
                  <a:gd name="T27" fmla="*/ 0 h 14"/>
                  <a:gd name="T28" fmla="*/ 8 w 15"/>
                  <a:gd name="T29" fmla="*/ 0 h 14"/>
                  <a:gd name="T30" fmla="*/ 5 w 15"/>
                  <a:gd name="T31" fmla="*/ 0 h 14"/>
                  <a:gd name="T32" fmla="*/ 3 w 15"/>
                  <a:gd name="T33" fmla="*/ 2 h 14"/>
                  <a:gd name="T34" fmla="*/ 1 w 15"/>
                  <a:gd name="T35" fmla="*/ 4 h 14"/>
                  <a:gd name="T36" fmla="*/ 0 w 15"/>
                  <a:gd name="T37" fmla="*/ 7 h 14"/>
                  <a:gd name="T38" fmla="*/ 0 w 15"/>
                  <a:gd name="T39" fmla="*/ 7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6"/>
                    </a:lnTo>
                    <a:lnTo>
                      <a:pt x="4" y="4"/>
                    </a:lnTo>
                    <a:lnTo>
                      <a:pt x="7" y="3"/>
                    </a:lnTo>
                    <a:lnTo>
                      <a:pt x="9" y="2"/>
                    </a:lnTo>
                    <a:lnTo>
                      <a:pt x="9" y="2"/>
                    </a:lnTo>
                    <a:lnTo>
                      <a:pt x="14" y="3"/>
                    </a:lnTo>
                    <a:lnTo>
                      <a:pt x="15" y="6"/>
                    </a:lnTo>
                    <a:lnTo>
                      <a:pt x="15" y="6"/>
                    </a:lnTo>
                    <a:lnTo>
                      <a:pt x="14" y="2"/>
                    </a:lnTo>
                    <a:lnTo>
                      <a:pt x="8" y="0"/>
                    </a:lnTo>
                    <a:lnTo>
                      <a:pt x="8"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5" name="Freeform 473"/>
              <p:cNvSpPr/>
              <p:nvPr/>
            </p:nvSpPr>
            <p:spPr bwMode="auto">
              <a:xfrm>
                <a:off x="4481695" y="1453408"/>
                <a:ext cx="21552" cy="21552"/>
              </a:xfrm>
              <a:custGeom>
                <a:avLst/>
                <a:gdLst>
                  <a:gd name="T0" fmla="*/ 7 w 16"/>
                  <a:gd name="T1" fmla="*/ 16 h 16"/>
                  <a:gd name="T2" fmla="*/ 7 w 16"/>
                  <a:gd name="T3" fmla="*/ 16 h 16"/>
                  <a:gd name="T4" fmla="*/ 9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3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3" y="14"/>
                    </a:lnTo>
                    <a:lnTo>
                      <a:pt x="15" y="12"/>
                    </a:lnTo>
                    <a:lnTo>
                      <a:pt x="16" y="9"/>
                    </a:lnTo>
                    <a:lnTo>
                      <a:pt x="16" y="9"/>
                    </a:lnTo>
                    <a:lnTo>
                      <a:pt x="16" y="6"/>
                    </a:lnTo>
                    <a:lnTo>
                      <a:pt x="15" y="2"/>
                    </a:lnTo>
                    <a:lnTo>
                      <a:pt x="12" y="1"/>
                    </a:lnTo>
                    <a:lnTo>
                      <a:pt x="9" y="0"/>
                    </a:lnTo>
                    <a:lnTo>
                      <a:pt x="9" y="0"/>
                    </a:lnTo>
                    <a:lnTo>
                      <a:pt x="5" y="0"/>
                    </a:lnTo>
                    <a:lnTo>
                      <a:pt x="3" y="2"/>
                    </a:lnTo>
                    <a:lnTo>
                      <a:pt x="1" y="4"/>
                    </a:lnTo>
                    <a:lnTo>
                      <a:pt x="0" y="8"/>
                    </a:lnTo>
                    <a:lnTo>
                      <a:pt x="0" y="8"/>
                    </a:lnTo>
                    <a:lnTo>
                      <a:pt x="0" y="10"/>
                    </a:lnTo>
                    <a:lnTo>
                      <a:pt x="1" y="13"/>
                    </a:lnTo>
                    <a:lnTo>
                      <a:pt x="4" y="16"/>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6" name="Freeform 474"/>
              <p:cNvSpPr/>
              <p:nvPr/>
            </p:nvSpPr>
            <p:spPr bwMode="auto">
              <a:xfrm>
                <a:off x="4481695" y="1453408"/>
                <a:ext cx="20205" cy="17511"/>
              </a:xfrm>
              <a:custGeom>
                <a:avLst/>
                <a:gdLst>
                  <a:gd name="T0" fmla="*/ 1 w 15"/>
                  <a:gd name="T1" fmla="*/ 13 h 13"/>
                  <a:gd name="T2" fmla="*/ 1 w 15"/>
                  <a:gd name="T3" fmla="*/ 13 h 13"/>
                  <a:gd name="T4" fmla="*/ 1 w 15"/>
                  <a:gd name="T5" fmla="*/ 9 h 13"/>
                  <a:gd name="T6" fmla="*/ 1 w 15"/>
                  <a:gd name="T7" fmla="*/ 9 h 13"/>
                  <a:gd name="T8" fmla="*/ 1 w 15"/>
                  <a:gd name="T9" fmla="*/ 6 h 13"/>
                  <a:gd name="T10" fmla="*/ 4 w 15"/>
                  <a:gd name="T11" fmla="*/ 4 h 13"/>
                  <a:gd name="T12" fmla="*/ 7 w 15"/>
                  <a:gd name="T13" fmla="*/ 2 h 13"/>
                  <a:gd name="T14" fmla="*/ 9 w 15"/>
                  <a:gd name="T15" fmla="*/ 2 h 13"/>
                  <a:gd name="T16" fmla="*/ 9 w 15"/>
                  <a:gd name="T17" fmla="*/ 2 h 13"/>
                  <a:gd name="T18" fmla="*/ 13 w 15"/>
                  <a:gd name="T19" fmla="*/ 4 h 13"/>
                  <a:gd name="T20" fmla="*/ 15 w 15"/>
                  <a:gd name="T21" fmla="*/ 5 h 13"/>
                  <a:gd name="T22" fmla="*/ 15 w 15"/>
                  <a:gd name="T23" fmla="*/ 5 h 13"/>
                  <a:gd name="T24" fmla="*/ 13 w 15"/>
                  <a:gd name="T25" fmla="*/ 1 h 13"/>
                  <a:gd name="T26" fmla="*/ 9 w 15"/>
                  <a:gd name="T27" fmla="*/ 0 h 13"/>
                  <a:gd name="T28" fmla="*/ 9 w 15"/>
                  <a:gd name="T29" fmla="*/ 0 h 13"/>
                  <a:gd name="T30" fmla="*/ 5 w 15"/>
                  <a:gd name="T31" fmla="*/ 0 h 13"/>
                  <a:gd name="T32" fmla="*/ 3 w 15"/>
                  <a:gd name="T33" fmla="*/ 2 h 13"/>
                  <a:gd name="T34" fmla="*/ 1 w 15"/>
                  <a:gd name="T35" fmla="*/ 4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9"/>
                    </a:lnTo>
                    <a:lnTo>
                      <a:pt x="1" y="9"/>
                    </a:lnTo>
                    <a:lnTo>
                      <a:pt x="1" y="6"/>
                    </a:lnTo>
                    <a:lnTo>
                      <a:pt x="4" y="4"/>
                    </a:lnTo>
                    <a:lnTo>
                      <a:pt x="7" y="2"/>
                    </a:lnTo>
                    <a:lnTo>
                      <a:pt x="9" y="2"/>
                    </a:lnTo>
                    <a:lnTo>
                      <a:pt x="9" y="2"/>
                    </a:lnTo>
                    <a:lnTo>
                      <a:pt x="13" y="4"/>
                    </a:lnTo>
                    <a:lnTo>
                      <a:pt x="15" y="5"/>
                    </a:lnTo>
                    <a:lnTo>
                      <a:pt x="15" y="5"/>
                    </a:lnTo>
                    <a:lnTo>
                      <a:pt x="13" y="1"/>
                    </a:lnTo>
                    <a:lnTo>
                      <a:pt x="9" y="0"/>
                    </a:lnTo>
                    <a:lnTo>
                      <a:pt x="9" y="0"/>
                    </a:lnTo>
                    <a:lnTo>
                      <a:pt x="5" y="0"/>
                    </a:lnTo>
                    <a:lnTo>
                      <a:pt x="3"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7" name="Freeform 475"/>
              <p:cNvSpPr/>
              <p:nvPr/>
            </p:nvSpPr>
            <p:spPr bwMode="auto">
              <a:xfrm>
                <a:off x="4476307" y="1497858"/>
                <a:ext cx="21552" cy="22899"/>
              </a:xfrm>
              <a:custGeom>
                <a:avLst/>
                <a:gdLst>
                  <a:gd name="T0" fmla="*/ 7 w 16"/>
                  <a:gd name="T1" fmla="*/ 17 h 17"/>
                  <a:gd name="T2" fmla="*/ 7 w 16"/>
                  <a:gd name="T3" fmla="*/ 17 h 17"/>
                  <a:gd name="T4" fmla="*/ 9 w 16"/>
                  <a:gd name="T5" fmla="*/ 17 h 17"/>
                  <a:gd name="T6" fmla="*/ 13 w 16"/>
                  <a:gd name="T7" fmla="*/ 15 h 17"/>
                  <a:gd name="T8" fmla="*/ 15 w 16"/>
                  <a:gd name="T9" fmla="*/ 12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9" y="17"/>
                    </a:lnTo>
                    <a:lnTo>
                      <a:pt x="13" y="15"/>
                    </a:lnTo>
                    <a:lnTo>
                      <a:pt x="15" y="12"/>
                    </a:lnTo>
                    <a:lnTo>
                      <a:pt x="16" y="10"/>
                    </a:lnTo>
                    <a:lnTo>
                      <a:pt x="16" y="10"/>
                    </a:lnTo>
                    <a:lnTo>
                      <a:pt x="16" y="6"/>
                    </a:lnTo>
                    <a:lnTo>
                      <a:pt x="15" y="3"/>
                    </a:lnTo>
                    <a:lnTo>
                      <a:pt x="12" y="2"/>
                    </a:lnTo>
                    <a:lnTo>
                      <a:pt x="9" y="0"/>
                    </a:lnTo>
                    <a:lnTo>
                      <a:pt x="9" y="0"/>
                    </a:lnTo>
                    <a:lnTo>
                      <a:pt x="5" y="0"/>
                    </a:lnTo>
                    <a:lnTo>
                      <a:pt x="3" y="2"/>
                    </a:lnTo>
                    <a:lnTo>
                      <a:pt x="1" y="4"/>
                    </a:lnTo>
                    <a:lnTo>
                      <a:pt x="0" y="7"/>
                    </a:lnTo>
                    <a:lnTo>
                      <a:pt x="0" y="7"/>
                    </a:lnTo>
                    <a:lnTo>
                      <a:pt x="0" y="11"/>
                    </a:lnTo>
                    <a:lnTo>
                      <a:pt x="1" y="14"/>
                    </a:lnTo>
                    <a:lnTo>
                      <a:pt x="4" y="15"/>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8" name="Freeform 476"/>
              <p:cNvSpPr/>
              <p:nvPr/>
            </p:nvSpPr>
            <p:spPr bwMode="auto">
              <a:xfrm>
                <a:off x="4476307" y="1497858"/>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4"/>
                    </a:lnTo>
                    <a:lnTo>
                      <a:pt x="7" y="3"/>
                    </a:lnTo>
                    <a:lnTo>
                      <a:pt x="11" y="2"/>
                    </a:lnTo>
                    <a:lnTo>
                      <a:pt x="11" y="2"/>
                    </a:lnTo>
                    <a:lnTo>
                      <a:pt x="13" y="3"/>
                    </a:lnTo>
                    <a:lnTo>
                      <a:pt x="16" y="6"/>
                    </a:lnTo>
                    <a:lnTo>
                      <a:pt x="16" y="6"/>
                    </a:lnTo>
                    <a:lnTo>
                      <a:pt x="13" y="2"/>
                    </a:lnTo>
                    <a:lnTo>
                      <a:pt x="9" y="0"/>
                    </a:lnTo>
                    <a:lnTo>
                      <a:pt x="9"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9" name="Freeform 477"/>
              <p:cNvSpPr/>
              <p:nvPr/>
            </p:nvSpPr>
            <p:spPr bwMode="auto">
              <a:xfrm>
                <a:off x="4470919" y="1542309"/>
                <a:ext cx="21552" cy="22899"/>
              </a:xfrm>
              <a:custGeom>
                <a:avLst/>
                <a:gdLst>
                  <a:gd name="T0" fmla="*/ 7 w 16"/>
                  <a:gd name="T1" fmla="*/ 17 h 17"/>
                  <a:gd name="T2" fmla="*/ 7 w 16"/>
                  <a:gd name="T3" fmla="*/ 17 h 17"/>
                  <a:gd name="T4" fmla="*/ 11 w 16"/>
                  <a:gd name="T5" fmla="*/ 16 h 17"/>
                  <a:gd name="T6" fmla="*/ 13 w 16"/>
                  <a:gd name="T7" fmla="*/ 15 h 17"/>
                  <a:gd name="T8" fmla="*/ 15 w 16"/>
                  <a:gd name="T9" fmla="*/ 13 h 17"/>
                  <a:gd name="T10" fmla="*/ 16 w 16"/>
                  <a:gd name="T11" fmla="*/ 9 h 17"/>
                  <a:gd name="T12" fmla="*/ 16 w 16"/>
                  <a:gd name="T13" fmla="*/ 9 h 17"/>
                  <a:gd name="T14" fmla="*/ 16 w 16"/>
                  <a:gd name="T15" fmla="*/ 6 h 17"/>
                  <a:gd name="T16" fmla="*/ 15 w 16"/>
                  <a:gd name="T17" fmla="*/ 4 h 17"/>
                  <a:gd name="T18" fmla="*/ 12 w 16"/>
                  <a:gd name="T19" fmla="*/ 1 h 17"/>
                  <a:gd name="T20" fmla="*/ 9 w 16"/>
                  <a:gd name="T21" fmla="*/ 0 h 17"/>
                  <a:gd name="T22" fmla="*/ 9 w 16"/>
                  <a:gd name="T23" fmla="*/ 0 h 17"/>
                  <a:gd name="T24" fmla="*/ 5 w 16"/>
                  <a:gd name="T25" fmla="*/ 1 h 17"/>
                  <a:gd name="T26" fmla="*/ 3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6"/>
                    </a:lnTo>
                    <a:lnTo>
                      <a:pt x="13" y="15"/>
                    </a:lnTo>
                    <a:lnTo>
                      <a:pt x="15" y="13"/>
                    </a:lnTo>
                    <a:lnTo>
                      <a:pt x="16" y="9"/>
                    </a:lnTo>
                    <a:lnTo>
                      <a:pt x="16" y="9"/>
                    </a:lnTo>
                    <a:lnTo>
                      <a:pt x="16" y="6"/>
                    </a:lnTo>
                    <a:lnTo>
                      <a:pt x="15" y="4"/>
                    </a:lnTo>
                    <a:lnTo>
                      <a:pt x="12" y="1"/>
                    </a:lnTo>
                    <a:lnTo>
                      <a:pt x="9" y="0"/>
                    </a:lnTo>
                    <a:lnTo>
                      <a:pt x="9" y="0"/>
                    </a:lnTo>
                    <a:lnTo>
                      <a:pt x="5" y="1"/>
                    </a:lnTo>
                    <a:lnTo>
                      <a:pt x="3" y="2"/>
                    </a:lnTo>
                    <a:lnTo>
                      <a:pt x="1" y="5"/>
                    </a:lnTo>
                    <a:lnTo>
                      <a:pt x="0" y="8"/>
                    </a:lnTo>
                    <a:lnTo>
                      <a:pt x="0" y="8"/>
                    </a:lnTo>
                    <a:lnTo>
                      <a:pt x="0" y="11"/>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0" name="Freeform 478"/>
              <p:cNvSpPr/>
              <p:nvPr/>
            </p:nvSpPr>
            <p:spPr bwMode="auto">
              <a:xfrm>
                <a:off x="4470919" y="1542309"/>
                <a:ext cx="21552" cy="17511"/>
              </a:xfrm>
              <a:custGeom>
                <a:avLst/>
                <a:gdLst>
                  <a:gd name="T0" fmla="*/ 1 w 16"/>
                  <a:gd name="T1" fmla="*/ 13 h 13"/>
                  <a:gd name="T2" fmla="*/ 1 w 16"/>
                  <a:gd name="T3" fmla="*/ 13 h 13"/>
                  <a:gd name="T4" fmla="*/ 1 w 16"/>
                  <a:gd name="T5" fmla="*/ 11 h 13"/>
                  <a:gd name="T6" fmla="*/ 1 w 16"/>
                  <a:gd name="T7" fmla="*/ 11 h 13"/>
                  <a:gd name="T8" fmla="*/ 3 w 16"/>
                  <a:gd name="T9" fmla="*/ 6 h 13"/>
                  <a:gd name="T10" fmla="*/ 4 w 16"/>
                  <a:gd name="T11" fmla="*/ 4 h 13"/>
                  <a:gd name="T12" fmla="*/ 7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3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3" y="6"/>
                    </a:lnTo>
                    <a:lnTo>
                      <a:pt x="4" y="4"/>
                    </a:lnTo>
                    <a:lnTo>
                      <a:pt x="7" y="2"/>
                    </a:lnTo>
                    <a:lnTo>
                      <a:pt x="11" y="2"/>
                    </a:lnTo>
                    <a:lnTo>
                      <a:pt x="11" y="2"/>
                    </a:lnTo>
                    <a:lnTo>
                      <a:pt x="13" y="4"/>
                    </a:lnTo>
                    <a:lnTo>
                      <a:pt x="16" y="5"/>
                    </a:lnTo>
                    <a:lnTo>
                      <a:pt x="16" y="5"/>
                    </a:lnTo>
                    <a:lnTo>
                      <a:pt x="13" y="2"/>
                    </a:lnTo>
                    <a:lnTo>
                      <a:pt x="9" y="0"/>
                    </a:lnTo>
                    <a:lnTo>
                      <a:pt x="9" y="0"/>
                    </a:lnTo>
                    <a:lnTo>
                      <a:pt x="5" y="1"/>
                    </a:lnTo>
                    <a:lnTo>
                      <a:pt x="3"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1" name="Freeform 479"/>
              <p:cNvSpPr/>
              <p:nvPr/>
            </p:nvSpPr>
            <p:spPr bwMode="auto">
              <a:xfrm>
                <a:off x="4465531" y="1586759"/>
                <a:ext cx="21552" cy="22899"/>
              </a:xfrm>
              <a:custGeom>
                <a:avLst/>
                <a:gdLst>
                  <a:gd name="T0" fmla="*/ 7 w 16"/>
                  <a:gd name="T1" fmla="*/ 17 h 17"/>
                  <a:gd name="T2" fmla="*/ 7 w 16"/>
                  <a:gd name="T3" fmla="*/ 17 h 17"/>
                  <a:gd name="T4" fmla="*/ 11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5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7"/>
                    </a:lnTo>
                    <a:lnTo>
                      <a:pt x="13" y="15"/>
                    </a:lnTo>
                    <a:lnTo>
                      <a:pt x="15" y="13"/>
                    </a:lnTo>
                    <a:lnTo>
                      <a:pt x="16" y="10"/>
                    </a:lnTo>
                    <a:lnTo>
                      <a:pt x="16" y="10"/>
                    </a:lnTo>
                    <a:lnTo>
                      <a:pt x="16" y="6"/>
                    </a:lnTo>
                    <a:lnTo>
                      <a:pt x="15" y="3"/>
                    </a:lnTo>
                    <a:lnTo>
                      <a:pt x="12" y="2"/>
                    </a:lnTo>
                    <a:lnTo>
                      <a:pt x="9" y="0"/>
                    </a:lnTo>
                    <a:lnTo>
                      <a:pt x="9" y="0"/>
                    </a:lnTo>
                    <a:lnTo>
                      <a:pt x="5" y="0"/>
                    </a:lnTo>
                    <a:lnTo>
                      <a:pt x="3" y="2"/>
                    </a:lnTo>
                    <a:lnTo>
                      <a:pt x="1" y="5"/>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2" name="Freeform 480"/>
              <p:cNvSpPr/>
              <p:nvPr/>
            </p:nvSpPr>
            <p:spPr bwMode="auto">
              <a:xfrm>
                <a:off x="4465531" y="1586759"/>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5 h 14"/>
                  <a:gd name="T12" fmla="*/ 7 w 16"/>
                  <a:gd name="T13" fmla="*/ 3 h 14"/>
                  <a:gd name="T14" fmla="*/ 11 w 16"/>
                  <a:gd name="T15" fmla="*/ 3 h 14"/>
                  <a:gd name="T16" fmla="*/ 11 w 16"/>
                  <a:gd name="T17" fmla="*/ 3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5 h 14"/>
                  <a:gd name="T36" fmla="*/ 0 w 16"/>
                  <a:gd name="T37" fmla="*/ 9 h 14"/>
                  <a:gd name="T38" fmla="*/ 0 w 16"/>
                  <a:gd name="T39" fmla="*/ 9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5"/>
                    </a:lnTo>
                    <a:lnTo>
                      <a:pt x="7" y="3"/>
                    </a:lnTo>
                    <a:lnTo>
                      <a:pt x="11" y="3"/>
                    </a:lnTo>
                    <a:lnTo>
                      <a:pt x="11" y="3"/>
                    </a:lnTo>
                    <a:lnTo>
                      <a:pt x="13" y="3"/>
                    </a:lnTo>
                    <a:lnTo>
                      <a:pt x="16" y="6"/>
                    </a:lnTo>
                    <a:lnTo>
                      <a:pt x="16" y="6"/>
                    </a:lnTo>
                    <a:lnTo>
                      <a:pt x="13" y="2"/>
                    </a:lnTo>
                    <a:lnTo>
                      <a:pt x="9" y="0"/>
                    </a:lnTo>
                    <a:lnTo>
                      <a:pt x="9" y="0"/>
                    </a:lnTo>
                    <a:lnTo>
                      <a:pt x="5" y="0"/>
                    </a:lnTo>
                    <a:lnTo>
                      <a:pt x="3" y="2"/>
                    </a:lnTo>
                    <a:lnTo>
                      <a:pt x="1" y="5"/>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3" name="Freeform 481"/>
              <p:cNvSpPr/>
              <p:nvPr/>
            </p:nvSpPr>
            <p:spPr bwMode="auto">
              <a:xfrm>
                <a:off x="4460143" y="1632556"/>
                <a:ext cx="21552" cy="21552"/>
              </a:xfrm>
              <a:custGeom>
                <a:avLst/>
                <a:gdLst>
                  <a:gd name="T0" fmla="*/ 7 w 16"/>
                  <a:gd name="T1" fmla="*/ 16 h 16"/>
                  <a:gd name="T2" fmla="*/ 7 w 16"/>
                  <a:gd name="T3" fmla="*/ 16 h 16"/>
                  <a:gd name="T4" fmla="*/ 11 w 16"/>
                  <a:gd name="T5" fmla="*/ 16 h 16"/>
                  <a:gd name="T6" fmla="*/ 13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11" y="16"/>
                    </a:lnTo>
                    <a:lnTo>
                      <a:pt x="13" y="15"/>
                    </a:lnTo>
                    <a:lnTo>
                      <a:pt x="15" y="12"/>
                    </a:lnTo>
                    <a:lnTo>
                      <a:pt x="16" y="8"/>
                    </a:lnTo>
                    <a:lnTo>
                      <a:pt x="16" y="8"/>
                    </a:lnTo>
                    <a:lnTo>
                      <a:pt x="16" y="6"/>
                    </a:lnTo>
                    <a:lnTo>
                      <a:pt x="15" y="3"/>
                    </a:lnTo>
                    <a:lnTo>
                      <a:pt x="12" y="0"/>
                    </a:lnTo>
                    <a:lnTo>
                      <a:pt x="9" y="0"/>
                    </a:lnTo>
                    <a:lnTo>
                      <a:pt x="9" y="0"/>
                    </a:lnTo>
                    <a:lnTo>
                      <a:pt x="5" y="0"/>
                    </a:lnTo>
                    <a:lnTo>
                      <a:pt x="2"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4" name="Freeform 482"/>
              <p:cNvSpPr/>
              <p:nvPr/>
            </p:nvSpPr>
            <p:spPr bwMode="auto">
              <a:xfrm>
                <a:off x="4460143" y="1632556"/>
                <a:ext cx="21552" cy="18858"/>
              </a:xfrm>
              <a:custGeom>
                <a:avLst/>
                <a:gdLst>
                  <a:gd name="T0" fmla="*/ 1 w 16"/>
                  <a:gd name="T1" fmla="*/ 14 h 14"/>
                  <a:gd name="T2" fmla="*/ 1 w 16"/>
                  <a:gd name="T3" fmla="*/ 14 h 14"/>
                  <a:gd name="T4" fmla="*/ 1 w 16"/>
                  <a:gd name="T5" fmla="*/ 10 h 14"/>
                  <a:gd name="T6" fmla="*/ 1 w 16"/>
                  <a:gd name="T7" fmla="*/ 10 h 14"/>
                  <a:gd name="T8" fmla="*/ 2 w 16"/>
                  <a:gd name="T9" fmla="*/ 6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6"/>
                    </a:lnTo>
                    <a:lnTo>
                      <a:pt x="4" y="4"/>
                    </a:lnTo>
                    <a:lnTo>
                      <a:pt x="7" y="3"/>
                    </a:lnTo>
                    <a:lnTo>
                      <a:pt x="11" y="2"/>
                    </a:lnTo>
                    <a:lnTo>
                      <a:pt x="11"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5" name="Freeform 483"/>
              <p:cNvSpPr/>
              <p:nvPr/>
            </p:nvSpPr>
            <p:spPr bwMode="auto">
              <a:xfrm>
                <a:off x="4454755" y="1677007"/>
                <a:ext cx="21552" cy="21552"/>
              </a:xfrm>
              <a:custGeom>
                <a:avLst/>
                <a:gdLst>
                  <a:gd name="T0" fmla="*/ 6 w 16"/>
                  <a:gd name="T1" fmla="*/ 16 h 16"/>
                  <a:gd name="T2" fmla="*/ 6 w 16"/>
                  <a:gd name="T3" fmla="*/ 16 h 16"/>
                  <a:gd name="T4" fmla="*/ 11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4"/>
                    </a:lnTo>
                    <a:lnTo>
                      <a:pt x="15" y="12"/>
                    </a:lnTo>
                    <a:lnTo>
                      <a:pt x="16" y="9"/>
                    </a:lnTo>
                    <a:lnTo>
                      <a:pt x="16" y="9"/>
                    </a:lnTo>
                    <a:lnTo>
                      <a:pt x="16" y="6"/>
                    </a:lnTo>
                    <a:lnTo>
                      <a:pt x="15" y="2"/>
                    </a:lnTo>
                    <a:lnTo>
                      <a:pt x="12" y="1"/>
                    </a:lnTo>
                    <a:lnTo>
                      <a:pt x="9" y="0"/>
                    </a:lnTo>
                    <a:lnTo>
                      <a:pt x="9" y="0"/>
                    </a:lnTo>
                    <a:lnTo>
                      <a:pt x="5" y="0"/>
                    </a:lnTo>
                    <a:lnTo>
                      <a:pt x="2" y="2"/>
                    </a:lnTo>
                    <a:lnTo>
                      <a:pt x="1" y="4"/>
                    </a:lnTo>
                    <a:lnTo>
                      <a:pt x="0" y="8"/>
                    </a:lnTo>
                    <a:lnTo>
                      <a:pt x="0" y="8"/>
                    </a:lnTo>
                    <a:lnTo>
                      <a:pt x="0" y="10"/>
                    </a:lnTo>
                    <a:lnTo>
                      <a:pt x="1" y="13"/>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6" name="Freeform 484"/>
              <p:cNvSpPr/>
              <p:nvPr/>
            </p:nvSpPr>
            <p:spPr bwMode="auto">
              <a:xfrm>
                <a:off x="4454755" y="1677007"/>
                <a:ext cx="21552" cy="17511"/>
              </a:xfrm>
              <a:custGeom>
                <a:avLst/>
                <a:gdLst>
                  <a:gd name="T0" fmla="*/ 1 w 16"/>
                  <a:gd name="T1" fmla="*/ 13 h 13"/>
                  <a:gd name="T2" fmla="*/ 1 w 16"/>
                  <a:gd name="T3" fmla="*/ 13 h 13"/>
                  <a:gd name="T4" fmla="*/ 1 w 16"/>
                  <a:gd name="T5" fmla="*/ 9 h 13"/>
                  <a:gd name="T6" fmla="*/ 1 w 16"/>
                  <a:gd name="T7" fmla="*/ 9 h 13"/>
                  <a:gd name="T8" fmla="*/ 2 w 16"/>
                  <a:gd name="T9" fmla="*/ 6 h 13"/>
                  <a:gd name="T10" fmla="*/ 4 w 16"/>
                  <a:gd name="T11" fmla="*/ 4 h 13"/>
                  <a:gd name="T12" fmla="*/ 6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1 h 13"/>
                  <a:gd name="T26" fmla="*/ 9 w 16"/>
                  <a:gd name="T27" fmla="*/ 0 h 13"/>
                  <a:gd name="T28" fmla="*/ 9 w 16"/>
                  <a:gd name="T29" fmla="*/ 0 h 13"/>
                  <a:gd name="T30" fmla="*/ 5 w 16"/>
                  <a:gd name="T31" fmla="*/ 0 h 13"/>
                  <a:gd name="T32" fmla="*/ 2 w 16"/>
                  <a:gd name="T33" fmla="*/ 2 h 13"/>
                  <a:gd name="T34" fmla="*/ 1 w 16"/>
                  <a:gd name="T35" fmla="*/ 4 h 13"/>
                  <a:gd name="T36" fmla="*/ 0 w 16"/>
                  <a:gd name="T37" fmla="*/ 8 h 13"/>
                  <a:gd name="T38" fmla="*/ 0 w 16"/>
                  <a:gd name="T39" fmla="*/ 8 h 13"/>
                  <a:gd name="T40" fmla="*/ 0 w 16"/>
                  <a:gd name="T41" fmla="*/ 10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9"/>
                    </a:lnTo>
                    <a:lnTo>
                      <a:pt x="1" y="9"/>
                    </a:lnTo>
                    <a:lnTo>
                      <a:pt x="2" y="6"/>
                    </a:lnTo>
                    <a:lnTo>
                      <a:pt x="4" y="4"/>
                    </a:lnTo>
                    <a:lnTo>
                      <a:pt x="6" y="2"/>
                    </a:lnTo>
                    <a:lnTo>
                      <a:pt x="11" y="2"/>
                    </a:lnTo>
                    <a:lnTo>
                      <a:pt x="11" y="2"/>
                    </a:lnTo>
                    <a:lnTo>
                      <a:pt x="13" y="4"/>
                    </a:lnTo>
                    <a:lnTo>
                      <a:pt x="16" y="5"/>
                    </a:lnTo>
                    <a:lnTo>
                      <a:pt x="16" y="5"/>
                    </a:lnTo>
                    <a:lnTo>
                      <a:pt x="13" y="1"/>
                    </a:lnTo>
                    <a:lnTo>
                      <a:pt x="9" y="0"/>
                    </a:lnTo>
                    <a:lnTo>
                      <a:pt x="9" y="0"/>
                    </a:lnTo>
                    <a:lnTo>
                      <a:pt x="5" y="0"/>
                    </a:lnTo>
                    <a:lnTo>
                      <a:pt x="2"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7" name="Freeform 485"/>
              <p:cNvSpPr/>
              <p:nvPr/>
            </p:nvSpPr>
            <p:spPr bwMode="auto">
              <a:xfrm>
                <a:off x="4449367" y="1721457"/>
                <a:ext cx="21552" cy="22899"/>
              </a:xfrm>
              <a:custGeom>
                <a:avLst/>
                <a:gdLst>
                  <a:gd name="T0" fmla="*/ 6 w 16"/>
                  <a:gd name="T1" fmla="*/ 17 h 17"/>
                  <a:gd name="T2" fmla="*/ 6 w 16"/>
                  <a:gd name="T3" fmla="*/ 17 h 17"/>
                  <a:gd name="T4" fmla="*/ 10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2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7"/>
                    </a:lnTo>
                    <a:lnTo>
                      <a:pt x="13" y="15"/>
                    </a:lnTo>
                    <a:lnTo>
                      <a:pt x="15" y="13"/>
                    </a:lnTo>
                    <a:lnTo>
                      <a:pt x="16" y="10"/>
                    </a:lnTo>
                    <a:lnTo>
                      <a:pt x="16" y="10"/>
                    </a:lnTo>
                    <a:lnTo>
                      <a:pt x="16" y="6"/>
                    </a:lnTo>
                    <a:lnTo>
                      <a:pt x="15" y="3"/>
                    </a:lnTo>
                    <a:lnTo>
                      <a:pt x="12" y="2"/>
                    </a:lnTo>
                    <a:lnTo>
                      <a:pt x="9" y="0"/>
                    </a:lnTo>
                    <a:lnTo>
                      <a:pt x="9" y="0"/>
                    </a:lnTo>
                    <a:lnTo>
                      <a:pt x="5" y="0"/>
                    </a:lnTo>
                    <a:lnTo>
                      <a:pt x="2" y="2"/>
                    </a:lnTo>
                    <a:lnTo>
                      <a:pt x="1" y="4"/>
                    </a:lnTo>
                    <a:lnTo>
                      <a:pt x="0" y="7"/>
                    </a:lnTo>
                    <a:lnTo>
                      <a:pt x="0" y="7"/>
                    </a:lnTo>
                    <a:lnTo>
                      <a:pt x="0" y="11"/>
                    </a:lnTo>
                    <a:lnTo>
                      <a:pt x="1" y="14"/>
                    </a:lnTo>
                    <a:lnTo>
                      <a:pt x="4" y="15"/>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8" name="Freeform 486"/>
              <p:cNvSpPr/>
              <p:nvPr/>
            </p:nvSpPr>
            <p:spPr bwMode="auto">
              <a:xfrm>
                <a:off x="4449367" y="1721457"/>
                <a:ext cx="21552" cy="18858"/>
              </a:xfrm>
              <a:custGeom>
                <a:avLst/>
                <a:gdLst>
                  <a:gd name="T0" fmla="*/ 1 w 16"/>
                  <a:gd name="T1" fmla="*/ 14 h 14"/>
                  <a:gd name="T2" fmla="*/ 1 w 16"/>
                  <a:gd name="T3" fmla="*/ 14 h 14"/>
                  <a:gd name="T4" fmla="*/ 1 w 16"/>
                  <a:gd name="T5" fmla="*/ 10 h 14"/>
                  <a:gd name="T6" fmla="*/ 1 w 16"/>
                  <a:gd name="T7" fmla="*/ 10 h 14"/>
                  <a:gd name="T8" fmla="*/ 2 w 16"/>
                  <a:gd name="T9" fmla="*/ 7 h 14"/>
                  <a:gd name="T10" fmla="*/ 4 w 16"/>
                  <a:gd name="T11" fmla="*/ 4 h 14"/>
                  <a:gd name="T12" fmla="*/ 6 w 16"/>
                  <a:gd name="T13" fmla="*/ 3 h 14"/>
                  <a:gd name="T14" fmla="*/ 10 w 16"/>
                  <a:gd name="T15" fmla="*/ 2 h 14"/>
                  <a:gd name="T16" fmla="*/ 10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7"/>
                    </a:lnTo>
                    <a:lnTo>
                      <a:pt x="4" y="4"/>
                    </a:lnTo>
                    <a:lnTo>
                      <a:pt x="6" y="3"/>
                    </a:lnTo>
                    <a:lnTo>
                      <a:pt x="10" y="2"/>
                    </a:lnTo>
                    <a:lnTo>
                      <a:pt x="10"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9" name="Freeform 487"/>
              <p:cNvSpPr/>
              <p:nvPr/>
            </p:nvSpPr>
            <p:spPr bwMode="auto">
              <a:xfrm>
                <a:off x="4443979" y="1765908"/>
                <a:ext cx="21552" cy="22899"/>
              </a:xfrm>
              <a:custGeom>
                <a:avLst/>
                <a:gdLst>
                  <a:gd name="T0" fmla="*/ 6 w 16"/>
                  <a:gd name="T1" fmla="*/ 17 h 17"/>
                  <a:gd name="T2" fmla="*/ 6 w 16"/>
                  <a:gd name="T3" fmla="*/ 17 h 17"/>
                  <a:gd name="T4" fmla="*/ 10 w 16"/>
                  <a:gd name="T5" fmla="*/ 16 h 17"/>
                  <a:gd name="T6" fmla="*/ 13 w 16"/>
                  <a:gd name="T7" fmla="*/ 15 h 17"/>
                  <a:gd name="T8" fmla="*/ 14 w 16"/>
                  <a:gd name="T9" fmla="*/ 13 h 17"/>
                  <a:gd name="T10" fmla="*/ 16 w 16"/>
                  <a:gd name="T11" fmla="*/ 9 h 17"/>
                  <a:gd name="T12" fmla="*/ 16 w 16"/>
                  <a:gd name="T13" fmla="*/ 9 h 17"/>
                  <a:gd name="T14" fmla="*/ 16 w 16"/>
                  <a:gd name="T15" fmla="*/ 7 h 17"/>
                  <a:gd name="T16" fmla="*/ 14 w 16"/>
                  <a:gd name="T17" fmla="*/ 4 h 17"/>
                  <a:gd name="T18" fmla="*/ 12 w 16"/>
                  <a:gd name="T19" fmla="*/ 1 h 17"/>
                  <a:gd name="T20" fmla="*/ 9 w 16"/>
                  <a:gd name="T21" fmla="*/ 0 h 17"/>
                  <a:gd name="T22" fmla="*/ 9 w 16"/>
                  <a:gd name="T23" fmla="*/ 0 h 17"/>
                  <a:gd name="T24" fmla="*/ 5 w 16"/>
                  <a:gd name="T25" fmla="*/ 1 h 17"/>
                  <a:gd name="T26" fmla="*/ 2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6"/>
                    </a:lnTo>
                    <a:lnTo>
                      <a:pt x="13" y="15"/>
                    </a:lnTo>
                    <a:lnTo>
                      <a:pt x="14" y="13"/>
                    </a:lnTo>
                    <a:lnTo>
                      <a:pt x="16" y="9"/>
                    </a:lnTo>
                    <a:lnTo>
                      <a:pt x="16" y="9"/>
                    </a:lnTo>
                    <a:lnTo>
                      <a:pt x="16" y="7"/>
                    </a:lnTo>
                    <a:lnTo>
                      <a:pt x="14" y="4"/>
                    </a:lnTo>
                    <a:lnTo>
                      <a:pt x="12" y="1"/>
                    </a:lnTo>
                    <a:lnTo>
                      <a:pt x="9" y="0"/>
                    </a:lnTo>
                    <a:lnTo>
                      <a:pt x="9" y="0"/>
                    </a:lnTo>
                    <a:lnTo>
                      <a:pt x="5" y="1"/>
                    </a:lnTo>
                    <a:lnTo>
                      <a:pt x="2" y="2"/>
                    </a:lnTo>
                    <a:lnTo>
                      <a:pt x="1" y="5"/>
                    </a:lnTo>
                    <a:lnTo>
                      <a:pt x="0" y="8"/>
                    </a:lnTo>
                    <a:lnTo>
                      <a:pt x="0" y="8"/>
                    </a:lnTo>
                    <a:lnTo>
                      <a:pt x="0" y="11"/>
                    </a:lnTo>
                    <a:lnTo>
                      <a:pt x="1" y="13"/>
                    </a:lnTo>
                    <a:lnTo>
                      <a:pt x="4" y="16"/>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0" name="Freeform 488"/>
              <p:cNvSpPr/>
              <p:nvPr/>
            </p:nvSpPr>
            <p:spPr bwMode="auto">
              <a:xfrm>
                <a:off x="4443979" y="1765908"/>
                <a:ext cx="21552" cy="17511"/>
              </a:xfrm>
              <a:custGeom>
                <a:avLst/>
                <a:gdLst>
                  <a:gd name="T0" fmla="*/ 1 w 16"/>
                  <a:gd name="T1" fmla="*/ 13 h 13"/>
                  <a:gd name="T2" fmla="*/ 1 w 16"/>
                  <a:gd name="T3" fmla="*/ 13 h 13"/>
                  <a:gd name="T4" fmla="*/ 1 w 16"/>
                  <a:gd name="T5" fmla="*/ 11 h 13"/>
                  <a:gd name="T6" fmla="*/ 1 w 16"/>
                  <a:gd name="T7" fmla="*/ 11 h 13"/>
                  <a:gd name="T8" fmla="*/ 2 w 16"/>
                  <a:gd name="T9" fmla="*/ 7 h 13"/>
                  <a:gd name="T10" fmla="*/ 4 w 16"/>
                  <a:gd name="T11" fmla="*/ 4 h 13"/>
                  <a:gd name="T12" fmla="*/ 6 w 16"/>
                  <a:gd name="T13" fmla="*/ 2 h 13"/>
                  <a:gd name="T14" fmla="*/ 10 w 16"/>
                  <a:gd name="T15" fmla="*/ 2 h 13"/>
                  <a:gd name="T16" fmla="*/ 10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2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2" y="7"/>
                    </a:lnTo>
                    <a:lnTo>
                      <a:pt x="4" y="4"/>
                    </a:lnTo>
                    <a:lnTo>
                      <a:pt x="6" y="2"/>
                    </a:lnTo>
                    <a:lnTo>
                      <a:pt x="10" y="2"/>
                    </a:lnTo>
                    <a:lnTo>
                      <a:pt x="10" y="2"/>
                    </a:lnTo>
                    <a:lnTo>
                      <a:pt x="13" y="4"/>
                    </a:lnTo>
                    <a:lnTo>
                      <a:pt x="16" y="5"/>
                    </a:lnTo>
                    <a:lnTo>
                      <a:pt x="16" y="5"/>
                    </a:lnTo>
                    <a:lnTo>
                      <a:pt x="13" y="2"/>
                    </a:lnTo>
                    <a:lnTo>
                      <a:pt x="9" y="0"/>
                    </a:lnTo>
                    <a:lnTo>
                      <a:pt x="9" y="0"/>
                    </a:lnTo>
                    <a:lnTo>
                      <a:pt x="5" y="1"/>
                    </a:lnTo>
                    <a:lnTo>
                      <a:pt x="2"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1" name="Freeform 489"/>
              <p:cNvSpPr/>
              <p:nvPr/>
            </p:nvSpPr>
            <p:spPr bwMode="auto">
              <a:xfrm>
                <a:off x="4423775" y="1767255"/>
                <a:ext cx="16164" cy="13470"/>
              </a:xfrm>
              <a:custGeom>
                <a:avLst/>
                <a:gdLst>
                  <a:gd name="T0" fmla="*/ 2 w 12"/>
                  <a:gd name="T1" fmla="*/ 10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2 w 12"/>
                  <a:gd name="T21" fmla="*/ 3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7 h 10"/>
                  <a:gd name="T36" fmla="*/ 2 w 12"/>
                  <a:gd name="T37" fmla="*/ 10 h 10"/>
                  <a:gd name="T38" fmla="*/ 2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10"/>
                    </a:moveTo>
                    <a:lnTo>
                      <a:pt x="11" y="10"/>
                    </a:lnTo>
                    <a:lnTo>
                      <a:pt x="11" y="7"/>
                    </a:lnTo>
                    <a:lnTo>
                      <a:pt x="4" y="7"/>
                    </a:lnTo>
                    <a:lnTo>
                      <a:pt x="4" y="7"/>
                    </a:lnTo>
                    <a:lnTo>
                      <a:pt x="2" y="6"/>
                    </a:lnTo>
                    <a:lnTo>
                      <a:pt x="2" y="4"/>
                    </a:lnTo>
                    <a:lnTo>
                      <a:pt x="2" y="4"/>
                    </a:lnTo>
                    <a:lnTo>
                      <a:pt x="2" y="3"/>
                    </a:lnTo>
                    <a:lnTo>
                      <a:pt x="4" y="3"/>
                    </a:lnTo>
                    <a:lnTo>
                      <a:pt x="12" y="3"/>
                    </a:lnTo>
                    <a:lnTo>
                      <a:pt x="12" y="1"/>
                    </a:lnTo>
                    <a:lnTo>
                      <a:pt x="4" y="0"/>
                    </a:lnTo>
                    <a:lnTo>
                      <a:pt x="4" y="0"/>
                    </a:lnTo>
                    <a:lnTo>
                      <a:pt x="1" y="1"/>
                    </a:lnTo>
                    <a:lnTo>
                      <a:pt x="0" y="4"/>
                    </a:lnTo>
                    <a:lnTo>
                      <a:pt x="0" y="4"/>
                    </a:lnTo>
                    <a:lnTo>
                      <a:pt x="1" y="7"/>
                    </a:lnTo>
                    <a:lnTo>
                      <a:pt x="2" y="10"/>
                    </a:lnTo>
                    <a:lnTo>
                      <a:pt x="2"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2" name="Freeform 490"/>
              <p:cNvSpPr/>
              <p:nvPr/>
            </p:nvSpPr>
            <p:spPr bwMode="auto">
              <a:xfrm>
                <a:off x="4438591" y="1768602"/>
                <a:ext cx="13470" cy="13470"/>
              </a:xfrm>
              <a:custGeom>
                <a:avLst/>
                <a:gdLst>
                  <a:gd name="T0" fmla="*/ 8 w 10"/>
                  <a:gd name="T1" fmla="*/ 3 h 10"/>
                  <a:gd name="T2" fmla="*/ 8 w 10"/>
                  <a:gd name="T3" fmla="*/ 3 h 10"/>
                  <a:gd name="T4" fmla="*/ 9 w 10"/>
                  <a:gd name="T5" fmla="*/ 3 h 10"/>
                  <a:gd name="T6" fmla="*/ 9 w 10"/>
                  <a:gd name="T7" fmla="*/ 6 h 10"/>
                  <a:gd name="T8" fmla="*/ 9 w 10"/>
                  <a:gd name="T9" fmla="*/ 6 h 10"/>
                  <a:gd name="T10" fmla="*/ 8 w 10"/>
                  <a:gd name="T11" fmla="*/ 7 h 10"/>
                  <a:gd name="T12" fmla="*/ 8 w 10"/>
                  <a:gd name="T13" fmla="*/ 7 h 10"/>
                  <a:gd name="T14" fmla="*/ 0 w 10"/>
                  <a:gd name="T15" fmla="*/ 6 h 10"/>
                  <a:gd name="T16" fmla="*/ 0 w 10"/>
                  <a:gd name="T17" fmla="*/ 9 h 10"/>
                  <a:gd name="T18" fmla="*/ 8 w 10"/>
                  <a:gd name="T19" fmla="*/ 10 h 10"/>
                  <a:gd name="T20" fmla="*/ 8 w 10"/>
                  <a:gd name="T21" fmla="*/ 10 h 10"/>
                  <a:gd name="T22" fmla="*/ 9 w 10"/>
                  <a:gd name="T23" fmla="*/ 9 h 10"/>
                  <a:gd name="T24" fmla="*/ 10 w 10"/>
                  <a:gd name="T25" fmla="*/ 6 h 10"/>
                  <a:gd name="T26" fmla="*/ 10 w 10"/>
                  <a:gd name="T27" fmla="*/ 6 h 10"/>
                  <a:gd name="T28" fmla="*/ 10 w 10"/>
                  <a:gd name="T29" fmla="*/ 2 h 10"/>
                  <a:gd name="T30" fmla="*/ 8 w 10"/>
                  <a:gd name="T31" fmla="*/ 0 h 10"/>
                  <a:gd name="T32" fmla="*/ 1 w 10"/>
                  <a:gd name="T33" fmla="*/ 0 h 10"/>
                  <a:gd name="T34" fmla="*/ 1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3"/>
                    </a:lnTo>
                    <a:lnTo>
                      <a:pt x="9" y="6"/>
                    </a:lnTo>
                    <a:lnTo>
                      <a:pt x="9" y="6"/>
                    </a:lnTo>
                    <a:lnTo>
                      <a:pt x="8" y="7"/>
                    </a:lnTo>
                    <a:lnTo>
                      <a:pt x="8" y="7"/>
                    </a:lnTo>
                    <a:lnTo>
                      <a:pt x="0" y="6"/>
                    </a:lnTo>
                    <a:lnTo>
                      <a:pt x="0" y="9"/>
                    </a:lnTo>
                    <a:lnTo>
                      <a:pt x="8" y="10"/>
                    </a:lnTo>
                    <a:lnTo>
                      <a:pt x="8" y="10"/>
                    </a:lnTo>
                    <a:lnTo>
                      <a:pt x="9" y="9"/>
                    </a:lnTo>
                    <a:lnTo>
                      <a:pt x="10" y="6"/>
                    </a:lnTo>
                    <a:lnTo>
                      <a:pt x="10" y="6"/>
                    </a:lnTo>
                    <a:lnTo>
                      <a:pt x="10" y="2"/>
                    </a:lnTo>
                    <a:lnTo>
                      <a:pt x="8" y="0"/>
                    </a:lnTo>
                    <a:lnTo>
                      <a:pt x="1" y="0"/>
                    </a:lnTo>
                    <a:lnTo>
                      <a:pt x="1"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3" name="Freeform 491"/>
              <p:cNvSpPr/>
              <p:nvPr/>
            </p:nvSpPr>
            <p:spPr bwMode="auto">
              <a:xfrm>
                <a:off x="4429163" y="1724151"/>
                <a:ext cx="16164" cy="12123"/>
              </a:xfrm>
              <a:custGeom>
                <a:avLst/>
                <a:gdLst>
                  <a:gd name="T0" fmla="*/ 3 w 12"/>
                  <a:gd name="T1" fmla="*/ 8 h 9"/>
                  <a:gd name="T2" fmla="*/ 11 w 12"/>
                  <a:gd name="T3" fmla="*/ 9 h 9"/>
                  <a:gd name="T4" fmla="*/ 11 w 12"/>
                  <a:gd name="T5" fmla="*/ 6 h 9"/>
                  <a:gd name="T6" fmla="*/ 4 w 12"/>
                  <a:gd name="T7" fmla="*/ 5 h 9"/>
                  <a:gd name="T8" fmla="*/ 4 w 12"/>
                  <a:gd name="T9" fmla="*/ 5 h 9"/>
                  <a:gd name="T10" fmla="*/ 3 w 12"/>
                  <a:gd name="T11" fmla="*/ 5 h 9"/>
                  <a:gd name="T12" fmla="*/ 3 w 12"/>
                  <a:gd name="T13" fmla="*/ 4 h 9"/>
                  <a:gd name="T14" fmla="*/ 3 w 12"/>
                  <a:gd name="T15" fmla="*/ 4 h 9"/>
                  <a:gd name="T16" fmla="*/ 3 w 12"/>
                  <a:gd name="T17" fmla="*/ 2 h 9"/>
                  <a:gd name="T18" fmla="*/ 4 w 12"/>
                  <a:gd name="T19" fmla="*/ 1 h 9"/>
                  <a:gd name="T20" fmla="*/ 12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4" y="5"/>
                    </a:lnTo>
                    <a:lnTo>
                      <a:pt x="4" y="5"/>
                    </a:lnTo>
                    <a:lnTo>
                      <a:pt x="3" y="5"/>
                    </a:lnTo>
                    <a:lnTo>
                      <a:pt x="3" y="4"/>
                    </a:lnTo>
                    <a:lnTo>
                      <a:pt x="3" y="4"/>
                    </a:lnTo>
                    <a:lnTo>
                      <a:pt x="3" y="2"/>
                    </a:lnTo>
                    <a:lnTo>
                      <a:pt x="4" y="1"/>
                    </a:lnTo>
                    <a:lnTo>
                      <a:pt x="12"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4" name="Freeform 492"/>
              <p:cNvSpPr/>
              <p:nvPr/>
            </p:nvSpPr>
            <p:spPr bwMode="auto">
              <a:xfrm>
                <a:off x="4443979" y="1724151"/>
                <a:ext cx="13470" cy="12123"/>
              </a:xfrm>
              <a:custGeom>
                <a:avLst/>
                <a:gdLst>
                  <a:gd name="T0" fmla="*/ 8 w 10"/>
                  <a:gd name="T1" fmla="*/ 2 h 9"/>
                  <a:gd name="T2" fmla="*/ 8 w 10"/>
                  <a:gd name="T3" fmla="*/ 2 h 9"/>
                  <a:gd name="T4" fmla="*/ 9 w 10"/>
                  <a:gd name="T5" fmla="*/ 4 h 9"/>
                  <a:gd name="T6" fmla="*/ 9 w 10"/>
                  <a:gd name="T7" fmla="*/ 5 h 9"/>
                  <a:gd name="T8" fmla="*/ 9 w 10"/>
                  <a:gd name="T9" fmla="*/ 5 h 9"/>
                  <a:gd name="T10" fmla="*/ 8 w 10"/>
                  <a:gd name="T11" fmla="*/ 6 h 9"/>
                  <a:gd name="T12" fmla="*/ 8 w 10"/>
                  <a:gd name="T13" fmla="*/ 8 h 9"/>
                  <a:gd name="T14" fmla="*/ 0 w 10"/>
                  <a:gd name="T15" fmla="*/ 6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2 h 9"/>
                  <a:gd name="T30" fmla="*/ 8 w 10"/>
                  <a:gd name="T31" fmla="*/ 1 h 9"/>
                  <a:gd name="T32" fmla="*/ 1 w 10"/>
                  <a:gd name="T33" fmla="*/ 0 h 9"/>
                  <a:gd name="T34" fmla="*/ 1 w 10"/>
                  <a:gd name="T35" fmla="*/ 2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9" y="4"/>
                    </a:lnTo>
                    <a:lnTo>
                      <a:pt x="9" y="5"/>
                    </a:lnTo>
                    <a:lnTo>
                      <a:pt x="9" y="5"/>
                    </a:lnTo>
                    <a:lnTo>
                      <a:pt x="8" y="6"/>
                    </a:lnTo>
                    <a:lnTo>
                      <a:pt x="8" y="8"/>
                    </a:lnTo>
                    <a:lnTo>
                      <a:pt x="0" y="6"/>
                    </a:lnTo>
                    <a:lnTo>
                      <a:pt x="0" y="9"/>
                    </a:lnTo>
                    <a:lnTo>
                      <a:pt x="6" y="9"/>
                    </a:lnTo>
                    <a:lnTo>
                      <a:pt x="6" y="9"/>
                    </a:lnTo>
                    <a:lnTo>
                      <a:pt x="9" y="9"/>
                    </a:lnTo>
                    <a:lnTo>
                      <a:pt x="10" y="5"/>
                    </a:lnTo>
                    <a:lnTo>
                      <a:pt x="10" y="5"/>
                    </a:lnTo>
                    <a:lnTo>
                      <a:pt x="10" y="2"/>
                    </a:lnTo>
                    <a:lnTo>
                      <a:pt x="8" y="1"/>
                    </a:lnTo>
                    <a:lnTo>
                      <a:pt x="1" y="0"/>
                    </a:lnTo>
                    <a:lnTo>
                      <a:pt x="1" y="2"/>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5" name="Freeform 493"/>
              <p:cNvSpPr/>
              <p:nvPr/>
            </p:nvSpPr>
            <p:spPr bwMode="auto">
              <a:xfrm>
                <a:off x="4434551" y="1678354"/>
                <a:ext cx="16164" cy="12123"/>
              </a:xfrm>
              <a:custGeom>
                <a:avLst/>
                <a:gdLst>
                  <a:gd name="T0" fmla="*/ 3 w 12"/>
                  <a:gd name="T1" fmla="*/ 9 h 9"/>
                  <a:gd name="T2" fmla="*/ 11 w 12"/>
                  <a:gd name="T3" fmla="*/ 9 h 9"/>
                  <a:gd name="T4" fmla="*/ 11 w 12"/>
                  <a:gd name="T5" fmla="*/ 8 h 9"/>
                  <a:gd name="T6" fmla="*/ 4 w 12"/>
                  <a:gd name="T7" fmla="*/ 7 h 9"/>
                  <a:gd name="T8" fmla="*/ 4 w 12"/>
                  <a:gd name="T9" fmla="*/ 7 h 9"/>
                  <a:gd name="T10" fmla="*/ 3 w 12"/>
                  <a:gd name="T11" fmla="*/ 5 h 9"/>
                  <a:gd name="T12" fmla="*/ 3 w 12"/>
                  <a:gd name="T13" fmla="*/ 4 h 9"/>
                  <a:gd name="T14" fmla="*/ 3 w 12"/>
                  <a:gd name="T15" fmla="*/ 4 h 9"/>
                  <a:gd name="T16" fmla="*/ 3 w 12"/>
                  <a:gd name="T17" fmla="*/ 3 h 9"/>
                  <a:gd name="T18" fmla="*/ 4 w 12"/>
                  <a:gd name="T19" fmla="*/ 3 h 9"/>
                  <a:gd name="T20" fmla="*/ 11 w 12"/>
                  <a:gd name="T21" fmla="*/ 3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4" y="7"/>
                    </a:lnTo>
                    <a:lnTo>
                      <a:pt x="4" y="7"/>
                    </a:lnTo>
                    <a:lnTo>
                      <a:pt x="3" y="5"/>
                    </a:lnTo>
                    <a:lnTo>
                      <a:pt x="3" y="4"/>
                    </a:lnTo>
                    <a:lnTo>
                      <a:pt x="3" y="4"/>
                    </a:lnTo>
                    <a:lnTo>
                      <a:pt x="3" y="3"/>
                    </a:lnTo>
                    <a:lnTo>
                      <a:pt x="4" y="3"/>
                    </a:lnTo>
                    <a:lnTo>
                      <a:pt x="11" y="3"/>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6" name="Freeform 494"/>
              <p:cNvSpPr/>
              <p:nvPr/>
            </p:nvSpPr>
            <p:spPr bwMode="auto">
              <a:xfrm>
                <a:off x="4449367" y="1679701"/>
                <a:ext cx="13470" cy="13470"/>
              </a:xfrm>
              <a:custGeom>
                <a:avLst/>
                <a:gdLst>
                  <a:gd name="T0" fmla="*/ 8 w 10"/>
                  <a:gd name="T1" fmla="*/ 3 h 10"/>
                  <a:gd name="T2" fmla="*/ 8 w 10"/>
                  <a:gd name="T3" fmla="*/ 3 h 10"/>
                  <a:gd name="T4" fmla="*/ 9 w 10"/>
                  <a:gd name="T5" fmla="*/ 4 h 10"/>
                  <a:gd name="T6" fmla="*/ 9 w 10"/>
                  <a:gd name="T7" fmla="*/ 6 h 10"/>
                  <a:gd name="T8" fmla="*/ 9 w 10"/>
                  <a:gd name="T9" fmla="*/ 6 h 10"/>
                  <a:gd name="T10" fmla="*/ 8 w 10"/>
                  <a:gd name="T11" fmla="*/ 7 h 10"/>
                  <a:gd name="T12" fmla="*/ 8 w 10"/>
                  <a:gd name="T13" fmla="*/ 7 h 10"/>
                  <a:gd name="T14" fmla="*/ 0 w 10"/>
                  <a:gd name="T15" fmla="*/ 7 h 10"/>
                  <a:gd name="T16" fmla="*/ 0 w 10"/>
                  <a:gd name="T17" fmla="*/ 8 h 10"/>
                  <a:gd name="T18" fmla="*/ 6 w 10"/>
                  <a:gd name="T19" fmla="*/ 10 h 10"/>
                  <a:gd name="T20" fmla="*/ 6 w 10"/>
                  <a:gd name="T21" fmla="*/ 10 h 10"/>
                  <a:gd name="T22" fmla="*/ 9 w 10"/>
                  <a:gd name="T23" fmla="*/ 8 h 10"/>
                  <a:gd name="T24" fmla="*/ 10 w 10"/>
                  <a:gd name="T25" fmla="*/ 6 h 10"/>
                  <a:gd name="T26" fmla="*/ 10 w 10"/>
                  <a:gd name="T27" fmla="*/ 6 h 10"/>
                  <a:gd name="T28" fmla="*/ 10 w 10"/>
                  <a:gd name="T29" fmla="*/ 2 h 10"/>
                  <a:gd name="T30" fmla="*/ 8 w 10"/>
                  <a:gd name="T31" fmla="*/ 0 h 10"/>
                  <a:gd name="T32" fmla="*/ 1 w 10"/>
                  <a:gd name="T33" fmla="*/ 0 h 10"/>
                  <a:gd name="T34" fmla="*/ 0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4"/>
                    </a:lnTo>
                    <a:lnTo>
                      <a:pt x="9" y="6"/>
                    </a:lnTo>
                    <a:lnTo>
                      <a:pt x="9" y="6"/>
                    </a:lnTo>
                    <a:lnTo>
                      <a:pt x="8" y="7"/>
                    </a:lnTo>
                    <a:lnTo>
                      <a:pt x="8" y="7"/>
                    </a:lnTo>
                    <a:lnTo>
                      <a:pt x="0" y="7"/>
                    </a:lnTo>
                    <a:lnTo>
                      <a:pt x="0" y="8"/>
                    </a:lnTo>
                    <a:lnTo>
                      <a:pt x="6" y="10"/>
                    </a:lnTo>
                    <a:lnTo>
                      <a:pt x="6" y="10"/>
                    </a:lnTo>
                    <a:lnTo>
                      <a:pt x="9" y="8"/>
                    </a:lnTo>
                    <a:lnTo>
                      <a:pt x="10" y="6"/>
                    </a:lnTo>
                    <a:lnTo>
                      <a:pt x="10" y="6"/>
                    </a:lnTo>
                    <a:lnTo>
                      <a:pt x="10" y="2"/>
                    </a:lnTo>
                    <a:lnTo>
                      <a:pt x="8" y="0"/>
                    </a:lnTo>
                    <a:lnTo>
                      <a:pt x="1"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7" name="Freeform 495"/>
              <p:cNvSpPr/>
              <p:nvPr/>
            </p:nvSpPr>
            <p:spPr bwMode="auto">
              <a:xfrm>
                <a:off x="4439939" y="1635250"/>
                <a:ext cx="16164" cy="12123"/>
              </a:xfrm>
              <a:custGeom>
                <a:avLst/>
                <a:gdLst>
                  <a:gd name="T0" fmla="*/ 3 w 12"/>
                  <a:gd name="T1" fmla="*/ 8 h 9"/>
                  <a:gd name="T2" fmla="*/ 11 w 12"/>
                  <a:gd name="T3" fmla="*/ 9 h 9"/>
                  <a:gd name="T4" fmla="*/ 11 w 12"/>
                  <a:gd name="T5" fmla="*/ 6 h 9"/>
                  <a:gd name="T6" fmla="*/ 3 w 12"/>
                  <a:gd name="T7" fmla="*/ 6 h 9"/>
                  <a:gd name="T8" fmla="*/ 3 w 12"/>
                  <a:gd name="T9" fmla="*/ 6 h 9"/>
                  <a:gd name="T10" fmla="*/ 3 w 12"/>
                  <a:gd name="T11" fmla="*/ 5 h 9"/>
                  <a:gd name="T12" fmla="*/ 3 w 12"/>
                  <a:gd name="T13" fmla="*/ 4 h 9"/>
                  <a:gd name="T14" fmla="*/ 3 w 12"/>
                  <a:gd name="T15" fmla="*/ 4 h 9"/>
                  <a:gd name="T16" fmla="*/ 3 w 12"/>
                  <a:gd name="T17" fmla="*/ 2 h 9"/>
                  <a:gd name="T18" fmla="*/ 4 w 12"/>
                  <a:gd name="T19" fmla="*/ 1 h 9"/>
                  <a:gd name="T20" fmla="*/ 11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3" y="6"/>
                    </a:lnTo>
                    <a:lnTo>
                      <a:pt x="3" y="6"/>
                    </a:lnTo>
                    <a:lnTo>
                      <a:pt x="3" y="5"/>
                    </a:lnTo>
                    <a:lnTo>
                      <a:pt x="3" y="4"/>
                    </a:lnTo>
                    <a:lnTo>
                      <a:pt x="3" y="4"/>
                    </a:lnTo>
                    <a:lnTo>
                      <a:pt x="3" y="2"/>
                    </a:lnTo>
                    <a:lnTo>
                      <a:pt x="4" y="1"/>
                    </a:lnTo>
                    <a:lnTo>
                      <a:pt x="11"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8" name="Freeform 496"/>
              <p:cNvSpPr/>
              <p:nvPr/>
            </p:nvSpPr>
            <p:spPr bwMode="auto">
              <a:xfrm>
                <a:off x="4454755" y="1635250"/>
                <a:ext cx="14817" cy="12123"/>
              </a:xfrm>
              <a:custGeom>
                <a:avLst/>
                <a:gdLst>
                  <a:gd name="T0" fmla="*/ 8 w 11"/>
                  <a:gd name="T1" fmla="*/ 4 h 9"/>
                  <a:gd name="T2" fmla="*/ 8 w 11"/>
                  <a:gd name="T3" fmla="*/ 4 h 9"/>
                  <a:gd name="T4" fmla="*/ 8 w 11"/>
                  <a:gd name="T5" fmla="*/ 4 h 9"/>
                  <a:gd name="T6" fmla="*/ 9 w 11"/>
                  <a:gd name="T7" fmla="*/ 5 h 9"/>
                  <a:gd name="T8" fmla="*/ 9 w 11"/>
                  <a:gd name="T9" fmla="*/ 5 h 9"/>
                  <a:gd name="T10" fmla="*/ 8 w 11"/>
                  <a:gd name="T11" fmla="*/ 6 h 9"/>
                  <a:gd name="T12" fmla="*/ 8 w 11"/>
                  <a:gd name="T13" fmla="*/ 8 h 9"/>
                  <a:gd name="T14" fmla="*/ 0 w 11"/>
                  <a:gd name="T15" fmla="*/ 6 h 9"/>
                  <a:gd name="T16" fmla="*/ 0 w 11"/>
                  <a:gd name="T17" fmla="*/ 9 h 9"/>
                  <a:gd name="T18" fmla="*/ 6 w 11"/>
                  <a:gd name="T19" fmla="*/ 9 h 9"/>
                  <a:gd name="T20" fmla="*/ 6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1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9" y="5"/>
                    </a:lnTo>
                    <a:lnTo>
                      <a:pt x="9" y="5"/>
                    </a:lnTo>
                    <a:lnTo>
                      <a:pt x="8" y="6"/>
                    </a:lnTo>
                    <a:lnTo>
                      <a:pt x="8" y="8"/>
                    </a:lnTo>
                    <a:lnTo>
                      <a:pt x="0" y="6"/>
                    </a:lnTo>
                    <a:lnTo>
                      <a:pt x="0" y="9"/>
                    </a:lnTo>
                    <a:lnTo>
                      <a:pt x="6" y="9"/>
                    </a:lnTo>
                    <a:lnTo>
                      <a:pt x="6" y="9"/>
                    </a:lnTo>
                    <a:lnTo>
                      <a:pt x="9" y="9"/>
                    </a:lnTo>
                    <a:lnTo>
                      <a:pt x="11" y="5"/>
                    </a:lnTo>
                    <a:lnTo>
                      <a:pt x="11" y="5"/>
                    </a:lnTo>
                    <a:lnTo>
                      <a:pt x="11" y="2"/>
                    </a:lnTo>
                    <a:lnTo>
                      <a:pt x="8" y="1"/>
                    </a:lnTo>
                    <a:lnTo>
                      <a:pt x="1"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9" name="Freeform 497"/>
              <p:cNvSpPr/>
              <p:nvPr/>
            </p:nvSpPr>
            <p:spPr bwMode="auto">
              <a:xfrm>
                <a:off x="4445327" y="1589453"/>
                <a:ext cx="16164" cy="12123"/>
              </a:xfrm>
              <a:custGeom>
                <a:avLst/>
                <a:gdLst>
                  <a:gd name="T0" fmla="*/ 3 w 12"/>
                  <a:gd name="T1" fmla="*/ 9 h 9"/>
                  <a:gd name="T2" fmla="*/ 11 w 12"/>
                  <a:gd name="T3" fmla="*/ 9 h 9"/>
                  <a:gd name="T4" fmla="*/ 11 w 12"/>
                  <a:gd name="T5" fmla="*/ 8 h 9"/>
                  <a:gd name="T6" fmla="*/ 3 w 12"/>
                  <a:gd name="T7" fmla="*/ 7 h 9"/>
                  <a:gd name="T8" fmla="*/ 3 w 12"/>
                  <a:gd name="T9" fmla="*/ 7 h 9"/>
                  <a:gd name="T10" fmla="*/ 3 w 12"/>
                  <a:gd name="T11" fmla="*/ 7 h 9"/>
                  <a:gd name="T12" fmla="*/ 3 w 12"/>
                  <a:gd name="T13" fmla="*/ 4 h 9"/>
                  <a:gd name="T14" fmla="*/ 3 w 12"/>
                  <a:gd name="T15" fmla="*/ 4 h 9"/>
                  <a:gd name="T16" fmla="*/ 3 w 12"/>
                  <a:gd name="T17" fmla="*/ 3 h 9"/>
                  <a:gd name="T18" fmla="*/ 4 w 12"/>
                  <a:gd name="T19" fmla="*/ 3 h 9"/>
                  <a:gd name="T20" fmla="*/ 11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3" y="7"/>
                    </a:lnTo>
                    <a:lnTo>
                      <a:pt x="3" y="7"/>
                    </a:lnTo>
                    <a:lnTo>
                      <a:pt x="3" y="7"/>
                    </a:lnTo>
                    <a:lnTo>
                      <a:pt x="3" y="4"/>
                    </a:lnTo>
                    <a:lnTo>
                      <a:pt x="3" y="4"/>
                    </a:lnTo>
                    <a:lnTo>
                      <a:pt x="3" y="3"/>
                    </a:lnTo>
                    <a:lnTo>
                      <a:pt x="4" y="3"/>
                    </a:lnTo>
                    <a:lnTo>
                      <a:pt x="11" y="4"/>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0" name="Freeform 498"/>
              <p:cNvSpPr/>
              <p:nvPr/>
            </p:nvSpPr>
            <p:spPr bwMode="auto">
              <a:xfrm>
                <a:off x="4460143" y="1590800"/>
                <a:ext cx="14817" cy="13470"/>
              </a:xfrm>
              <a:custGeom>
                <a:avLst/>
                <a:gdLst>
                  <a:gd name="T0" fmla="*/ 8 w 11"/>
                  <a:gd name="T1" fmla="*/ 3 h 10"/>
                  <a:gd name="T2" fmla="*/ 8 w 11"/>
                  <a:gd name="T3" fmla="*/ 3 h 10"/>
                  <a:gd name="T4" fmla="*/ 8 w 11"/>
                  <a:gd name="T5" fmla="*/ 4 h 10"/>
                  <a:gd name="T6" fmla="*/ 9 w 11"/>
                  <a:gd name="T7" fmla="*/ 6 h 10"/>
                  <a:gd name="T8" fmla="*/ 9 w 11"/>
                  <a:gd name="T9" fmla="*/ 6 h 10"/>
                  <a:gd name="T10" fmla="*/ 8 w 11"/>
                  <a:gd name="T11" fmla="*/ 7 h 10"/>
                  <a:gd name="T12" fmla="*/ 8 w 11"/>
                  <a:gd name="T13" fmla="*/ 7 h 10"/>
                  <a:gd name="T14" fmla="*/ 0 w 11"/>
                  <a:gd name="T15" fmla="*/ 7 h 10"/>
                  <a:gd name="T16" fmla="*/ 0 w 11"/>
                  <a:gd name="T17" fmla="*/ 8 h 10"/>
                  <a:gd name="T18" fmla="*/ 7 w 11"/>
                  <a:gd name="T19" fmla="*/ 10 h 10"/>
                  <a:gd name="T20" fmla="*/ 7 w 11"/>
                  <a:gd name="T21" fmla="*/ 10 h 10"/>
                  <a:gd name="T22" fmla="*/ 9 w 11"/>
                  <a:gd name="T23" fmla="*/ 8 h 10"/>
                  <a:gd name="T24" fmla="*/ 11 w 11"/>
                  <a:gd name="T25" fmla="*/ 6 h 10"/>
                  <a:gd name="T26" fmla="*/ 11 w 11"/>
                  <a:gd name="T27" fmla="*/ 6 h 10"/>
                  <a:gd name="T28" fmla="*/ 11 w 11"/>
                  <a:gd name="T29" fmla="*/ 3 h 10"/>
                  <a:gd name="T30" fmla="*/ 8 w 11"/>
                  <a:gd name="T31" fmla="*/ 0 h 10"/>
                  <a:gd name="T32" fmla="*/ 1 w 11"/>
                  <a:gd name="T33" fmla="*/ 0 h 10"/>
                  <a:gd name="T34" fmla="*/ 0 w 11"/>
                  <a:gd name="T35" fmla="*/ 3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9" y="6"/>
                    </a:lnTo>
                    <a:lnTo>
                      <a:pt x="9" y="6"/>
                    </a:lnTo>
                    <a:lnTo>
                      <a:pt x="8" y="7"/>
                    </a:lnTo>
                    <a:lnTo>
                      <a:pt x="8" y="7"/>
                    </a:lnTo>
                    <a:lnTo>
                      <a:pt x="0" y="7"/>
                    </a:lnTo>
                    <a:lnTo>
                      <a:pt x="0" y="8"/>
                    </a:lnTo>
                    <a:lnTo>
                      <a:pt x="7" y="10"/>
                    </a:lnTo>
                    <a:lnTo>
                      <a:pt x="7" y="10"/>
                    </a:lnTo>
                    <a:lnTo>
                      <a:pt x="9" y="8"/>
                    </a:lnTo>
                    <a:lnTo>
                      <a:pt x="11" y="6"/>
                    </a:lnTo>
                    <a:lnTo>
                      <a:pt x="11" y="6"/>
                    </a:lnTo>
                    <a:lnTo>
                      <a:pt x="11" y="3"/>
                    </a:lnTo>
                    <a:lnTo>
                      <a:pt x="8" y="0"/>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1" name="Freeform 499"/>
              <p:cNvSpPr/>
              <p:nvPr/>
            </p:nvSpPr>
            <p:spPr bwMode="auto">
              <a:xfrm>
                <a:off x="4450715" y="1545003"/>
                <a:ext cx="14817" cy="13470"/>
              </a:xfrm>
              <a:custGeom>
                <a:avLst/>
                <a:gdLst>
                  <a:gd name="T0" fmla="*/ 3 w 11"/>
                  <a:gd name="T1" fmla="*/ 9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0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7"/>
                    </a:lnTo>
                    <a:lnTo>
                      <a:pt x="3" y="7"/>
                    </a:lnTo>
                    <a:lnTo>
                      <a:pt x="3" y="7"/>
                    </a:lnTo>
                    <a:lnTo>
                      <a:pt x="3" y="6"/>
                    </a:lnTo>
                    <a:lnTo>
                      <a:pt x="3" y="4"/>
                    </a:lnTo>
                    <a:lnTo>
                      <a:pt x="3" y="4"/>
                    </a:lnTo>
                    <a:lnTo>
                      <a:pt x="3" y="3"/>
                    </a:lnTo>
                    <a:lnTo>
                      <a:pt x="4" y="3"/>
                    </a:lnTo>
                    <a:lnTo>
                      <a:pt x="11" y="3"/>
                    </a:lnTo>
                    <a:lnTo>
                      <a:pt x="11" y="0"/>
                    </a:lnTo>
                    <a:lnTo>
                      <a:pt x="4" y="0"/>
                    </a:lnTo>
                    <a:lnTo>
                      <a:pt x="4" y="0"/>
                    </a:lnTo>
                    <a:lnTo>
                      <a:pt x="1" y="2"/>
                    </a:lnTo>
                    <a:lnTo>
                      <a:pt x="0" y="4"/>
                    </a:lnTo>
                    <a:lnTo>
                      <a:pt x="0" y="4"/>
                    </a:lnTo>
                    <a:lnTo>
                      <a:pt x="0" y="7"/>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2" name="Freeform 500"/>
              <p:cNvSpPr/>
              <p:nvPr/>
            </p:nvSpPr>
            <p:spPr bwMode="auto">
              <a:xfrm>
                <a:off x="4465531" y="1545003"/>
                <a:ext cx="14817" cy="14817"/>
              </a:xfrm>
              <a:custGeom>
                <a:avLst/>
                <a:gdLst>
                  <a:gd name="T0" fmla="*/ 8 w 11"/>
                  <a:gd name="T1" fmla="*/ 4 h 11"/>
                  <a:gd name="T2" fmla="*/ 8 w 11"/>
                  <a:gd name="T3" fmla="*/ 4 h 11"/>
                  <a:gd name="T4" fmla="*/ 8 w 11"/>
                  <a:gd name="T5" fmla="*/ 4 h 11"/>
                  <a:gd name="T6" fmla="*/ 8 w 11"/>
                  <a:gd name="T7" fmla="*/ 6 h 11"/>
                  <a:gd name="T8" fmla="*/ 8 w 11"/>
                  <a:gd name="T9" fmla="*/ 6 h 11"/>
                  <a:gd name="T10" fmla="*/ 8 w 11"/>
                  <a:gd name="T11" fmla="*/ 7 h 11"/>
                  <a:gd name="T12" fmla="*/ 7 w 11"/>
                  <a:gd name="T13" fmla="*/ 9 h 11"/>
                  <a:gd name="T14" fmla="*/ 0 w 11"/>
                  <a:gd name="T15" fmla="*/ 7 h 11"/>
                  <a:gd name="T16" fmla="*/ 0 w 11"/>
                  <a:gd name="T17" fmla="*/ 10 h 11"/>
                  <a:gd name="T18" fmla="*/ 7 w 11"/>
                  <a:gd name="T19" fmla="*/ 11 h 11"/>
                  <a:gd name="T20" fmla="*/ 7 w 11"/>
                  <a:gd name="T21" fmla="*/ 11 h 11"/>
                  <a:gd name="T22" fmla="*/ 9 w 11"/>
                  <a:gd name="T23" fmla="*/ 10 h 11"/>
                  <a:gd name="T24" fmla="*/ 11 w 11"/>
                  <a:gd name="T25" fmla="*/ 7 h 11"/>
                  <a:gd name="T26" fmla="*/ 11 w 11"/>
                  <a:gd name="T27" fmla="*/ 7 h 11"/>
                  <a:gd name="T28" fmla="*/ 11 w 11"/>
                  <a:gd name="T29" fmla="*/ 3 h 11"/>
                  <a:gd name="T30" fmla="*/ 8 w 11"/>
                  <a:gd name="T31" fmla="*/ 2 h 11"/>
                  <a:gd name="T32" fmla="*/ 0 w 11"/>
                  <a:gd name="T33" fmla="*/ 0 h 11"/>
                  <a:gd name="T34" fmla="*/ 0 w 11"/>
                  <a:gd name="T35" fmla="*/ 3 h 11"/>
                  <a:gd name="T36" fmla="*/ 8 w 11"/>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8" y="4"/>
                    </a:moveTo>
                    <a:lnTo>
                      <a:pt x="8" y="4"/>
                    </a:lnTo>
                    <a:lnTo>
                      <a:pt x="8" y="4"/>
                    </a:lnTo>
                    <a:lnTo>
                      <a:pt x="8" y="6"/>
                    </a:lnTo>
                    <a:lnTo>
                      <a:pt x="8" y="6"/>
                    </a:lnTo>
                    <a:lnTo>
                      <a:pt x="8" y="7"/>
                    </a:lnTo>
                    <a:lnTo>
                      <a:pt x="7" y="9"/>
                    </a:lnTo>
                    <a:lnTo>
                      <a:pt x="0" y="7"/>
                    </a:lnTo>
                    <a:lnTo>
                      <a:pt x="0" y="10"/>
                    </a:lnTo>
                    <a:lnTo>
                      <a:pt x="7" y="11"/>
                    </a:lnTo>
                    <a:lnTo>
                      <a:pt x="7" y="11"/>
                    </a:lnTo>
                    <a:lnTo>
                      <a:pt x="9" y="10"/>
                    </a:lnTo>
                    <a:lnTo>
                      <a:pt x="11" y="7"/>
                    </a:lnTo>
                    <a:lnTo>
                      <a:pt x="11" y="7"/>
                    </a:lnTo>
                    <a:lnTo>
                      <a:pt x="11" y="3"/>
                    </a:lnTo>
                    <a:lnTo>
                      <a:pt x="8" y="2"/>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3" name="Freeform 501"/>
              <p:cNvSpPr/>
              <p:nvPr/>
            </p:nvSpPr>
            <p:spPr bwMode="auto">
              <a:xfrm>
                <a:off x="4456103" y="1500552"/>
                <a:ext cx="14817" cy="13470"/>
              </a:xfrm>
              <a:custGeom>
                <a:avLst/>
                <a:gdLst>
                  <a:gd name="T0" fmla="*/ 3 w 11"/>
                  <a:gd name="T1" fmla="*/ 9 h 10"/>
                  <a:gd name="T2" fmla="*/ 11 w 11"/>
                  <a:gd name="T3" fmla="*/ 10 h 10"/>
                  <a:gd name="T4" fmla="*/ 11 w 11"/>
                  <a:gd name="T5" fmla="*/ 8 h 10"/>
                  <a:gd name="T6" fmla="*/ 3 w 11"/>
                  <a:gd name="T7" fmla="*/ 6 h 10"/>
                  <a:gd name="T8" fmla="*/ 3 w 11"/>
                  <a:gd name="T9" fmla="*/ 6 h 10"/>
                  <a:gd name="T10" fmla="*/ 3 w 11"/>
                  <a:gd name="T11" fmla="*/ 6 h 10"/>
                  <a:gd name="T12" fmla="*/ 3 w 11"/>
                  <a:gd name="T13" fmla="*/ 5 h 10"/>
                  <a:gd name="T14" fmla="*/ 3 w 11"/>
                  <a:gd name="T15" fmla="*/ 5 h 10"/>
                  <a:gd name="T16" fmla="*/ 3 w 11"/>
                  <a:gd name="T17" fmla="*/ 2 h 10"/>
                  <a:gd name="T18" fmla="*/ 4 w 11"/>
                  <a:gd name="T19" fmla="*/ 2 h 10"/>
                  <a:gd name="T20" fmla="*/ 11 w 11"/>
                  <a:gd name="T21" fmla="*/ 4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8"/>
                    </a:lnTo>
                    <a:lnTo>
                      <a:pt x="3" y="6"/>
                    </a:lnTo>
                    <a:lnTo>
                      <a:pt x="3" y="6"/>
                    </a:lnTo>
                    <a:lnTo>
                      <a:pt x="3" y="6"/>
                    </a:lnTo>
                    <a:lnTo>
                      <a:pt x="3" y="5"/>
                    </a:lnTo>
                    <a:lnTo>
                      <a:pt x="3" y="5"/>
                    </a:lnTo>
                    <a:lnTo>
                      <a:pt x="3" y="2"/>
                    </a:lnTo>
                    <a:lnTo>
                      <a:pt x="4"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4" name="Freeform 502"/>
              <p:cNvSpPr/>
              <p:nvPr/>
            </p:nvSpPr>
            <p:spPr bwMode="auto">
              <a:xfrm>
                <a:off x="4470919" y="1501899"/>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7 h 9"/>
                  <a:gd name="T14" fmla="*/ 0 w 11"/>
                  <a:gd name="T15" fmla="*/ 7 h 9"/>
                  <a:gd name="T16" fmla="*/ 0 w 11"/>
                  <a:gd name="T17" fmla="*/ 9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7"/>
                    </a:lnTo>
                    <a:lnTo>
                      <a:pt x="0" y="7"/>
                    </a:lnTo>
                    <a:lnTo>
                      <a:pt x="0" y="9"/>
                    </a:lnTo>
                    <a:lnTo>
                      <a:pt x="7" y="9"/>
                    </a:lnTo>
                    <a:lnTo>
                      <a:pt x="7" y="9"/>
                    </a:lnTo>
                    <a:lnTo>
                      <a:pt x="9" y="8"/>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5" name="Freeform 503"/>
              <p:cNvSpPr/>
              <p:nvPr/>
            </p:nvSpPr>
            <p:spPr bwMode="auto">
              <a:xfrm>
                <a:off x="4461490" y="1456102"/>
                <a:ext cx="14817" cy="13470"/>
              </a:xfrm>
              <a:custGeom>
                <a:avLst/>
                <a:gdLst>
                  <a:gd name="T0" fmla="*/ 3 w 11"/>
                  <a:gd name="T1" fmla="*/ 8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2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8 h 10"/>
                  <a:gd name="T38" fmla="*/ 3 w 11"/>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8"/>
                    </a:moveTo>
                    <a:lnTo>
                      <a:pt x="11" y="10"/>
                    </a:lnTo>
                    <a:lnTo>
                      <a:pt x="11" y="7"/>
                    </a:lnTo>
                    <a:lnTo>
                      <a:pt x="3" y="7"/>
                    </a:lnTo>
                    <a:lnTo>
                      <a:pt x="3" y="7"/>
                    </a:lnTo>
                    <a:lnTo>
                      <a:pt x="3" y="6"/>
                    </a:lnTo>
                    <a:lnTo>
                      <a:pt x="3" y="4"/>
                    </a:lnTo>
                    <a:lnTo>
                      <a:pt x="3" y="4"/>
                    </a:lnTo>
                    <a:lnTo>
                      <a:pt x="3" y="3"/>
                    </a:lnTo>
                    <a:lnTo>
                      <a:pt x="4" y="3"/>
                    </a:lnTo>
                    <a:lnTo>
                      <a:pt x="11" y="3"/>
                    </a:lnTo>
                    <a:lnTo>
                      <a:pt x="11" y="2"/>
                    </a:lnTo>
                    <a:lnTo>
                      <a:pt x="4" y="0"/>
                    </a:lnTo>
                    <a:lnTo>
                      <a:pt x="4" y="0"/>
                    </a:lnTo>
                    <a:lnTo>
                      <a:pt x="1" y="2"/>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6" name="Freeform 504"/>
              <p:cNvSpPr/>
              <p:nvPr/>
            </p:nvSpPr>
            <p:spPr bwMode="auto">
              <a:xfrm>
                <a:off x="4476307" y="1458796"/>
                <a:ext cx="14817" cy="12123"/>
              </a:xfrm>
              <a:custGeom>
                <a:avLst/>
                <a:gdLst>
                  <a:gd name="T0" fmla="*/ 8 w 11"/>
                  <a:gd name="T1" fmla="*/ 2 h 9"/>
                  <a:gd name="T2" fmla="*/ 8 w 11"/>
                  <a:gd name="T3" fmla="*/ 2 h 9"/>
                  <a:gd name="T4" fmla="*/ 8 w 11"/>
                  <a:gd name="T5" fmla="*/ 2 h 9"/>
                  <a:gd name="T6" fmla="*/ 8 w 11"/>
                  <a:gd name="T7" fmla="*/ 5 h 9"/>
                  <a:gd name="T8" fmla="*/ 8 w 11"/>
                  <a:gd name="T9" fmla="*/ 5 h 9"/>
                  <a:gd name="T10" fmla="*/ 8 w 11"/>
                  <a:gd name="T11" fmla="*/ 6 h 9"/>
                  <a:gd name="T12" fmla="*/ 7 w 11"/>
                  <a:gd name="T13" fmla="*/ 6 h 9"/>
                  <a:gd name="T14" fmla="*/ 0 w 11"/>
                  <a:gd name="T15" fmla="*/ 5 h 9"/>
                  <a:gd name="T16" fmla="*/ 0 w 11"/>
                  <a:gd name="T17" fmla="*/ 8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1 h 9"/>
                  <a:gd name="T30" fmla="*/ 8 w 11"/>
                  <a:gd name="T31" fmla="*/ 0 h 9"/>
                  <a:gd name="T32" fmla="*/ 0 w 11"/>
                  <a:gd name="T33" fmla="*/ 0 h 9"/>
                  <a:gd name="T34" fmla="*/ 0 w 11"/>
                  <a:gd name="T35" fmla="*/ 1 h 9"/>
                  <a:gd name="T36" fmla="*/ 8 w 11"/>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2"/>
                    </a:moveTo>
                    <a:lnTo>
                      <a:pt x="8" y="2"/>
                    </a:lnTo>
                    <a:lnTo>
                      <a:pt x="8" y="2"/>
                    </a:lnTo>
                    <a:lnTo>
                      <a:pt x="8" y="5"/>
                    </a:lnTo>
                    <a:lnTo>
                      <a:pt x="8" y="5"/>
                    </a:lnTo>
                    <a:lnTo>
                      <a:pt x="8" y="6"/>
                    </a:lnTo>
                    <a:lnTo>
                      <a:pt x="7" y="6"/>
                    </a:lnTo>
                    <a:lnTo>
                      <a:pt x="0" y="5"/>
                    </a:lnTo>
                    <a:lnTo>
                      <a:pt x="0" y="8"/>
                    </a:lnTo>
                    <a:lnTo>
                      <a:pt x="7" y="9"/>
                    </a:lnTo>
                    <a:lnTo>
                      <a:pt x="7" y="9"/>
                    </a:lnTo>
                    <a:lnTo>
                      <a:pt x="9" y="8"/>
                    </a:lnTo>
                    <a:lnTo>
                      <a:pt x="11" y="5"/>
                    </a:lnTo>
                    <a:lnTo>
                      <a:pt x="11" y="5"/>
                    </a:lnTo>
                    <a:lnTo>
                      <a:pt x="11" y="1"/>
                    </a:lnTo>
                    <a:lnTo>
                      <a:pt x="8" y="0"/>
                    </a:lnTo>
                    <a:lnTo>
                      <a:pt x="0"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7" name="Freeform 505"/>
              <p:cNvSpPr/>
              <p:nvPr/>
            </p:nvSpPr>
            <p:spPr bwMode="auto">
              <a:xfrm>
                <a:off x="4466878" y="1412998"/>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2"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8" name="Freeform 506"/>
              <p:cNvSpPr/>
              <p:nvPr/>
            </p:nvSpPr>
            <p:spPr bwMode="auto">
              <a:xfrm>
                <a:off x="4481695" y="1412998"/>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8 h 9"/>
                  <a:gd name="T14" fmla="*/ 0 w 11"/>
                  <a:gd name="T15" fmla="*/ 7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8"/>
                    </a:lnTo>
                    <a:lnTo>
                      <a:pt x="0" y="7"/>
                    </a:lnTo>
                    <a:lnTo>
                      <a:pt x="0" y="9"/>
                    </a:lnTo>
                    <a:lnTo>
                      <a:pt x="7" y="9"/>
                    </a:lnTo>
                    <a:lnTo>
                      <a:pt x="7" y="9"/>
                    </a:lnTo>
                    <a:lnTo>
                      <a:pt x="9" y="9"/>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9" name="Freeform 507"/>
              <p:cNvSpPr/>
              <p:nvPr/>
            </p:nvSpPr>
            <p:spPr bwMode="auto">
              <a:xfrm>
                <a:off x="4485736" y="1368547"/>
                <a:ext cx="16164" cy="13470"/>
              </a:xfrm>
              <a:custGeom>
                <a:avLst/>
                <a:gdLst>
                  <a:gd name="T0" fmla="*/ 9 w 12"/>
                  <a:gd name="T1" fmla="*/ 3 h 10"/>
                  <a:gd name="T2" fmla="*/ 9 w 12"/>
                  <a:gd name="T3" fmla="*/ 3 h 10"/>
                  <a:gd name="T4" fmla="*/ 9 w 12"/>
                  <a:gd name="T5" fmla="*/ 5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0 h 10"/>
                  <a:gd name="T32" fmla="*/ 1 w 12"/>
                  <a:gd name="T33" fmla="*/ 0 h 10"/>
                  <a:gd name="T34" fmla="*/ 1 w 12"/>
                  <a:gd name="T35" fmla="*/ 2 h 10"/>
                  <a:gd name="T36" fmla="*/ 9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3"/>
                    </a:moveTo>
                    <a:lnTo>
                      <a:pt x="9" y="3"/>
                    </a:lnTo>
                    <a:lnTo>
                      <a:pt x="9" y="5"/>
                    </a:lnTo>
                    <a:lnTo>
                      <a:pt x="9" y="6"/>
                    </a:lnTo>
                    <a:lnTo>
                      <a:pt x="9" y="6"/>
                    </a:lnTo>
                    <a:lnTo>
                      <a:pt x="9" y="7"/>
                    </a:lnTo>
                    <a:lnTo>
                      <a:pt x="8" y="7"/>
                    </a:lnTo>
                    <a:lnTo>
                      <a:pt x="1" y="7"/>
                    </a:lnTo>
                    <a:lnTo>
                      <a:pt x="0" y="9"/>
                    </a:lnTo>
                    <a:lnTo>
                      <a:pt x="8" y="10"/>
                    </a:lnTo>
                    <a:lnTo>
                      <a:pt x="8" y="10"/>
                    </a:lnTo>
                    <a:lnTo>
                      <a:pt x="10" y="9"/>
                    </a:lnTo>
                    <a:lnTo>
                      <a:pt x="12" y="6"/>
                    </a:lnTo>
                    <a:lnTo>
                      <a:pt x="12" y="6"/>
                    </a:lnTo>
                    <a:lnTo>
                      <a:pt x="10" y="2"/>
                    </a:lnTo>
                    <a:lnTo>
                      <a:pt x="9" y="0"/>
                    </a:lnTo>
                    <a:lnTo>
                      <a:pt x="1" y="0"/>
                    </a:lnTo>
                    <a:lnTo>
                      <a:pt x="1" y="2"/>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0" name="Freeform 508"/>
              <p:cNvSpPr/>
              <p:nvPr/>
            </p:nvSpPr>
            <p:spPr bwMode="auto">
              <a:xfrm>
                <a:off x="4472266" y="1367201"/>
                <a:ext cx="14817" cy="13470"/>
              </a:xfrm>
              <a:custGeom>
                <a:avLst/>
                <a:gdLst>
                  <a:gd name="T0" fmla="*/ 3 w 11"/>
                  <a:gd name="T1" fmla="*/ 10 h 10"/>
                  <a:gd name="T2" fmla="*/ 10 w 11"/>
                  <a:gd name="T3" fmla="*/ 10 h 10"/>
                  <a:gd name="T4" fmla="*/ 11 w 11"/>
                  <a:gd name="T5" fmla="*/ 8 h 10"/>
                  <a:gd name="T6" fmla="*/ 3 w 11"/>
                  <a:gd name="T7" fmla="*/ 7 h 10"/>
                  <a:gd name="T8" fmla="*/ 3 w 11"/>
                  <a:gd name="T9" fmla="*/ 7 h 10"/>
                  <a:gd name="T10" fmla="*/ 3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1 h 10"/>
                  <a:gd name="T24" fmla="*/ 4 w 11"/>
                  <a:gd name="T25" fmla="*/ 0 h 10"/>
                  <a:gd name="T26" fmla="*/ 4 w 11"/>
                  <a:gd name="T27" fmla="*/ 0 h 10"/>
                  <a:gd name="T28" fmla="*/ 2 w 11"/>
                  <a:gd name="T29" fmla="*/ 1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1" y="8"/>
                    </a:lnTo>
                    <a:lnTo>
                      <a:pt x="3" y="7"/>
                    </a:lnTo>
                    <a:lnTo>
                      <a:pt x="3" y="7"/>
                    </a:lnTo>
                    <a:lnTo>
                      <a:pt x="3" y="6"/>
                    </a:lnTo>
                    <a:lnTo>
                      <a:pt x="2" y="4"/>
                    </a:lnTo>
                    <a:lnTo>
                      <a:pt x="2" y="4"/>
                    </a:lnTo>
                    <a:lnTo>
                      <a:pt x="3" y="3"/>
                    </a:lnTo>
                    <a:lnTo>
                      <a:pt x="3" y="3"/>
                    </a:lnTo>
                    <a:lnTo>
                      <a:pt x="11" y="3"/>
                    </a:lnTo>
                    <a:lnTo>
                      <a:pt x="11" y="1"/>
                    </a:lnTo>
                    <a:lnTo>
                      <a:pt x="4" y="0"/>
                    </a:lnTo>
                    <a:lnTo>
                      <a:pt x="4" y="0"/>
                    </a:lnTo>
                    <a:lnTo>
                      <a:pt x="2" y="1"/>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1" name="Freeform 509"/>
              <p:cNvSpPr/>
              <p:nvPr/>
            </p:nvSpPr>
            <p:spPr bwMode="auto">
              <a:xfrm>
                <a:off x="4491124" y="1324097"/>
                <a:ext cx="16164" cy="12123"/>
              </a:xfrm>
              <a:custGeom>
                <a:avLst/>
                <a:gdLst>
                  <a:gd name="T0" fmla="*/ 9 w 12"/>
                  <a:gd name="T1" fmla="*/ 4 h 9"/>
                  <a:gd name="T2" fmla="*/ 9 w 12"/>
                  <a:gd name="T3" fmla="*/ 4 h 9"/>
                  <a:gd name="T4" fmla="*/ 9 w 12"/>
                  <a:gd name="T5" fmla="*/ 4 h 9"/>
                  <a:gd name="T6" fmla="*/ 9 w 12"/>
                  <a:gd name="T7" fmla="*/ 5 h 9"/>
                  <a:gd name="T8" fmla="*/ 9 w 12"/>
                  <a:gd name="T9" fmla="*/ 5 h 9"/>
                  <a:gd name="T10" fmla="*/ 9 w 12"/>
                  <a:gd name="T11" fmla="*/ 6 h 9"/>
                  <a:gd name="T12" fmla="*/ 8 w 12"/>
                  <a:gd name="T13" fmla="*/ 8 h 9"/>
                  <a:gd name="T14" fmla="*/ 1 w 12"/>
                  <a:gd name="T15" fmla="*/ 6 h 9"/>
                  <a:gd name="T16" fmla="*/ 0 w 12"/>
                  <a:gd name="T17" fmla="*/ 9 h 9"/>
                  <a:gd name="T18" fmla="*/ 8 w 12"/>
                  <a:gd name="T19" fmla="*/ 9 h 9"/>
                  <a:gd name="T20" fmla="*/ 8 w 12"/>
                  <a:gd name="T21" fmla="*/ 9 h 9"/>
                  <a:gd name="T22" fmla="*/ 11 w 12"/>
                  <a:gd name="T23" fmla="*/ 9 h 9"/>
                  <a:gd name="T24" fmla="*/ 12 w 12"/>
                  <a:gd name="T25" fmla="*/ 5 h 9"/>
                  <a:gd name="T26" fmla="*/ 12 w 12"/>
                  <a:gd name="T27" fmla="*/ 5 h 9"/>
                  <a:gd name="T28" fmla="*/ 11 w 12"/>
                  <a:gd name="T29" fmla="*/ 2 h 9"/>
                  <a:gd name="T30" fmla="*/ 9 w 12"/>
                  <a:gd name="T31" fmla="*/ 1 h 9"/>
                  <a:gd name="T32" fmla="*/ 1 w 12"/>
                  <a:gd name="T33" fmla="*/ 0 h 9"/>
                  <a:gd name="T34" fmla="*/ 1 w 12"/>
                  <a:gd name="T35" fmla="*/ 2 h 9"/>
                  <a:gd name="T36" fmla="*/ 9 w 12"/>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9" y="4"/>
                    </a:moveTo>
                    <a:lnTo>
                      <a:pt x="9" y="4"/>
                    </a:lnTo>
                    <a:lnTo>
                      <a:pt x="9" y="4"/>
                    </a:lnTo>
                    <a:lnTo>
                      <a:pt x="9" y="5"/>
                    </a:lnTo>
                    <a:lnTo>
                      <a:pt x="9" y="5"/>
                    </a:lnTo>
                    <a:lnTo>
                      <a:pt x="9" y="6"/>
                    </a:lnTo>
                    <a:lnTo>
                      <a:pt x="8" y="8"/>
                    </a:lnTo>
                    <a:lnTo>
                      <a:pt x="1" y="6"/>
                    </a:lnTo>
                    <a:lnTo>
                      <a:pt x="0" y="9"/>
                    </a:lnTo>
                    <a:lnTo>
                      <a:pt x="8" y="9"/>
                    </a:lnTo>
                    <a:lnTo>
                      <a:pt x="8" y="9"/>
                    </a:lnTo>
                    <a:lnTo>
                      <a:pt x="11" y="9"/>
                    </a:lnTo>
                    <a:lnTo>
                      <a:pt x="12" y="5"/>
                    </a:lnTo>
                    <a:lnTo>
                      <a:pt x="12" y="5"/>
                    </a:lnTo>
                    <a:lnTo>
                      <a:pt x="11"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2" name="Freeform 510"/>
              <p:cNvSpPr/>
              <p:nvPr/>
            </p:nvSpPr>
            <p:spPr bwMode="auto">
              <a:xfrm>
                <a:off x="4477654" y="1324097"/>
                <a:ext cx="14817" cy="12123"/>
              </a:xfrm>
              <a:custGeom>
                <a:avLst/>
                <a:gdLst>
                  <a:gd name="T0" fmla="*/ 3 w 11"/>
                  <a:gd name="T1" fmla="*/ 8 h 9"/>
                  <a:gd name="T2" fmla="*/ 10 w 11"/>
                  <a:gd name="T3" fmla="*/ 9 h 9"/>
                  <a:gd name="T4" fmla="*/ 11 w 11"/>
                  <a:gd name="T5" fmla="*/ 6 h 9"/>
                  <a:gd name="T6" fmla="*/ 3 w 11"/>
                  <a:gd name="T7" fmla="*/ 5 h 9"/>
                  <a:gd name="T8" fmla="*/ 3 w 11"/>
                  <a:gd name="T9" fmla="*/ 5 h 9"/>
                  <a:gd name="T10" fmla="*/ 3 w 11"/>
                  <a:gd name="T11" fmla="*/ 5 h 9"/>
                  <a:gd name="T12" fmla="*/ 2 w 11"/>
                  <a:gd name="T13" fmla="*/ 4 h 9"/>
                  <a:gd name="T14" fmla="*/ 2 w 11"/>
                  <a:gd name="T15" fmla="*/ 4 h 9"/>
                  <a:gd name="T16" fmla="*/ 3 w 11"/>
                  <a:gd name="T17" fmla="*/ 2 h 9"/>
                  <a:gd name="T18" fmla="*/ 3 w 11"/>
                  <a:gd name="T19" fmla="*/ 1 h 9"/>
                  <a:gd name="T20" fmla="*/ 11 w 11"/>
                  <a:gd name="T21" fmla="*/ 2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5"/>
                    </a:lnTo>
                    <a:lnTo>
                      <a:pt x="3" y="5"/>
                    </a:lnTo>
                    <a:lnTo>
                      <a:pt x="3" y="5"/>
                    </a:lnTo>
                    <a:lnTo>
                      <a:pt x="2" y="4"/>
                    </a:lnTo>
                    <a:lnTo>
                      <a:pt x="2" y="4"/>
                    </a:lnTo>
                    <a:lnTo>
                      <a:pt x="3" y="2"/>
                    </a:lnTo>
                    <a:lnTo>
                      <a:pt x="3" y="1"/>
                    </a:lnTo>
                    <a:lnTo>
                      <a:pt x="11" y="2"/>
                    </a:lnTo>
                    <a:lnTo>
                      <a:pt x="11" y="0"/>
                    </a:lnTo>
                    <a:lnTo>
                      <a:pt x="4" y="0"/>
                    </a:lnTo>
                    <a:lnTo>
                      <a:pt x="4" y="0"/>
                    </a:lnTo>
                    <a:lnTo>
                      <a:pt x="2"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3" name="Freeform 511"/>
              <p:cNvSpPr/>
              <p:nvPr/>
            </p:nvSpPr>
            <p:spPr bwMode="auto">
              <a:xfrm>
                <a:off x="4474960" y="1749744"/>
                <a:ext cx="344828" cy="37716"/>
              </a:xfrm>
              <a:custGeom>
                <a:avLst/>
                <a:gdLst>
                  <a:gd name="T0" fmla="*/ 256 w 256"/>
                  <a:gd name="T1" fmla="*/ 28 h 28"/>
                  <a:gd name="T2" fmla="*/ 256 w 256"/>
                  <a:gd name="T3" fmla="*/ 28 h 28"/>
                  <a:gd name="T4" fmla="*/ 1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1"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4" name="Freeform 512"/>
              <p:cNvSpPr/>
              <p:nvPr/>
            </p:nvSpPr>
            <p:spPr bwMode="auto">
              <a:xfrm>
                <a:off x="4477654" y="1726845"/>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5" name="Freeform 513"/>
              <p:cNvSpPr/>
              <p:nvPr/>
            </p:nvSpPr>
            <p:spPr bwMode="auto">
              <a:xfrm>
                <a:off x="4480348" y="1707987"/>
                <a:ext cx="344828" cy="37716"/>
              </a:xfrm>
              <a:custGeom>
                <a:avLst/>
                <a:gdLst>
                  <a:gd name="T0" fmla="*/ 255 w 256"/>
                  <a:gd name="T1" fmla="*/ 28 h 28"/>
                  <a:gd name="T2" fmla="*/ 256 w 256"/>
                  <a:gd name="T3" fmla="*/ 27 h 28"/>
                  <a:gd name="T4" fmla="*/ 0 w 256"/>
                  <a:gd name="T5" fmla="*/ 0 h 28"/>
                  <a:gd name="T6" fmla="*/ 0 w 256"/>
                  <a:gd name="T7" fmla="*/ 0 h 28"/>
                  <a:gd name="T8" fmla="*/ 255 w 256"/>
                  <a:gd name="T9" fmla="*/ 28 h 28"/>
                </a:gdLst>
                <a:ahLst/>
                <a:cxnLst>
                  <a:cxn ang="0">
                    <a:pos x="T0" y="T1"/>
                  </a:cxn>
                  <a:cxn ang="0">
                    <a:pos x="T2" y="T3"/>
                  </a:cxn>
                  <a:cxn ang="0">
                    <a:pos x="T4" y="T5"/>
                  </a:cxn>
                  <a:cxn ang="0">
                    <a:pos x="T6" y="T7"/>
                  </a:cxn>
                  <a:cxn ang="0">
                    <a:pos x="T8" y="T9"/>
                  </a:cxn>
                </a:cxnLst>
                <a:rect l="0" t="0" r="r" b="b"/>
                <a:pathLst>
                  <a:path w="256" h="28">
                    <a:moveTo>
                      <a:pt x="255" y="28"/>
                    </a:moveTo>
                    <a:lnTo>
                      <a:pt x="256"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6" name="Freeform 514"/>
              <p:cNvSpPr/>
              <p:nvPr/>
            </p:nvSpPr>
            <p:spPr bwMode="auto">
              <a:xfrm>
                <a:off x="4483042" y="1685089"/>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7" name="Freeform 515"/>
              <p:cNvSpPr/>
              <p:nvPr/>
            </p:nvSpPr>
            <p:spPr bwMode="auto">
              <a:xfrm>
                <a:off x="4485736" y="1663537"/>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8" name="Freeform 516"/>
              <p:cNvSpPr/>
              <p:nvPr/>
            </p:nvSpPr>
            <p:spPr bwMode="auto">
              <a:xfrm>
                <a:off x="4488430" y="1643332"/>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9" name="Freeform 517"/>
              <p:cNvSpPr/>
              <p:nvPr/>
            </p:nvSpPr>
            <p:spPr bwMode="auto">
              <a:xfrm>
                <a:off x="4491124" y="1621780"/>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0" name="Freeform 518"/>
              <p:cNvSpPr/>
              <p:nvPr/>
            </p:nvSpPr>
            <p:spPr bwMode="auto">
              <a:xfrm>
                <a:off x="4492471" y="1600229"/>
                <a:ext cx="346175" cy="37716"/>
              </a:xfrm>
              <a:custGeom>
                <a:avLst/>
                <a:gdLst>
                  <a:gd name="T0" fmla="*/ 257 w 257"/>
                  <a:gd name="T1" fmla="*/ 28 h 28"/>
                  <a:gd name="T2" fmla="*/ 257 w 257"/>
                  <a:gd name="T3" fmla="*/ 28 h 28"/>
                  <a:gd name="T4" fmla="*/ 0 w 257"/>
                  <a:gd name="T5" fmla="*/ 0 h 28"/>
                  <a:gd name="T6" fmla="*/ 0 w 257"/>
                  <a:gd name="T7" fmla="*/ 1 h 28"/>
                  <a:gd name="T8" fmla="*/ 257 w 257"/>
                  <a:gd name="T9" fmla="*/ 28 h 28"/>
                </a:gdLst>
                <a:ahLst/>
                <a:cxnLst>
                  <a:cxn ang="0">
                    <a:pos x="T0" y="T1"/>
                  </a:cxn>
                  <a:cxn ang="0">
                    <a:pos x="T2" y="T3"/>
                  </a:cxn>
                  <a:cxn ang="0">
                    <a:pos x="T4" y="T5"/>
                  </a:cxn>
                  <a:cxn ang="0">
                    <a:pos x="T6" y="T7"/>
                  </a:cxn>
                  <a:cxn ang="0">
                    <a:pos x="T8" y="T9"/>
                  </a:cxn>
                </a:cxnLst>
                <a:rect l="0" t="0" r="r" b="b"/>
                <a:pathLst>
                  <a:path w="257" h="28">
                    <a:moveTo>
                      <a:pt x="257" y="28"/>
                    </a:moveTo>
                    <a:lnTo>
                      <a:pt x="257" y="28"/>
                    </a:lnTo>
                    <a:lnTo>
                      <a:pt x="0" y="0"/>
                    </a:lnTo>
                    <a:lnTo>
                      <a:pt x="0" y="1"/>
                    </a:lnTo>
                    <a:lnTo>
                      <a:pt x="257"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 name="Freeform 519"/>
              <p:cNvSpPr/>
              <p:nvPr/>
            </p:nvSpPr>
            <p:spPr bwMode="auto">
              <a:xfrm>
                <a:off x="4496512" y="1578677"/>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2" name="Freeform 520"/>
              <p:cNvSpPr/>
              <p:nvPr/>
            </p:nvSpPr>
            <p:spPr bwMode="auto">
              <a:xfrm>
                <a:off x="4497859" y="155847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 name="Freeform 521"/>
              <p:cNvSpPr/>
              <p:nvPr/>
            </p:nvSpPr>
            <p:spPr bwMode="auto">
              <a:xfrm>
                <a:off x="4501900" y="1536921"/>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4" name="Freeform 522"/>
              <p:cNvSpPr/>
              <p:nvPr/>
            </p:nvSpPr>
            <p:spPr bwMode="auto">
              <a:xfrm>
                <a:off x="4503247" y="1514022"/>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5" name="Freeform 523"/>
              <p:cNvSpPr/>
              <p:nvPr/>
            </p:nvSpPr>
            <p:spPr bwMode="auto">
              <a:xfrm>
                <a:off x="4505941" y="1495164"/>
                <a:ext cx="344828" cy="37716"/>
              </a:xfrm>
              <a:custGeom>
                <a:avLst/>
                <a:gdLst>
                  <a:gd name="T0" fmla="*/ 256 w 256"/>
                  <a:gd name="T1" fmla="*/ 28 h 28"/>
                  <a:gd name="T2" fmla="*/ 256 w 256"/>
                  <a:gd name="T3" fmla="*/ 27 h 28"/>
                  <a:gd name="T4" fmla="*/ 0 w 256"/>
                  <a:gd name="T5" fmla="*/ 0 h 28"/>
                  <a:gd name="T6" fmla="*/ 0 w 256"/>
                  <a:gd name="T7" fmla="*/ 0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7"/>
                    </a:lnTo>
                    <a:lnTo>
                      <a:pt x="0" y="0"/>
                    </a:lnTo>
                    <a:lnTo>
                      <a:pt x="0" y="0"/>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6" name="Freeform 524"/>
              <p:cNvSpPr/>
              <p:nvPr/>
            </p:nvSpPr>
            <p:spPr bwMode="auto">
              <a:xfrm>
                <a:off x="4508634" y="1472266"/>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7" name="Freeform 525"/>
              <p:cNvSpPr/>
              <p:nvPr/>
            </p:nvSpPr>
            <p:spPr bwMode="auto">
              <a:xfrm>
                <a:off x="4511328" y="1450714"/>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8" name="Freeform 526"/>
              <p:cNvSpPr/>
              <p:nvPr/>
            </p:nvSpPr>
            <p:spPr bwMode="auto">
              <a:xfrm>
                <a:off x="4514022" y="1430509"/>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9" name="Freeform 527"/>
              <p:cNvSpPr/>
              <p:nvPr/>
            </p:nvSpPr>
            <p:spPr bwMode="auto">
              <a:xfrm>
                <a:off x="4516716" y="1408957"/>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0" name="Freeform 528"/>
              <p:cNvSpPr/>
              <p:nvPr/>
            </p:nvSpPr>
            <p:spPr bwMode="auto">
              <a:xfrm>
                <a:off x="4518064" y="1387405"/>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1" name="Freeform 529"/>
              <p:cNvSpPr/>
              <p:nvPr/>
            </p:nvSpPr>
            <p:spPr bwMode="auto">
              <a:xfrm>
                <a:off x="4522104" y="1365853"/>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2" name="Freeform 530"/>
              <p:cNvSpPr/>
              <p:nvPr/>
            </p:nvSpPr>
            <p:spPr bwMode="auto">
              <a:xfrm>
                <a:off x="4523452" y="1345649"/>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3" name="Freeform 531"/>
              <p:cNvSpPr/>
              <p:nvPr/>
            </p:nvSpPr>
            <p:spPr bwMode="auto">
              <a:xfrm>
                <a:off x="4527492" y="1324097"/>
                <a:ext cx="277479" cy="30981"/>
              </a:xfrm>
              <a:custGeom>
                <a:avLst/>
                <a:gdLst>
                  <a:gd name="T0" fmla="*/ 206 w 206"/>
                  <a:gd name="T1" fmla="*/ 23 h 23"/>
                  <a:gd name="T2" fmla="*/ 206 w 206"/>
                  <a:gd name="T3" fmla="*/ 23 h 23"/>
                  <a:gd name="T4" fmla="*/ 0 w 206"/>
                  <a:gd name="T5" fmla="*/ 0 h 23"/>
                  <a:gd name="T6" fmla="*/ 0 w 206"/>
                  <a:gd name="T7" fmla="*/ 1 h 23"/>
                  <a:gd name="T8" fmla="*/ 206 w 206"/>
                  <a:gd name="T9" fmla="*/ 23 h 23"/>
                </a:gdLst>
                <a:ahLst/>
                <a:cxnLst>
                  <a:cxn ang="0">
                    <a:pos x="T0" y="T1"/>
                  </a:cxn>
                  <a:cxn ang="0">
                    <a:pos x="T2" y="T3"/>
                  </a:cxn>
                  <a:cxn ang="0">
                    <a:pos x="T4" y="T5"/>
                  </a:cxn>
                  <a:cxn ang="0">
                    <a:pos x="T6" y="T7"/>
                  </a:cxn>
                  <a:cxn ang="0">
                    <a:pos x="T8" y="T9"/>
                  </a:cxn>
                </a:cxnLst>
                <a:rect l="0" t="0" r="r" b="b"/>
                <a:pathLst>
                  <a:path w="206" h="23">
                    <a:moveTo>
                      <a:pt x="206" y="23"/>
                    </a:moveTo>
                    <a:lnTo>
                      <a:pt x="206" y="23"/>
                    </a:lnTo>
                    <a:lnTo>
                      <a:pt x="0" y="0"/>
                    </a:lnTo>
                    <a:lnTo>
                      <a:pt x="0" y="1"/>
                    </a:lnTo>
                    <a:lnTo>
                      <a:pt x="206"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4" name="Freeform 532"/>
              <p:cNvSpPr/>
              <p:nvPr/>
            </p:nvSpPr>
            <p:spPr bwMode="auto">
              <a:xfrm>
                <a:off x="3971188" y="1654108"/>
                <a:ext cx="52533" cy="140086"/>
              </a:xfrm>
              <a:custGeom>
                <a:avLst/>
                <a:gdLst>
                  <a:gd name="T0" fmla="*/ 0 w 39"/>
                  <a:gd name="T1" fmla="*/ 83 h 104"/>
                  <a:gd name="T2" fmla="*/ 0 w 39"/>
                  <a:gd name="T3" fmla="*/ 83 h 104"/>
                  <a:gd name="T4" fmla="*/ 0 w 39"/>
                  <a:gd name="T5" fmla="*/ 87 h 104"/>
                  <a:gd name="T6" fmla="*/ 0 w 39"/>
                  <a:gd name="T7" fmla="*/ 90 h 104"/>
                  <a:gd name="T8" fmla="*/ 4 w 39"/>
                  <a:gd name="T9" fmla="*/ 96 h 104"/>
                  <a:gd name="T10" fmla="*/ 10 w 39"/>
                  <a:gd name="T11" fmla="*/ 102 h 104"/>
                  <a:gd name="T12" fmla="*/ 19 w 39"/>
                  <a:gd name="T13" fmla="*/ 103 h 104"/>
                  <a:gd name="T14" fmla="*/ 27 w 39"/>
                  <a:gd name="T15" fmla="*/ 104 h 104"/>
                  <a:gd name="T16" fmla="*/ 39 w 39"/>
                  <a:gd name="T17" fmla="*/ 2 h 104"/>
                  <a:gd name="T18" fmla="*/ 31 w 39"/>
                  <a:gd name="T19" fmla="*/ 0 h 104"/>
                  <a:gd name="T20" fmla="*/ 31 w 39"/>
                  <a:gd name="T21" fmla="*/ 0 h 104"/>
                  <a:gd name="T22" fmla="*/ 23 w 39"/>
                  <a:gd name="T23" fmla="*/ 2 h 104"/>
                  <a:gd name="T24" fmla="*/ 14 w 39"/>
                  <a:gd name="T25" fmla="*/ 4 h 104"/>
                  <a:gd name="T26" fmla="*/ 9 w 39"/>
                  <a:gd name="T27" fmla="*/ 10 h 104"/>
                  <a:gd name="T28" fmla="*/ 8 w 39"/>
                  <a:gd name="T29" fmla="*/ 14 h 104"/>
                  <a:gd name="T30" fmla="*/ 8 w 39"/>
                  <a:gd name="T31" fmla="*/ 18 h 104"/>
                  <a:gd name="T32" fmla="*/ 0 w 39"/>
                  <a:gd name="T33"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3"/>
                    </a:moveTo>
                    <a:lnTo>
                      <a:pt x="0" y="83"/>
                    </a:lnTo>
                    <a:lnTo>
                      <a:pt x="0" y="87"/>
                    </a:lnTo>
                    <a:lnTo>
                      <a:pt x="0" y="90"/>
                    </a:lnTo>
                    <a:lnTo>
                      <a:pt x="4" y="96"/>
                    </a:lnTo>
                    <a:lnTo>
                      <a:pt x="10" y="102"/>
                    </a:lnTo>
                    <a:lnTo>
                      <a:pt x="19" y="103"/>
                    </a:lnTo>
                    <a:lnTo>
                      <a:pt x="27" y="104"/>
                    </a:lnTo>
                    <a:lnTo>
                      <a:pt x="39" y="2"/>
                    </a:lnTo>
                    <a:lnTo>
                      <a:pt x="31" y="0"/>
                    </a:lnTo>
                    <a:lnTo>
                      <a:pt x="31" y="0"/>
                    </a:lnTo>
                    <a:lnTo>
                      <a:pt x="23" y="2"/>
                    </a:lnTo>
                    <a:lnTo>
                      <a:pt x="14" y="4"/>
                    </a:lnTo>
                    <a:lnTo>
                      <a:pt x="9" y="10"/>
                    </a:lnTo>
                    <a:lnTo>
                      <a:pt x="8" y="14"/>
                    </a:lnTo>
                    <a:lnTo>
                      <a:pt x="8" y="18"/>
                    </a:lnTo>
                    <a:lnTo>
                      <a:pt x="0" y="83"/>
                    </a:lnTo>
                    <a:close/>
                  </a:path>
                </a:pathLst>
              </a:custGeom>
              <a:solidFill>
                <a:srgbClr val="327A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5" name="Freeform 533"/>
              <p:cNvSpPr/>
              <p:nvPr/>
            </p:nvSpPr>
            <p:spPr bwMode="auto">
              <a:xfrm>
                <a:off x="3981964" y="1557125"/>
                <a:ext cx="52533" cy="138740"/>
              </a:xfrm>
              <a:custGeom>
                <a:avLst/>
                <a:gdLst>
                  <a:gd name="T0" fmla="*/ 0 w 39"/>
                  <a:gd name="T1" fmla="*/ 82 h 103"/>
                  <a:gd name="T2" fmla="*/ 0 w 39"/>
                  <a:gd name="T3" fmla="*/ 82 h 103"/>
                  <a:gd name="T4" fmla="*/ 0 w 39"/>
                  <a:gd name="T5" fmla="*/ 85 h 103"/>
                  <a:gd name="T6" fmla="*/ 1 w 39"/>
                  <a:gd name="T7" fmla="*/ 89 h 103"/>
                  <a:gd name="T8" fmla="*/ 5 w 39"/>
                  <a:gd name="T9" fmla="*/ 95 h 103"/>
                  <a:gd name="T10" fmla="*/ 11 w 39"/>
                  <a:gd name="T11" fmla="*/ 99 h 103"/>
                  <a:gd name="T12" fmla="*/ 20 w 39"/>
                  <a:gd name="T13" fmla="*/ 102 h 103"/>
                  <a:gd name="T14" fmla="*/ 27 w 39"/>
                  <a:gd name="T15" fmla="*/ 103 h 103"/>
                  <a:gd name="T16" fmla="*/ 39 w 39"/>
                  <a:gd name="T17" fmla="*/ 1 h 103"/>
                  <a:gd name="T18" fmla="*/ 32 w 39"/>
                  <a:gd name="T19" fmla="*/ 0 h 103"/>
                  <a:gd name="T20" fmla="*/ 32 w 39"/>
                  <a:gd name="T21" fmla="*/ 0 h 103"/>
                  <a:gd name="T22" fmla="*/ 23 w 39"/>
                  <a:gd name="T23" fmla="*/ 1 h 103"/>
                  <a:gd name="T24" fmla="*/ 16 w 39"/>
                  <a:gd name="T25" fmla="*/ 4 h 103"/>
                  <a:gd name="T26" fmla="*/ 11 w 39"/>
                  <a:gd name="T27" fmla="*/ 9 h 103"/>
                  <a:gd name="T28" fmla="*/ 9 w 39"/>
                  <a:gd name="T29" fmla="*/ 13 h 103"/>
                  <a:gd name="T30" fmla="*/ 8 w 39"/>
                  <a:gd name="T31" fmla="*/ 17 h 103"/>
                  <a:gd name="T32" fmla="*/ 0 w 39"/>
                  <a:gd name="T3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3">
                    <a:moveTo>
                      <a:pt x="0" y="82"/>
                    </a:moveTo>
                    <a:lnTo>
                      <a:pt x="0" y="82"/>
                    </a:lnTo>
                    <a:lnTo>
                      <a:pt x="0" y="85"/>
                    </a:lnTo>
                    <a:lnTo>
                      <a:pt x="1" y="89"/>
                    </a:lnTo>
                    <a:lnTo>
                      <a:pt x="5" y="95"/>
                    </a:lnTo>
                    <a:lnTo>
                      <a:pt x="11" y="99"/>
                    </a:lnTo>
                    <a:lnTo>
                      <a:pt x="20" y="102"/>
                    </a:lnTo>
                    <a:lnTo>
                      <a:pt x="27" y="103"/>
                    </a:lnTo>
                    <a:lnTo>
                      <a:pt x="39" y="1"/>
                    </a:lnTo>
                    <a:lnTo>
                      <a:pt x="32" y="0"/>
                    </a:lnTo>
                    <a:lnTo>
                      <a:pt x="32" y="0"/>
                    </a:lnTo>
                    <a:lnTo>
                      <a:pt x="23" y="1"/>
                    </a:lnTo>
                    <a:lnTo>
                      <a:pt x="16" y="4"/>
                    </a:lnTo>
                    <a:lnTo>
                      <a:pt x="11" y="9"/>
                    </a:lnTo>
                    <a:lnTo>
                      <a:pt x="9" y="13"/>
                    </a:lnTo>
                    <a:lnTo>
                      <a:pt x="8" y="17"/>
                    </a:lnTo>
                    <a:lnTo>
                      <a:pt x="0" y="82"/>
                    </a:lnTo>
                    <a:close/>
                  </a:path>
                </a:pathLst>
              </a:custGeom>
              <a:solidFill>
                <a:srgbClr val="CF46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6" name="Freeform 534"/>
              <p:cNvSpPr/>
              <p:nvPr/>
            </p:nvSpPr>
            <p:spPr bwMode="auto">
              <a:xfrm>
                <a:off x="3994087" y="1458796"/>
                <a:ext cx="52533" cy="140086"/>
              </a:xfrm>
              <a:custGeom>
                <a:avLst/>
                <a:gdLst>
                  <a:gd name="T0" fmla="*/ 0 w 39"/>
                  <a:gd name="T1" fmla="*/ 82 h 104"/>
                  <a:gd name="T2" fmla="*/ 0 w 39"/>
                  <a:gd name="T3" fmla="*/ 82 h 104"/>
                  <a:gd name="T4" fmla="*/ 0 w 39"/>
                  <a:gd name="T5" fmla="*/ 86 h 104"/>
                  <a:gd name="T6" fmla="*/ 0 w 39"/>
                  <a:gd name="T7" fmla="*/ 89 h 104"/>
                  <a:gd name="T8" fmla="*/ 4 w 39"/>
                  <a:gd name="T9" fmla="*/ 95 h 104"/>
                  <a:gd name="T10" fmla="*/ 11 w 39"/>
                  <a:gd name="T11" fmla="*/ 101 h 104"/>
                  <a:gd name="T12" fmla="*/ 19 w 39"/>
                  <a:gd name="T13" fmla="*/ 102 h 104"/>
                  <a:gd name="T14" fmla="*/ 27 w 39"/>
                  <a:gd name="T15" fmla="*/ 104 h 104"/>
                  <a:gd name="T16" fmla="*/ 39 w 39"/>
                  <a:gd name="T17" fmla="*/ 1 h 104"/>
                  <a:gd name="T18" fmla="*/ 31 w 39"/>
                  <a:gd name="T19" fmla="*/ 0 h 104"/>
                  <a:gd name="T20" fmla="*/ 31 w 39"/>
                  <a:gd name="T21" fmla="*/ 0 h 104"/>
                  <a:gd name="T22" fmla="*/ 23 w 39"/>
                  <a:gd name="T23" fmla="*/ 1 h 104"/>
                  <a:gd name="T24" fmla="*/ 15 w 39"/>
                  <a:gd name="T25" fmla="*/ 4 h 104"/>
                  <a:gd name="T26" fmla="*/ 10 w 39"/>
                  <a:gd name="T27" fmla="*/ 9 h 104"/>
                  <a:gd name="T28" fmla="*/ 8 w 39"/>
                  <a:gd name="T29" fmla="*/ 13 h 104"/>
                  <a:gd name="T30" fmla="*/ 8 w 39"/>
                  <a:gd name="T31" fmla="*/ 17 h 104"/>
                  <a:gd name="T32" fmla="*/ 0 w 39"/>
                  <a:gd name="T3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2"/>
                    </a:moveTo>
                    <a:lnTo>
                      <a:pt x="0" y="82"/>
                    </a:lnTo>
                    <a:lnTo>
                      <a:pt x="0" y="86"/>
                    </a:lnTo>
                    <a:lnTo>
                      <a:pt x="0" y="89"/>
                    </a:lnTo>
                    <a:lnTo>
                      <a:pt x="4" y="95"/>
                    </a:lnTo>
                    <a:lnTo>
                      <a:pt x="11" y="101"/>
                    </a:lnTo>
                    <a:lnTo>
                      <a:pt x="19" y="102"/>
                    </a:lnTo>
                    <a:lnTo>
                      <a:pt x="27" y="104"/>
                    </a:lnTo>
                    <a:lnTo>
                      <a:pt x="39" y="1"/>
                    </a:lnTo>
                    <a:lnTo>
                      <a:pt x="31" y="0"/>
                    </a:lnTo>
                    <a:lnTo>
                      <a:pt x="31" y="0"/>
                    </a:lnTo>
                    <a:lnTo>
                      <a:pt x="23" y="1"/>
                    </a:lnTo>
                    <a:lnTo>
                      <a:pt x="15" y="4"/>
                    </a:lnTo>
                    <a:lnTo>
                      <a:pt x="10" y="9"/>
                    </a:lnTo>
                    <a:lnTo>
                      <a:pt x="8" y="13"/>
                    </a:lnTo>
                    <a:lnTo>
                      <a:pt x="8" y="17"/>
                    </a:lnTo>
                    <a:lnTo>
                      <a:pt x="0" y="82"/>
                    </a:lnTo>
                    <a:close/>
                  </a:path>
                </a:pathLst>
              </a:custGeom>
              <a:solidFill>
                <a:srgbClr val="EABE6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7" name="Freeform 535"/>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close/>
                  </a:path>
                </a:pathLst>
              </a:custGeom>
              <a:solidFill>
                <a:srgbClr val="BBBCB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8" name="Freeform 536"/>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9" name="Freeform 537"/>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0" name="Freeform 538"/>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1" name="Freeform 539"/>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close/>
                  </a:path>
                </a:pathLst>
              </a:custGeom>
              <a:solidFill>
                <a:srgbClr val="C7C9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2" name="Freeform 540"/>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3" name="Freeform 541"/>
              <p:cNvSpPr/>
              <p:nvPr/>
            </p:nvSpPr>
            <p:spPr bwMode="auto">
              <a:xfrm>
                <a:off x="4454755" y="1314668"/>
                <a:ext cx="21552" cy="21552"/>
              </a:xfrm>
              <a:custGeom>
                <a:avLst/>
                <a:gdLst>
                  <a:gd name="T0" fmla="*/ 6 w 16"/>
                  <a:gd name="T1" fmla="*/ 16 h 16"/>
                  <a:gd name="T2" fmla="*/ 6 w 16"/>
                  <a:gd name="T3" fmla="*/ 16 h 16"/>
                  <a:gd name="T4" fmla="*/ 11 w 16"/>
                  <a:gd name="T5" fmla="*/ 16 h 16"/>
                  <a:gd name="T6" fmla="*/ 13 w 16"/>
                  <a:gd name="T7" fmla="*/ 15 h 16"/>
                  <a:gd name="T8" fmla="*/ 15 w 16"/>
                  <a:gd name="T9" fmla="*/ 12 h 16"/>
                  <a:gd name="T10" fmla="*/ 16 w 16"/>
                  <a:gd name="T11" fmla="*/ 9 h 16"/>
                  <a:gd name="T12" fmla="*/ 16 w 16"/>
                  <a:gd name="T13" fmla="*/ 9 h 16"/>
                  <a:gd name="T14" fmla="*/ 16 w 16"/>
                  <a:gd name="T15" fmla="*/ 5 h 16"/>
                  <a:gd name="T16" fmla="*/ 15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5"/>
                    </a:lnTo>
                    <a:lnTo>
                      <a:pt x="15" y="12"/>
                    </a:lnTo>
                    <a:lnTo>
                      <a:pt x="16" y="9"/>
                    </a:lnTo>
                    <a:lnTo>
                      <a:pt x="16" y="9"/>
                    </a:lnTo>
                    <a:lnTo>
                      <a:pt x="16" y="5"/>
                    </a:lnTo>
                    <a:lnTo>
                      <a:pt x="15" y="3"/>
                    </a:lnTo>
                    <a:lnTo>
                      <a:pt x="12" y="1"/>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4" name="Freeform 542"/>
              <p:cNvSpPr/>
              <p:nvPr/>
            </p:nvSpPr>
            <p:spPr bwMode="auto">
              <a:xfrm>
                <a:off x="4456103" y="1314668"/>
                <a:ext cx="20205" cy="20205"/>
              </a:xfrm>
              <a:custGeom>
                <a:avLst/>
                <a:gdLst>
                  <a:gd name="T0" fmla="*/ 5 w 15"/>
                  <a:gd name="T1" fmla="*/ 1 h 15"/>
                  <a:gd name="T2" fmla="*/ 5 w 15"/>
                  <a:gd name="T3" fmla="*/ 1 h 15"/>
                  <a:gd name="T4" fmla="*/ 10 w 15"/>
                  <a:gd name="T5" fmla="*/ 3 h 15"/>
                  <a:gd name="T6" fmla="*/ 11 w 15"/>
                  <a:gd name="T7" fmla="*/ 5 h 15"/>
                  <a:gd name="T8" fmla="*/ 14 w 15"/>
                  <a:gd name="T9" fmla="*/ 8 h 15"/>
                  <a:gd name="T10" fmla="*/ 14 w 15"/>
                  <a:gd name="T11" fmla="*/ 11 h 15"/>
                  <a:gd name="T12" fmla="*/ 14 w 15"/>
                  <a:gd name="T13" fmla="*/ 11 h 15"/>
                  <a:gd name="T14" fmla="*/ 12 w 15"/>
                  <a:gd name="T15" fmla="*/ 15 h 15"/>
                  <a:gd name="T16" fmla="*/ 12 w 15"/>
                  <a:gd name="T17" fmla="*/ 15 h 15"/>
                  <a:gd name="T18" fmla="*/ 14 w 15"/>
                  <a:gd name="T19" fmla="*/ 12 h 15"/>
                  <a:gd name="T20" fmla="*/ 15 w 15"/>
                  <a:gd name="T21" fmla="*/ 9 h 15"/>
                  <a:gd name="T22" fmla="*/ 15 w 15"/>
                  <a:gd name="T23" fmla="*/ 9 h 15"/>
                  <a:gd name="T24" fmla="*/ 15 w 15"/>
                  <a:gd name="T25" fmla="*/ 5 h 15"/>
                  <a:gd name="T26" fmla="*/ 14 w 15"/>
                  <a:gd name="T27" fmla="*/ 3 h 15"/>
                  <a:gd name="T28" fmla="*/ 11 w 15"/>
                  <a:gd name="T29" fmla="*/ 1 h 15"/>
                  <a:gd name="T30" fmla="*/ 8 w 15"/>
                  <a:gd name="T31" fmla="*/ 0 h 15"/>
                  <a:gd name="T32" fmla="*/ 8 w 15"/>
                  <a:gd name="T33" fmla="*/ 0 h 15"/>
                  <a:gd name="T34" fmla="*/ 3 w 15"/>
                  <a:gd name="T35" fmla="*/ 0 h 15"/>
                  <a:gd name="T36" fmla="*/ 0 w 15"/>
                  <a:gd name="T37" fmla="*/ 4 h 15"/>
                  <a:gd name="T38" fmla="*/ 0 w 15"/>
                  <a:gd name="T39" fmla="*/ 4 h 15"/>
                  <a:gd name="T40" fmla="*/ 3 w 15"/>
                  <a:gd name="T41" fmla="*/ 3 h 15"/>
                  <a:gd name="T42" fmla="*/ 5 w 15"/>
                  <a:gd name="T43" fmla="*/ 1 h 15"/>
                  <a:gd name="T44" fmla="*/ 5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1"/>
                    </a:moveTo>
                    <a:lnTo>
                      <a:pt x="5" y="1"/>
                    </a:lnTo>
                    <a:lnTo>
                      <a:pt x="10" y="3"/>
                    </a:lnTo>
                    <a:lnTo>
                      <a:pt x="11" y="5"/>
                    </a:lnTo>
                    <a:lnTo>
                      <a:pt x="14" y="8"/>
                    </a:lnTo>
                    <a:lnTo>
                      <a:pt x="14" y="11"/>
                    </a:lnTo>
                    <a:lnTo>
                      <a:pt x="14" y="11"/>
                    </a:lnTo>
                    <a:lnTo>
                      <a:pt x="12" y="15"/>
                    </a:lnTo>
                    <a:lnTo>
                      <a:pt x="12" y="15"/>
                    </a:lnTo>
                    <a:lnTo>
                      <a:pt x="14" y="12"/>
                    </a:lnTo>
                    <a:lnTo>
                      <a:pt x="15" y="9"/>
                    </a:lnTo>
                    <a:lnTo>
                      <a:pt x="15" y="9"/>
                    </a:lnTo>
                    <a:lnTo>
                      <a:pt x="15" y="5"/>
                    </a:lnTo>
                    <a:lnTo>
                      <a:pt x="14" y="3"/>
                    </a:lnTo>
                    <a:lnTo>
                      <a:pt x="11" y="1"/>
                    </a:lnTo>
                    <a:lnTo>
                      <a:pt x="8" y="0"/>
                    </a:lnTo>
                    <a:lnTo>
                      <a:pt x="8" y="0"/>
                    </a:lnTo>
                    <a:lnTo>
                      <a:pt x="3" y="0"/>
                    </a:lnTo>
                    <a:lnTo>
                      <a:pt x="0" y="4"/>
                    </a:lnTo>
                    <a:lnTo>
                      <a:pt x="0" y="4"/>
                    </a:lnTo>
                    <a:lnTo>
                      <a:pt x="3" y="3"/>
                    </a:lnTo>
                    <a:lnTo>
                      <a:pt x="5" y="1"/>
                    </a:lnTo>
                    <a:lnTo>
                      <a:pt x="5"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5" name="Freeform 543"/>
              <p:cNvSpPr/>
              <p:nvPr/>
            </p:nvSpPr>
            <p:spPr bwMode="auto">
              <a:xfrm>
                <a:off x="4449367" y="1357771"/>
                <a:ext cx="21552" cy="24246"/>
              </a:xfrm>
              <a:custGeom>
                <a:avLst/>
                <a:gdLst>
                  <a:gd name="T0" fmla="*/ 6 w 16"/>
                  <a:gd name="T1" fmla="*/ 18 h 18"/>
                  <a:gd name="T2" fmla="*/ 6 w 16"/>
                  <a:gd name="T3" fmla="*/ 18 h 18"/>
                  <a:gd name="T4" fmla="*/ 10 w 16"/>
                  <a:gd name="T5" fmla="*/ 17 h 18"/>
                  <a:gd name="T6" fmla="*/ 13 w 16"/>
                  <a:gd name="T7" fmla="*/ 15 h 18"/>
                  <a:gd name="T8" fmla="*/ 15 w 16"/>
                  <a:gd name="T9" fmla="*/ 14 h 18"/>
                  <a:gd name="T10" fmla="*/ 16 w 16"/>
                  <a:gd name="T11" fmla="*/ 10 h 18"/>
                  <a:gd name="T12" fmla="*/ 16 w 16"/>
                  <a:gd name="T13" fmla="*/ 10 h 18"/>
                  <a:gd name="T14" fmla="*/ 16 w 16"/>
                  <a:gd name="T15" fmla="*/ 7 h 18"/>
                  <a:gd name="T16" fmla="*/ 15 w 16"/>
                  <a:gd name="T17" fmla="*/ 4 h 18"/>
                  <a:gd name="T18" fmla="*/ 12 w 16"/>
                  <a:gd name="T19" fmla="*/ 2 h 18"/>
                  <a:gd name="T20" fmla="*/ 9 w 16"/>
                  <a:gd name="T21" fmla="*/ 0 h 18"/>
                  <a:gd name="T22" fmla="*/ 9 w 16"/>
                  <a:gd name="T23" fmla="*/ 0 h 18"/>
                  <a:gd name="T24" fmla="*/ 5 w 16"/>
                  <a:gd name="T25" fmla="*/ 2 h 18"/>
                  <a:gd name="T26" fmla="*/ 2 w 16"/>
                  <a:gd name="T27" fmla="*/ 3 h 18"/>
                  <a:gd name="T28" fmla="*/ 1 w 16"/>
                  <a:gd name="T29" fmla="*/ 6 h 18"/>
                  <a:gd name="T30" fmla="*/ 0 w 16"/>
                  <a:gd name="T31" fmla="*/ 8 h 18"/>
                  <a:gd name="T32" fmla="*/ 0 w 16"/>
                  <a:gd name="T33" fmla="*/ 8 h 18"/>
                  <a:gd name="T34" fmla="*/ 0 w 16"/>
                  <a:gd name="T35" fmla="*/ 11 h 18"/>
                  <a:gd name="T36" fmla="*/ 1 w 16"/>
                  <a:gd name="T37" fmla="*/ 14 h 18"/>
                  <a:gd name="T38" fmla="*/ 4 w 16"/>
                  <a:gd name="T39" fmla="*/ 17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7"/>
                    </a:lnTo>
                    <a:lnTo>
                      <a:pt x="13" y="15"/>
                    </a:lnTo>
                    <a:lnTo>
                      <a:pt x="15" y="14"/>
                    </a:lnTo>
                    <a:lnTo>
                      <a:pt x="16" y="10"/>
                    </a:lnTo>
                    <a:lnTo>
                      <a:pt x="16" y="10"/>
                    </a:lnTo>
                    <a:lnTo>
                      <a:pt x="16" y="7"/>
                    </a:lnTo>
                    <a:lnTo>
                      <a:pt x="15" y="4"/>
                    </a:lnTo>
                    <a:lnTo>
                      <a:pt x="12" y="2"/>
                    </a:lnTo>
                    <a:lnTo>
                      <a:pt x="9" y="0"/>
                    </a:lnTo>
                    <a:lnTo>
                      <a:pt x="9" y="0"/>
                    </a:lnTo>
                    <a:lnTo>
                      <a:pt x="5" y="2"/>
                    </a:lnTo>
                    <a:lnTo>
                      <a:pt x="2" y="3"/>
                    </a:lnTo>
                    <a:lnTo>
                      <a:pt x="1" y="6"/>
                    </a:lnTo>
                    <a:lnTo>
                      <a:pt x="0" y="8"/>
                    </a:lnTo>
                    <a:lnTo>
                      <a:pt x="0" y="8"/>
                    </a:lnTo>
                    <a:lnTo>
                      <a:pt x="0" y="11"/>
                    </a:lnTo>
                    <a:lnTo>
                      <a:pt x="1" y="14"/>
                    </a:lnTo>
                    <a:lnTo>
                      <a:pt x="4" y="17"/>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6" name="Freeform 544"/>
              <p:cNvSpPr/>
              <p:nvPr/>
            </p:nvSpPr>
            <p:spPr bwMode="auto">
              <a:xfrm>
                <a:off x="4450715" y="1357771"/>
                <a:ext cx="20205" cy="20205"/>
              </a:xfrm>
              <a:custGeom>
                <a:avLst/>
                <a:gdLst>
                  <a:gd name="T0" fmla="*/ 5 w 15"/>
                  <a:gd name="T1" fmla="*/ 3 h 15"/>
                  <a:gd name="T2" fmla="*/ 5 w 15"/>
                  <a:gd name="T3" fmla="*/ 3 h 15"/>
                  <a:gd name="T4" fmla="*/ 9 w 15"/>
                  <a:gd name="T5" fmla="*/ 4 h 15"/>
                  <a:gd name="T6" fmla="*/ 12 w 15"/>
                  <a:gd name="T7" fmla="*/ 6 h 15"/>
                  <a:gd name="T8" fmla="*/ 14 w 15"/>
                  <a:gd name="T9" fmla="*/ 8 h 15"/>
                  <a:gd name="T10" fmla="*/ 14 w 15"/>
                  <a:gd name="T11" fmla="*/ 13 h 15"/>
                  <a:gd name="T12" fmla="*/ 14 w 15"/>
                  <a:gd name="T13" fmla="*/ 13 h 15"/>
                  <a:gd name="T14" fmla="*/ 12 w 15"/>
                  <a:gd name="T15" fmla="*/ 15 h 15"/>
                  <a:gd name="T16" fmla="*/ 12 w 15"/>
                  <a:gd name="T17" fmla="*/ 15 h 15"/>
                  <a:gd name="T18" fmla="*/ 14 w 15"/>
                  <a:gd name="T19" fmla="*/ 14 h 15"/>
                  <a:gd name="T20" fmla="*/ 15 w 15"/>
                  <a:gd name="T21" fmla="*/ 10 h 15"/>
                  <a:gd name="T22" fmla="*/ 15 w 15"/>
                  <a:gd name="T23" fmla="*/ 10 h 15"/>
                  <a:gd name="T24" fmla="*/ 15 w 15"/>
                  <a:gd name="T25" fmla="*/ 7 h 15"/>
                  <a:gd name="T26" fmla="*/ 14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5 w 15"/>
                  <a:gd name="T43" fmla="*/ 3 h 15"/>
                  <a:gd name="T44" fmla="*/ 5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3"/>
                    </a:moveTo>
                    <a:lnTo>
                      <a:pt x="5" y="3"/>
                    </a:lnTo>
                    <a:lnTo>
                      <a:pt x="9" y="4"/>
                    </a:lnTo>
                    <a:lnTo>
                      <a:pt x="12" y="6"/>
                    </a:lnTo>
                    <a:lnTo>
                      <a:pt x="14" y="8"/>
                    </a:lnTo>
                    <a:lnTo>
                      <a:pt x="14" y="13"/>
                    </a:lnTo>
                    <a:lnTo>
                      <a:pt x="14" y="13"/>
                    </a:lnTo>
                    <a:lnTo>
                      <a:pt x="12" y="15"/>
                    </a:lnTo>
                    <a:lnTo>
                      <a:pt x="12" y="15"/>
                    </a:lnTo>
                    <a:lnTo>
                      <a:pt x="14" y="14"/>
                    </a:lnTo>
                    <a:lnTo>
                      <a:pt x="15" y="10"/>
                    </a:lnTo>
                    <a:lnTo>
                      <a:pt x="15" y="10"/>
                    </a:lnTo>
                    <a:lnTo>
                      <a:pt x="15" y="7"/>
                    </a:lnTo>
                    <a:lnTo>
                      <a:pt x="14" y="4"/>
                    </a:lnTo>
                    <a:lnTo>
                      <a:pt x="11" y="2"/>
                    </a:lnTo>
                    <a:lnTo>
                      <a:pt x="8" y="0"/>
                    </a:lnTo>
                    <a:lnTo>
                      <a:pt x="8" y="0"/>
                    </a:lnTo>
                    <a:lnTo>
                      <a:pt x="4" y="2"/>
                    </a:lnTo>
                    <a:lnTo>
                      <a:pt x="0" y="4"/>
                    </a:lnTo>
                    <a:lnTo>
                      <a:pt x="0" y="4"/>
                    </a:lnTo>
                    <a:lnTo>
                      <a:pt x="3" y="3"/>
                    </a:lnTo>
                    <a:lnTo>
                      <a:pt x="5" y="3"/>
                    </a:lnTo>
                    <a:lnTo>
                      <a:pt x="5"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7" name="Freeform 545"/>
              <p:cNvSpPr/>
              <p:nvPr/>
            </p:nvSpPr>
            <p:spPr bwMode="auto">
              <a:xfrm>
                <a:off x="4443979" y="1403569"/>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10 h 16"/>
                  <a:gd name="T12" fmla="*/ 16 w 16"/>
                  <a:gd name="T13" fmla="*/ 10 h 16"/>
                  <a:gd name="T14" fmla="*/ 16 w 16"/>
                  <a:gd name="T15" fmla="*/ 6 h 16"/>
                  <a:gd name="T16" fmla="*/ 14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8 h 16"/>
                  <a:gd name="T32" fmla="*/ 0 w 16"/>
                  <a:gd name="T33" fmla="*/ 8 h 16"/>
                  <a:gd name="T34" fmla="*/ 0 w 16"/>
                  <a:gd name="T35" fmla="*/ 11 h 16"/>
                  <a:gd name="T36" fmla="*/ 1 w 16"/>
                  <a:gd name="T37" fmla="*/ 14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10"/>
                    </a:lnTo>
                    <a:lnTo>
                      <a:pt x="16" y="10"/>
                    </a:lnTo>
                    <a:lnTo>
                      <a:pt x="16" y="6"/>
                    </a:lnTo>
                    <a:lnTo>
                      <a:pt x="14" y="3"/>
                    </a:lnTo>
                    <a:lnTo>
                      <a:pt x="12" y="1"/>
                    </a:lnTo>
                    <a:lnTo>
                      <a:pt x="9" y="0"/>
                    </a:lnTo>
                    <a:lnTo>
                      <a:pt x="9" y="0"/>
                    </a:lnTo>
                    <a:lnTo>
                      <a:pt x="5" y="0"/>
                    </a:lnTo>
                    <a:lnTo>
                      <a:pt x="2" y="1"/>
                    </a:lnTo>
                    <a:lnTo>
                      <a:pt x="1" y="4"/>
                    </a:lnTo>
                    <a:lnTo>
                      <a:pt x="0" y="8"/>
                    </a:lnTo>
                    <a:lnTo>
                      <a:pt x="0" y="8"/>
                    </a:lnTo>
                    <a:lnTo>
                      <a:pt x="0" y="11"/>
                    </a:lnTo>
                    <a:lnTo>
                      <a:pt x="1" y="14"/>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8" name="Freeform 546"/>
              <p:cNvSpPr/>
              <p:nvPr/>
            </p:nvSpPr>
            <p:spPr bwMode="auto">
              <a:xfrm>
                <a:off x="4445327" y="1403569"/>
                <a:ext cx="20205" cy="20205"/>
              </a:xfrm>
              <a:custGeom>
                <a:avLst/>
                <a:gdLst>
                  <a:gd name="T0" fmla="*/ 7 w 15"/>
                  <a:gd name="T1" fmla="*/ 1 h 15"/>
                  <a:gd name="T2" fmla="*/ 7 w 15"/>
                  <a:gd name="T3" fmla="*/ 1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6 h 15"/>
                  <a:gd name="T26" fmla="*/ 13 w 15"/>
                  <a:gd name="T27" fmla="*/ 3 h 15"/>
                  <a:gd name="T28" fmla="*/ 11 w 15"/>
                  <a:gd name="T29" fmla="*/ 1 h 15"/>
                  <a:gd name="T30" fmla="*/ 8 w 15"/>
                  <a:gd name="T31" fmla="*/ 0 h 15"/>
                  <a:gd name="T32" fmla="*/ 8 w 15"/>
                  <a:gd name="T33" fmla="*/ 0 h 15"/>
                  <a:gd name="T34" fmla="*/ 4 w 15"/>
                  <a:gd name="T35" fmla="*/ 1 h 15"/>
                  <a:gd name="T36" fmla="*/ 0 w 15"/>
                  <a:gd name="T37" fmla="*/ 4 h 15"/>
                  <a:gd name="T38" fmla="*/ 0 w 15"/>
                  <a:gd name="T39" fmla="*/ 4 h 15"/>
                  <a:gd name="T40" fmla="*/ 3 w 15"/>
                  <a:gd name="T41" fmla="*/ 3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6"/>
                    </a:lnTo>
                    <a:lnTo>
                      <a:pt x="13" y="8"/>
                    </a:lnTo>
                    <a:lnTo>
                      <a:pt x="13" y="11"/>
                    </a:lnTo>
                    <a:lnTo>
                      <a:pt x="13" y="11"/>
                    </a:lnTo>
                    <a:lnTo>
                      <a:pt x="12" y="15"/>
                    </a:lnTo>
                    <a:lnTo>
                      <a:pt x="12" y="15"/>
                    </a:lnTo>
                    <a:lnTo>
                      <a:pt x="13" y="12"/>
                    </a:lnTo>
                    <a:lnTo>
                      <a:pt x="15" y="10"/>
                    </a:lnTo>
                    <a:lnTo>
                      <a:pt x="15" y="10"/>
                    </a:lnTo>
                    <a:lnTo>
                      <a:pt x="15" y="6"/>
                    </a:lnTo>
                    <a:lnTo>
                      <a:pt x="13" y="3"/>
                    </a:lnTo>
                    <a:lnTo>
                      <a:pt x="11" y="1"/>
                    </a:lnTo>
                    <a:lnTo>
                      <a:pt x="8" y="0"/>
                    </a:lnTo>
                    <a:lnTo>
                      <a:pt x="8" y="0"/>
                    </a:lnTo>
                    <a:lnTo>
                      <a:pt x="4" y="1"/>
                    </a:lnTo>
                    <a:lnTo>
                      <a:pt x="0" y="4"/>
                    </a:lnTo>
                    <a:lnTo>
                      <a:pt x="0" y="4"/>
                    </a:lnTo>
                    <a:lnTo>
                      <a:pt x="3" y="3"/>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9" name="Freeform 547"/>
              <p:cNvSpPr/>
              <p:nvPr/>
            </p:nvSpPr>
            <p:spPr bwMode="auto">
              <a:xfrm>
                <a:off x="4438591" y="1449366"/>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8 h 16"/>
                  <a:gd name="T12" fmla="*/ 16 w 16"/>
                  <a:gd name="T13" fmla="*/ 8 h 16"/>
                  <a:gd name="T14" fmla="*/ 16 w 16"/>
                  <a:gd name="T15" fmla="*/ 5 h 16"/>
                  <a:gd name="T16" fmla="*/ 14 w 16"/>
                  <a:gd name="T17" fmla="*/ 3 h 16"/>
                  <a:gd name="T18" fmla="*/ 12 w 16"/>
                  <a:gd name="T19" fmla="*/ 0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8"/>
                    </a:lnTo>
                    <a:lnTo>
                      <a:pt x="16" y="8"/>
                    </a:lnTo>
                    <a:lnTo>
                      <a:pt x="16" y="5"/>
                    </a:lnTo>
                    <a:lnTo>
                      <a:pt x="14" y="3"/>
                    </a:lnTo>
                    <a:lnTo>
                      <a:pt x="12" y="0"/>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0" name="Freeform 548"/>
              <p:cNvSpPr/>
              <p:nvPr/>
            </p:nvSpPr>
            <p:spPr bwMode="auto">
              <a:xfrm>
                <a:off x="4439939" y="1449366"/>
                <a:ext cx="20205" cy="20205"/>
              </a:xfrm>
              <a:custGeom>
                <a:avLst/>
                <a:gdLst>
                  <a:gd name="T0" fmla="*/ 7 w 15"/>
                  <a:gd name="T1" fmla="*/ 1 h 15"/>
                  <a:gd name="T2" fmla="*/ 7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8 h 15"/>
                  <a:gd name="T22" fmla="*/ 15 w 15"/>
                  <a:gd name="T23" fmla="*/ 8 h 15"/>
                  <a:gd name="T24" fmla="*/ 15 w 15"/>
                  <a:gd name="T25" fmla="*/ 5 h 15"/>
                  <a:gd name="T26" fmla="*/ 13 w 15"/>
                  <a:gd name="T27" fmla="*/ 3 h 15"/>
                  <a:gd name="T28" fmla="*/ 11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4"/>
                    </a:lnTo>
                    <a:lnTo>
                      <a:pt x="13" y="7"/>
                    </a:lnTo>
                    <a:lnTo>
                      <a:pt x="13" y="11"/>
                    </a:lnTo>
                    <a:lnTo>
                      <a:pt x="13" y="11"/>
                    </a:lnTo>
                    <a:lnTo>
                      <a:pt x="12" y="15"/>
                    </a:lnTo>
                    <a:lnTo>
                      <a:pt x="12" y="15"/>
                    </a:lnTo>
                    <a:lnTo>
                      <a:pt x="13" y="12"/>
                    </a:lnTo>
                    <a:lnTo>
                      <a:pt x="15" y="8"/>
                    </a:lnTo>
                    <a:lnTo>
                      <a:pt x="15" y="8"/>
                    </a:lnTo>
                    <a:lnTo>
                      <a:pt x="15" y="5"/>
                    </a:lnTo>
                    <a:lnTo>
                      <a:pt x="13" y="3"/>
                    </a:lnTo>
                    <a:lnTo>
                      <a:pt x="11" y="0"/>
                    </a:lnTo>
                    <a:lnTo>
                      <a:pt x="8" y="0"/>
                    </a:lnTo>
                    <a:lnTo>
                      <a:pt x="8" y="0"/>
                    </a:lnTo>
                    <a:lnTo>
                      <a:pt x="4" y="0"/>
                    </a:lnTo>
                    <a:lnTo>
                      <a:pt x="0" y="3"/>
                    </a:lnTo>
                    <a:lnTo>
                      <a:pt x="0" y="3"/>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1" name="Freeform 549"/>
              <p:cNvSpPr/>
              <p:nvPr/>
            </p:nvSpPr>
            <p:spPr bwMode="auto">
              <a:xfrm>
                <a:off x="4433203" y="1492470"/>
                <a:ext cx="21552" cy="24246"/>
              </a:xfrm>
              <a:custGeom>
                <a:avLst/>
                <a:gdLst>
                  <a:gd name="T0" fmla="*/ 6 w 16"/>
                  <a:gd name="T1" fmla="*/ 18 h 18"/>
                  <a:gd name="T2" fmla="*/ 6 w 16"/>
                  <a:gd name="T3" fmla="*/ 18 h 18"/>
                  <a:gd name="T4" fmla="*/ 10 w 16"/>
                  <a:gd name="T5" fmla="*/ 16 h 18"/>
                  <a:gd name="T6" fmla="*/ 13 w 16"/>
                  <a:gd name="T7" fmla="*/ 15 h 18"/>
                  <a:gd name="T8" fmla="*/ 14 w 16"/>
                  <a:gd name="T9" fmla="*/ 12 h 18"/>
                  <a:gd name="T10" fmla="*/ 16 w 16"/>
                  <a:gd name="T11" fmla="*/ 10 h 18"/>
                  <a:gd name="T12" fmla="*/ 16 w 16"/>
                  <a:gd name="T13" fmla="*/ 10 h 18"/>
                  <a:gd name="T14" fmla="*/ 16 w 16"/>
                  <a:gd name="T15" fmla="*/ 7 h 18"/>
                  <a:gd name="T16" fmla="*/ 14 w 16"/>
                  <a:gd name="T17" fmla="*/ 4 h 18"/>
                  <a:gd name="T18" fmla="*/ 12 w 16"/>
                  <a:gd name="T19" fmla="*/ 2 h 18"/>
                  <a:gd name="T20" fmla="*/ 9 w 16"/>
                  <a:gd name="T21" fmla="*/ 0 h 18"/>
                  <a:gd name="T22" fmla="*/ 9 w 16"/>
                  <a:gd name="T23" fmla="*/ 0 h 18"/>
                  <a:gd name="T24" fmla="*/ 6 w 16"/>
                  <a:gd name="T25" fmla="*/ 0 h 18"/>
                  <a:gd name="T26" fmla="*/ 2 w 16"/>
                  <a:gd name="T27" fmla="*/ 3 h 18"/>
                  <a:gd name="T28" fmla="*/ 1 w 16"/>
                  <a:gd name="T29" fmla="*/ 4 h 18"/>
                  <a:gd name="T30" fmla="*/ 0 w 16"/>
                  <a:gd name="T31" fmla="*/ 8 h 18"/>
                  <a:gd name="T32" fmla="*/ 0 w 16"/>
                  <a:gd name="T33" fmla="*/ 8 h 18"/>
                  <a:gd name="T34" fmla="*/ 0 w 16"/>
                  <a:gd name="T35" fmla="*/ 11 h 18"/>
                  <a:gd name="T36" fmla="*/ 1 w 16"/>
                  <a:gd name="T37" fmla="*/ 14 h 18"/>
                  <a:gd name="T38" fmla="*/ 4 w 16"/>
                  <a:gd name="T39" fmla="*/ 16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6"/>
                    </a:lnTo>
                    <a:lnTo>
                      <a:pt x="13" y="15"/>
                    </a:lnTo>
                    <a:lnTo>
                      <a:pt x="14" y="12"/>
                    </a:lnTo>
                    <a:lnTo>
                      <a:pt x="16" y="10"/>
                    </a:lnTo>
                    <a:lnTo>
                      <a:pt x="16" y="10"/>
                    </a:lnTo>
                    <a:lnTo>
                      <a:pt x="16" y="7"/>
                    </a:lnTo>
                    <a:lnTo>
                      <a:pt x="14" y="4"/>
                    </a:lnTo>
                    <a:lnTo>
                      <a:pt x="12" y="2"/>
                    </a:lnTo>
                    <a:lnTo>
                      <a:pt x="9" y="0"/>
                    </a:lnTo>
                    <a:lnTo>
                      <a:pt x="9" y="0"/>
                    </a:lnTo>
                    <a:lnTo>
                      <a:pt x="6" y="0"/>
                    </a:lnTo>
                    <a:lnTo>
                      <a:pt x="2" y="3"/>
                    </a:lnTo>
                    <a:lnTo>
                      <a:pt x="1" y="4"/>
                    </a:lnTo>
                    <a:lnTo>
                      <a:pt x="0" y="8"/>
                    </a:lnTo>
                    <a:lnTo>
                      <a:pt x="0" y="8"/>
                    </a:lnTo>
                    <a:lnTo>
                      <a:pt x="0" y="11"/>
                    </a:lnTo>
                    <a:lnTo>
                      <a:pt x="1" y="14"/>
                    </a:lnTo>
                    <a:lnTo>
                      <a:pt x="4" y="16"/>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2" name="Freeform 550"/>
              <p:cNvSpPr/>
              <p:nvPr/>
            </p:nvSpPr>
            <p:spPr bwMode="auto">
              <a:xfrm>
                <a:off x="4434551" y="1492470"/>
                <a:ext cx="20205" cy="20205"/>
              </a:xfrm>
              <a:custGeom>
                <a:avLst/>
                <a:gdLst>
                  <a:gd name="T0" fmla="*/ 7 w 15"/>
                  <a:gd name="T1" fmla="*/ 3 h 15"/>
                  <a:gd name="T2" fmla="*/ 7 w 15"/>
                  <a:gd name="T3" fmla="*/ 3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3"/>
                    </a:lnTo>
                    <a:lnTo>
                      <a:pt x="12" y="6"/>
                    </a:lnTo>
                    <a:lnTo>
                      <a:pt x="13" y="8"/>
                    </a:lnTo>
                    <a:lnTo>
                      <a:pt x="13" y="11"/>
                    </a:lnTo>
                    <a:lnTo>
                      <a:pt x="13" y="11"/>
                    </a:lnTo>
                    <a:lnTo>
                      <a:pt x="12" y="15"/>
                    </a:lnTo>
                    <a:lnTo>
                      <a:pt x="12" y="15"/>
                    </a:lnTo>
                    <a:lnTo>
                      <a:pt x="13" y="12"/>
                    </a:lnTo>
                    <a:lnTo>
                      <a:pt x="15" y="10"/>
                    </a:lnTo>
                    <a:lnTo>
                      <a:pt x="15" y="10"/>
                    </a:lnTo>
                    <a:lnTo>
                      <a:pt x="15" y="7"/>
                    </a:lnTo>
                    <a:lnTo>
                      <a:pt x="13" y="4"/>
                    </a:lnTo>
                    <a:lnTo>
                      <a:pt x="11" y="2"/>
                    </a:lnTo>
                    <a:lnTo>
                      <a:pt x="8" y="0"/>
                    </a:lnTo>
                    <a:lnTo>
                      <a:pt x="8" y="0"/>
                    </a:lnTo>
                    <a:lnTo>
                      <a:pt x="4" y="2"/>
                    </a:lnTo>
                    <a:lnTo>
                      <a:pt x="0" y="4"/>
                    </a:lnTo>
                    <a:lnTo>
                      <a:pt x="0" y="4"/>
                    </a:lnTo>
                    <a:lnTo>
                      <a:pt x="3"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3" name="Freeform 551"/>
              <p:cNvSpPr/>
              <p:nvPr/>
            </p:nvSpPr>
            <p:spPr bwMode="auto">
              <a:xfrm>
                <a:off x="4426469" y="1538267"/>
                <a:ext cx="22899" cy="21552"/>
              </a:xfrm>
              <a:custGeom>
                <a:avLst/>
                <a:gdLst>
                  <a:gd name="T0" fmla="*/ 7 w 17"/>
                  <a:gd name="T1" fmla="*/ 16 h 16"/>
                  <a:gd name="T2" fmla="*/ 7 w 17"/>
                  <a:gd name="T3" fmla="*/ 16 h 16"/>
                  <a:gd name="T4" fmla="*/ 11 w 17"/>
                  <a:gd name="T5" fmla="*/ 16 h 16"/>
                  <a:gd name="T6" fmla="*/ 14 w 17"/>
                  <a:gd name="T7" fmla="*/ 15 h 16"/>
                  <a:gd name="T8" fmla="*/ 15 w 17"/>
                  <a:gd name="T9" fmla="*/ 12 h 16"/>
                  <a:gd name="T10" fmla="*/ 17 w 17"/>
                  <a:gd name="T11" fmla="*/ 9 h 16"/>
                  <a:gd name="T12" fmla="*/ 17 w 17"/>
                  <a:gd name="T13" fmla="*/ 9 h 16"/>
                  <a:gd name="T14" fmla="*/ 17 w 17"/>
                  <a:gd name="T15" fmla="*/ 5 h 16"/>
                  <a:gd name="T16" fmla="*/ 15 w 17"/>
                  <a:gd name="T17" fmla="*/ 3 h 16"/>
                  <a:gd name="T18" fmla="*/ 13 w 17"/>
                  <a:gd name="T19" fmla="*/ 1 h 16"/>
                  <a:gd name="T20" fmla="*/ 10 w 17"/>
                  <a:gd name="T21" fmla="*/ 0 h 16"/>
                  <a:gd name="T22" fmla="*/ 10 w 17"/>
                  <a:gd name="T23" fmla="*/ 0 h 16"/>
                  <a:gd name="T24" fmla="*/ 7 w 17"/>
                  <a:gd name="T25" fmla="*/ 0 h 16"/>
                  <a:gd name="T26" fmla="*/ 5 w 17"/>
                  <a:gd name="T27" fmla="*/ 1 h 16"/>
                  <a:gd name="T28" fmla="*/ 2 w 17"/>
                  <a:gd name="T29" fmla="*/ 4 h 16"/>
                  <a:gd name="T30" fmla="*/ 0 w 17"/>
                  <a:gd name="T31" fmla="*/ 7 h 16"/>
                  <a:gd name="T32" fmla="*/ 0 w 17"/>
                  <a:gd name="T33" fmla="*/ 7 h 16"/>
                  <a:gd name="T34" fmla="*/ 0 w 17"/>
                  <a:gd name="T35" fmla="*/ 11 h 16"/>
                  <a:gd name="T36" fmla="*/ 2 w 17"/>
                  <a:gd name="T37" fmla="*/ 14 h 16"/>
                  <a:gd name="T38" fmla="*/ 5 w 17"/>
                  <a:gd name="T39" fmla="*/ 15 h 16"/>
                  <a:gd name="T40" fmla="*/ 7 w 17"/>
                  <a:gd name="T41" fmla="*/ 16 h 16"/>
                  <a:gd name="T42" fmla="*/ 7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7" y="16"/>
                    </a:moveTo>
                    <a:lnTo>
                      <a:pt x="7" y="16"/>
                    </a:lnTo>
                    <a:lnTo>
                      <a:pt x="11" y="16"/>
                    </a:lnTo>
                    <a:lnTo>
                      <a:pt x="14" y="15"/>
                    </a:lnTo>
                    <a:lnTo>
                      <a:pt x="15" y="12"/>
                    </a:lnTo>
                    <a:lnTo>
                      <a:pt x="17" y="9"/>
                    </a:lnTo>
                    <a:lnTo>
                      <a:pt x="17" y="9"/>
                    </a:lnTo>
                    <a:lnTo>
                      <a:pt x="17" y="5"/>
                    </a:lnTo>
                    <a:lnTo>
                      <a:pt x="15" y="3"/>
                    </a:lnTo>
                    <a:lnTo>
                      <a:pt x="13" y="1"/>
                    </a:lnTo>
                    <a:lnTo>
                      <a:pt x="10" y="0"/>
                    </a:lnTo>
                    <a:lnTo>
                      <a:pt x="10" y="0"/>
                    </a:lnTo>
                    <a:lnTo>
                      <a:pt x="7" y="0"/>
                    </a:lnTo>
                    <a:lnTo>
                      <a:pt x="5" y="1"/>
                    </a:lnTo>
                    <a:lnTo>
                      <a:pt x="2" y="4"/>
                    </a:lnTo>
                    <a:lnTo>
                      <a:pt x="0" y="7"/>
                    </a:lnTo>
                    <a:lnTo>
                      <a:pt x="0" y="7"/>
                    </a:lnTo>
                    <a:lnTo>
                      <a:pt x="0" y="11"/>
                    </a:lnTo>
                    <a:lnTo>
                      <a:pt x="2" y="14"/>
                    </a:lnTo>
                    <a:lnTo>
                      <a:pt x="5"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4" name="Freeform 552"/>
              <p:cNvSpPr/>
              <p:nvPr/>
            </p:nvSpPr>
            <p:spPr bwMode="auto">
              <a:xfrm>
                <a:off x="4429163" y="1538267"/>
                <a:ext cx="20205" cy="20205"/>
              </a:xfrm>
              <a:custGeom>
                <a:avLst/>
                <a:gdLst>
                  <a:gd name="T0" fmla="*/ 7 w 15"/>
                  <a:gd name="T1" fmla="*/ 1 h 15"/>
                  <a:gd name="T2" fmla="*/ 7 w 15"/>
                  <a:gd name="T3" fmla="*/ 1 h 15"/>
                  <a:gd name="T4" fmla="*/ 9 w 15"/>
                  <a:gd name="T5" fmla="*/ 3 h 15"/>
                  <a:gd name="T6" fmla="*/ 12 w 15"/>
                  <a:gd name="T7" fmla="*/ 5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9 h 15"/>
                  <a:gd name="T22" fmla="*/ 15 w 15"/>
                  <a:gd name="T23" fmla="*/ 9 h 15"/>
                  <a:gd name="T24" fmla="*/ 15 w 15"/>
                  <a:gd name="T25" fmla="*/ 5 h 15"/>
                  <a:gd name="T26" fmla="*/ 13 w 15"/>
                  <a:gd name="T27" fmla="*/ 3 h 15"/>
                  <a:gd name="T28" fmla="*/ 11 w 15"/>
                  <a:gd name="T29" fmla="*/ 1 h 15"/>
                  <a:gd name="T30" fmla="*/ 8 w 15"/>
                  <a:gd name="T31" fmla="*/ 0 h 15"/>
                  <a:gd name="T32" fmla="*/ 8 w 15"/>
                  <a:gd name="T33" fmla="*/ 0 h 15"/>
                  <a:gd name="T34" fmla="*/ 4 w 15"/>
                  <a:gd name="T35" fmla="*/ 0 h 15"/>
                  <a:gd name="T36" fmla="*/ 0 w 15"/>
                  <a:gd name="T37" fmla="*/ 4 h 15"/>
                  <a:gd name="T38" fmla="*/ 0 w 15"/>
                  <a:gd name="T39" fmla="*/ 4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5"/>
                    </a:lnTo>
                    <a:lnTo>
                      <a:pt x="13" y="8"/>
                    </a:lnTo>
                    <a:lnTo>
                      <a:pt x="13" y="11"/>
                    </a:lnTo>
                    <a:lnTo>
                      <a:pt x="13" y="11"/>
                    </a:lnTo>
                    <a:lnTo>
                      <a:pt x="12" y="15"/>
                    </a:lnTo>
                    <a:lnTo>
                      <a:pt x="12" y="15"/>
                    </a:lnTo>
                    <a:lnTo>
                      <a:pt x="13" y="12"/>
                    </a:lnTo>
                    <a:lnTo>
                      <a:pt x="15" y="9"/>
                    </a:lnTo>
                    <a:lnTo>
                      <a:pt x="15" y="9"/>
                    </a:lnTo>
                    <a:lnTo>
                      <a:pt x="15" y="5"/>
                    </a:lnTo>
                    <a:lnTo>
                      <a:pt x="13" y="3"/>
                    </a:lnTo>
                    <a:lnTo>
                      <a:pt x="11" y="1"/>
                    </a:lnTo>
                    <a:lnTo>
                      <a:pt x="8" y="0"/>
                    </a:lnTo>
                    <a:lnTo>
                      <a:pt x="8" y="0"/>
                    </a:lnTo>
                    <a:lnTo>
                      <a:pt x="4" y="0"/>
                    </a:lnTo>
                    <a:lnTo>
                      <a:pt x="0" y="4"/>
                    </a:lnTo>
                    <a:lnTo>
                      <a:pt x="0" y="4"/>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5" name="Freeform 553"/>
              <p:cNvSpPr/>
              <p:nvPr/>
            </p:nvSpPr>
            <p:spPr bwMode="auto">
              <a:xfrm>
                <a:off x="4421081" y="1581371"/>
                <a:ext cx="22899" cy="24246"/>
              </a:xfrm>
              <a:custGeom>
                <a:avLst/>
                <a:gdLst>
                  <a:gd name="T0" fmla="*/ 9 w 17"/>
                  <a:gd name="T1" fmla="*/ 18 h 18"/>
                  <a:gd name="T2" fmla="*/ 9 w 17"/>
                  <a:gd name="T3" fmla="*/ 18 h 18"/>
                  <a:gd name="T4" fmla="*/ 11 w 17"/>
                  <a:gd name="T5" fmla="*/ 17 h 18"/>
                  <a:gd name="T6" fmla="*/ 14 w 17"/>
                  <a:gd name="T7" fmla="*/ 15 h 18"/>
                  <a:gd name="T8" fmla="*/ 17 w 17"/>
                  <a:gd name="T9" fmla="*/ 14 h 18"/>
                  <a:gd name="T10" fmla="*/ 17 w 17"/>
                  <a:gd name="T11" fmla="*/ 10 h 18"/>
                  <a:gd name="T12" fmla="*/ 17 w 17"/>
                  <a:gd name="T13" fmla="*/ 10 h 18"/>
                  <a:gd name="T14" fmla="*/ 17 w 17"/>
                  <a:gd name="T15" fmla="*/ 7 h 18"/>
                  <a:gd name="T16" fmla="*/ 15 w 17"/>
                  <a:gd name="T17" fmla="*/ 4 h 18"/>
                  <a:gd name="T18" fmla="*/ 13 w 17"/>
                  <a:gd name="T19" fmla="*/ 2 h 18"/>
                  <a:gd name="T20" fmla="*/ 10 w 17"/>
                  <a:gd name="T21" fmla="*/ 0 h 18"/>
                  <a:gd name="T22" fmla="*/ 10 w 17"/>
                  <a:gd name="T23" fmla="*/ 0 h 18"/>
                  <a:gd name="T24" fmla="*/ 7 w 17"/>
                  <a:gd name="T25" fmla="*/ 2 h 18"/>
                  <a:gd name="T26" fmla="*/ 4 w 17"/>
                  <a:gd name="T27" fmla="*/ 3 h 18"/>
                  <a:gd name="T28" fmla="*/ 2 w 17"/>
                  <a:gd name="T29" fmla="*/ 6 h 18"/>
                  <a:gd name="T30" fmla="*/ 0 w 17"/>
                  <a:gd name="T31" fmla="*/ 9 h 18"/>
                  <a:gd name="T32" fmla="*/ 0 w 17"/>
                  <a:gd name="T33" fmla="*/ 9 h 18"/>
                  <a:gd name="T34" fmla="*/ 0 w 17"/>
                  <a:gd name="T35" fmla="*/ 11 h 18"/>
                  <a:gd name="T36" fmla="*/ 3 w 17"/>
                  <a:gd name="T37" fmla="*/ 14 h 18"/>
                  <a:gd name="T38" fmla="*/ 4 w 17"/>
                  <a:gd name="T39" fmla="*/ 17 h 18"/>
                  <a:gd name="T40" fmla="*/ 9 w 17"/>
                  <a:gd name="T41" fmla="*/ 18 h 18"/>
                  <a:gd name="T42" fmla="*/ 9 w 17"/>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9" y="18"/>
                    </a:moveTo>
                    <a:lnTo>
                      <a:pt x="9" y="18"/>
                    </a:lnTo>
                    <a:lnTo>
                      <a:pt x="11" y="17"/>
                    </a:lnTo>
                    <a:lnTo>
                      <a:pt x="14" y="15"/>
                    </a:lnTo>
                    <a:lnTo>
                      <a:pt x="17" y="14"/>
                    </a:lnTo>
                    <a:lnTo>
                      <a:pt x="17" y="10"/>
                    </a:lnTo>
                    <a:lnTo>
                      <a:pt x="17" y="10"/>
                    </a:lnTo>
                    <a:lnTo>
                      <a:pt x="17" y="7"/>
                    </a:lnTo>
                    <a:lnTo>
                      <a:pt x="15" y="4"/>
                    </a:lnTo>
                    <a:lnTo>
                      <a:pt x="13" y="2"/>
                    </a:lnTo>
                    <a:lnTo>
                      <a:pt x="10" y="0"/>
                    </a:lnTo>
                    <a:lnTo>
                      <a:pt x="10" y="0"/>
                    </a:lnTo>
                    <a:lnTo>
                      <a:pt x="7" y="2"/>
                    </a:lnTo>
                    <a:lnTo>
                      <a:pt x="4" y="3"/>
                    </a:lnTo>
                    <a:lnTo>
                      <a:pt x="2" y="6"/>
                    </a:lnTo>
                    <a:lnTo>
                      <a:pt x="0" y="9"/>
                    </a:lnTo>
                    <a:lnTo>
                      <a:pt x="0" y="9"/>
                    </a:lnTo>
                    <a:lnTo>
                      <a:pt x="0" y="11"/>
                    </a:lnTo>
                    <a:lnTo>
                      <a:pt x="3" y="14"/>
                    </a:lnTo>
                    <a:lnTo>
                      <a:pt x="4" y="17"/>
                    </a:lnTo>
                    <a:lnTo>
                      <a:pt x="9" y="18"/>
                    </a:lnTo>
                    <a:lnTo>
                      <a:pt x="9"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6" name="Freeform 554"/>
              <p:cNvSpPr/>
              <p:nvPr/>
            </p:nvSpPr>
            <p:spPr bwMode="auto">
              <a:xfrm>
                <a:off x="4423775" y="1581371"/>
                <a:ext cx="20205" cy="20205"/>
              </a:xfrm>
              <a:custGeom>
                <a:avLst/>
                <a:gdLst>
                  <a:gd name="T0" fmla="*/ 7 w 15"/>
                  <a:gd name="T1" fmla="*/ 3 h 15"/>
                  <a:gd name="T2" fmla="*/ 7 w 15"/>
                  <a:gd name="T3" fmla="*/ 3 h 15"/>
                  <a:gd name="T4" fmla="*/ 9 w 15"/>
                  <a:gd name="T5" fmla="*/ 4 h 15"/>
                  <a:gd name="T6" fmla="*/ 12 w 15"/>
                  <a:gd name="T7" fmla="*/ 6 h 15"/>
                  <a:gd name="T8" fmla="*/ 13 w 15"/>
                  <a:gd name="T9" fmla="*/ 9 h 15"/>
                  <a:gd name="T10" fmla="*/ 13 w 15"/>
                  <a:gd name="T11" fmla="*/ 13 h 15"/>
                  <a:gd name="T12" fmla="*/ 13 w 15"/>
                  <a:gd name="T13" fmla="*/ 13 h 15"/>
                  <a:gd name="T14" fmla="*/ 12 w 15"/>
                  <a:gd name="T15" fmla="*/ 15 h 15"/>
                  <a:gd name="T16" fmla="*/ 12 w 15"/>
                  <a:gd name="T17" fmla="*/ 15 h 15"/>
                  <a:gd name="T18" fmla="*/ 13 w 15"/>
                  <a:gd name="T19" fmla="*/ 14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4"/>
                    </a:lnTo>
                    <a:lnTo>
                      <a:pt x="12" y="6"/>
                    </a:lnTo>
                    <a:lnTo>
                      <a:pt x="13" y="9"/>
                    </a:lnTo>
                    <a:lnTo>
                      <a:pt x="13" y="13"/>
                    </a:lnTo>
                    <a:lnTo>
                      <a:pt x="13" y="13"/>
                    </a:lnTo>
                    <a:lnTo>
                      <a:pt x="12" y="15"/>
                    </a:lnTo>
                    <a:lnTo>
                      <a:pt x="12" y="15"/>
                    </a:lnTo>
                    <a:lnTo>
                      <a:pt x="13" y="14"/>
                    </a:lnTo>
                    <a:lnTo>
                      <a:pt x="15" y="10"/>
                    </a:lnTo>
                    <a:lnTo>
                      <a:pt x="15" y="10"/>
                    </a:lnTo>
                    <a:lnTo>
                      <a:pt x="15" y="7"/>
                    </a:lnTo>
                    <a:lnTo>
                      <a:pt x="13" y="4"/>
                    </a:lnTo>
                    <a:lnTo>
                      <a:pt x="11" y="2"/>
                    </a:lnTo>
                    <a:lnTo>
                      <a:pt x="8" y="0"/>
                    </a:lnTo>
                    <a:lnTo>
                      <a:pt x="8" y="0"/>
                    </a:lnTo>
                    <a:lnTo>
                      <a:pt x="4" y="2"/>
                    </a:lnTo>
                    <a:lnTo>
                      <a:pt x="0" y="4"/>
                    </a:lnTo>
                    <a:lnTo>
                      <a:pt x="0" y="4"/>
                    </a:lnTo>
                    <a:lnTo>
                      <a:pt x="2"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7" name="Freeform 555"/>
              <p:cNvSpPr/>
              <p:nvPr/>
            </p:nvSpPr>
            <p:spPr bwMode="auto">
              <a:xfrm>
                <a:off x="4415693" y="1627168"/>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10 h 16"/>
                  <a:gd name="T12" fmla="*/ 17 w 17"/>
                  <a:gd name="T13" fmla="*/ 10 h 16"/>
                  <a:gd name="T14" fmla="*/ 17 w 17"/>
                  <a:gd name="T15" fmla="*/ 6 h 16"/>
                  <a:gd name="T16" fmla="*/ 15 w 17"/>
                  <a:gd name="T17" fmla="*/ 3 h 16"/>
                  <a:gd name="T18" fmla="*/ 13 w 17"/>
                  <a:gd name="T19" fmla="*/ 2 h 16"/>
                  <a:gd name="T20" fmla="*/ 10 w 17"/>
                  <a:gd name="T21" fmla="*/ 0 h 16"/>
                  <a:gd name="T22" fmla="*/ 10 w 17"/>
                  <a:gd name="T23" fmla="*/ 0 h 16"/>
                  <a:gd name="T24" fmla="*/ 7 w 17"/>
                  <a:gd name="T25" fmla="*/ 0 h 16"/>
                  <a:gd name="T26" fmla="*/ 4 w 17"/>
                  <a:gd name="T27" fmla="*/ 2 h 16"/>
                  <a:gd name="T28" fmla="*/ 2 w 17"/>
                  <a:gd name="T29" fmla="*/ 4 h 16"/>
                  <a:gd name="T30" fmla="*/ 0 w 17"/>
                  <a:gd name="T31" fmla="*/ 8 h 16"/>
                  <a:gd name="T32" fmla="*/ 0 w 17"/>
                  <a:gd name="T33" fmla="*/ 8 h 16"/>
                  <a:gd name="T34" fmla="*/ 0 w 17"/>
                  <a:gd name="T35" fmla="*/ 11 h 16"/>
                  <a:gd name="T36" fmla="*/ 3 w 17"/>
                  <a:gd name="T37" fmla="*/ 14 h 16"/>
                  <a:gd name="T38" fmla="*/ 4 w 17"/>
                  <a:gd name="T39" fmla="*/ 16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10"/>
                    </a:lnTo>
                    <a:lnTo>
                      <a:pt x="17" y="10"/>
                    </a:lnTo>
                    <a:lnTo>
                      <a:pt x="17" y="6"/>
                    </a:lnTo>
                    <a:lnTo>
                      <a:pt x="15" y="3"/>
                    </a:lnTo>
                    <a:lnTo>
                      <a:pt x="13" y="2"/>
                    </a:lnTo>
                    <a:lnTo>
                      <a:pt x="10" y="0"/>
                    </a:lnTo>
                    <a:lnTo>
                      <a:pt x="10" y="0"/>
                    </a:lnTo>
                    <a:lnTo>
                      <a:pt x="7" y="0"/>
                    </a:lnTo>
                    <a:lnTo>
                      <a:pt x="4" y="2"/>
                    </a:lnTo>
                    <a:lnTo>
                      <a:pt x="2" y="4"/>
                    </a:lnTo>
                    <a:lnTo>
                      <a:pt x="0" y="8"/>
                    </a:lnTo>
                    <a:lnTo>
                      <a:pt x="0" y="8"/>
                    </a:lnTo>
                    <a:lnTo>
                      <a:pt x="0" y="11"/>
                    </a:lnTo>
                    <a:lnTo>
                      <a:pt x="3" y="14"/>
                    </a:lnTo>
                    <a:lnTo>
                      <a:pt x="4" y="16"/>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8" name="Freeform 556"/>
              <p:cNvSpPr/>
              <p:nvPr/>
            </p:nvSpPr>
            <p:spPr bwMode="auto">
              <a:xfrm>
                <a:off x="4418387" y="1627168"/>
                <a:ext cx="20205" cy="20205"/>
              </a:xfrm>
              <a:custGeom>
                <a:avLst/>
                <a:gdLst>
                  <a:gd name="T0" fmla="*/ 6 w 15"/>
                  <a:gd name="T1" fmla="*/ 2 h 15"/>
                  <a:gd name="T2" fmla="*/ 6 w 15"/>
                  <a:gd name="T3" fmla="*/ 2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10 h 15"/>
                  <a:gd name="T22" fmla="*/ 15 w 15"/>
                  <a:gd name="T23" fmla="*/ 10 h 15"/>
                  <a:gd name="T24" fmla="*/ 15 w 15"/>
                  <a:gd name="T25" fmla="*/ 6 h 15"/>
                  <a:gd name="T26" fmla="*/ 13 w 15"/>
                  <a:gd name="T27" fmla="*/ 3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6 w 15"/>
                  <a:gd name="T43" fmla="*/ 2 h 15"/>
                  <a:gd name="T44" fmla="*/ 6 w 15"/>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2"/>
                    </a:moveTo>
                    <a:lnTo>
                      <a:pt x="6" y="2"/>
                    </a:lnTo>
                    <a:lnTo>
                      <a:pt x="9" y="3"/>
                    </a:lnTo>
                    <a:lnTo>
                      <a:pt x="12" y="6"/>
                    </a:lnTo>
                    <a:lnTo>
                      <a:pt x="13" y="8"/>
                    </a:lnTo>
                    <a:lnTo>
                      <a:pt x="13" y="11"/>
                    </a:lnTo>
                    <a:lnTo>
                      <a:pt x="13" y="11"/>
                    </a:lnTo>
                    <a:lnTo>
                      <a:pt x="12" y="15"/>
                    </a:lnTo>
                    <a:lnTo>
                      <a:pt x="12" y="15"/>
                    </a:lnTo>
                    <a:lnTo>
                      <a:pt x="15" y="12"/>
                    </a:lnTo>
                    <a:lnTo>
                      <a:pt x="15" y="10"/>
                    </a:lnTo>
                    <a:lnTo>
                      <a:pt x="15" y="10"/>
                    </a:lnTo>
                    <a:lnTo>
                      <a:pt x="15" y="6"/>
                    </a:lnTo>
                    <a:lnTo>
                      <a:pt x="13" y="3"/>
                    </a:lnTo>
                    <a:lnTo>
                      <a:pt x="11" y="2"/>
                    </a:lnTo>
                    <a:lnTo>
                      <a:pt x="8" y="0"/>
                    </a:lnTo>
                    <a:lnTo>
                      <a:pt x="8" y="0"/>
                    </a:lnTo>
                    <a:lnTo>
                      <a:pt x="4" y="2"/>
                    </a:lnTo>
                    <a:lnTo>
                      <a:pt x="0" y="4"/>
                    </a:lnTo>
                    <a:lnTo>
                      <a:pt x="0" y="4"/>
                    </a:lnTo>
                    <a:lnTo>
                      <a:pt x="2" y="3"/>
                    </a:lnTo>
                    <a:lnTo>
                      <a:pt x="6" y="2"/>
                    </a:lnTo>
                    <a:lnTo>
                      <a:pt x="6" y="2"/>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9" name="Freeform 557"/>
              <p:cNvSpPr/>
              <p:nvPr/>
            </p:nvSpPr>
            <p:spPr bwMode="auto">
              <a:xfrm>
                <a:off x="4410305" y="1672966"/>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8 h 16"/>
                  <a:gd name="T12" fmla="*/ 17 w 17"/>
                  <a:gd name="T13" fmla="*/ 8 h 16"/>
                  <a:gd name="T14" fmla="*/ 17 w 17"/>
                  <a:gd name="T15" fmla="*/ 5 h 16"/>
                  <a:gd name="T16" fmla="*/ 15 w 17"/>
                  <a:gd name="T17" fmla="*/ 3 h 16"/>
                  <a:gd name="T18" fmla="*/ 12 w 17"/>
                  <a:gd name="T19" fmla="*/ 0 h 16"/>
                  <a:gd name="T20" fmla="*/ 10 w 17"/>
                  <a:gd name="T21" fmla="*/ 0 h 16"/>
                  <a:gd name="T22" fmla="*/ 10 w 17"/>
                  <a:gd name="T23" fmla="*/ 0 h 16"/>
                  <a:gd name="T24" fmla="*/ 7 w 17"/>
                  <a:gd name="T25" fmla="*/ 0 h 16"/>
                  <a:gd name="T26" fmla="*/ 4 w 17"/>
                  <a:gd name="T27" fmla="*/ 1 h 16"/>
                  <a:gd name="T28" fmla="*/ 2 w 17"/>
                  <a:gd name="T29" fmla="*/ 4 h 16"/>
                  <a:gd name="T30" fmla="*/ 0 w 17"/>
                  <a:gd name="T31" fmla="*/ 7 h 16"/>
                  <a:gd name="T32" fmla="*/ 0 w 17"/>
                  <a:gd name="T33" fmla="*/ 7 h 16"/>
                  <a:gd name="T34" fmla="*/ 2 w 17"/>
                  <a:gd name="T35" fmla="*/ 11 h 16"/>
                  <a:gd name="T36" fmla="*/ 3 w 17"/>
                  <a:gd name="T37" fmla="*/ 13 h 16"/>
                  <a:gd name="T38" fmla="*/ 4 w 17"/>
                  <a:gd name="T39" fmla="*/ 15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8"/>
                    </a:lnTo>
                    <a:lnTo>
                      <a:pt x="17" y="8"/>
                    </a:lnTo>
                    <a:lnTo>
                      <a:pt x="17" y="5"/>
                    </a:lnTo>
                    <a:lnTo>
                      <a:pt x="15" y="3"/>
                    </a:lnTo>
                    <a:lnTo>
                      <a:pt x="12" y="0"/>
                    </a:lnTo>
                    <a:lnTo>
                      <a:pt x="10" y="0"/>
                    </a:lnTo>
                    <a:lnTo>
                      <a:pt x="10" y="0"/>
                    </a:lnTo>
                    <a:lnTo>
                      <a:pt x="7" y="0"/>
                    </a:lnTo>
                    <a:lnTo>
                      <a:pt x="4" y="1"/>
                    </a:lnTo>
                    <a:lnTo>
                      <a:pt x="2" y="4"/>
                    </a:lnTo>
                    <a:lnTo>
                      <a:pt x="0" y="7"/>
                    </a:lnTo>
                    <a:lnTo>
                      <a:pt x="0" y="7"/>
                    </a:lnTo>
                    <a:lnTo>
                      <a:pt x="2" y="11"/>
                    </a:lnTo>
                    <a:lnTo>
                      <a:pt x="3" y="13"/>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0" name="Freeform 558"/>
              <p:cNvSpPr/>
              <p:nvPr/>
            </p:nvSpPr>
            <p:spPr bwMode="auto">
              <a:xfrm>
                <a:off x="4412999" y="1672966"/>
                <a:ext cx="20205" cy="20205"/>
              </a:xfrm>
              <a:custGeom>
                <a:avLst/>
                <a:gdLst>
                  <a:gd name="T0" fmla="*/ 6 w 15"/>
                  <a:gd name="T1" fmla="*/ 1 h 15"/>
                  <a:gd name="T2" fmla="*/ 6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8 h 15"/>
                  <a:gd name="T22" fmla="*/ 15 w 15"/>
                  <a:gd name="T23" fmla="*/ 8 h 15"/>
                  <a:gd name="T24" fmla="*/ 15 w 15"/>
                  <a:gd name="T25" fmla="*/ 5 h 15"/>
                  <a:gd name="T26" fmla="*/ 13 w 15"/>
                  <a:gd name="T27" fmla="*/ 3 h 15"/>
                  <a:gd name="T28" fmla="*/ 10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2 w 15"/>
                  <a:gd name="T41" fmla="*/ 1 h 15"/>
                  <a:gd name="T42" fmla="*/ 6 w 15"/>
                  <a:gd name="T43" fmla="*/ 1 h 15"/>
                  <a:gd name="T44" fmla="*/ 6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1"/>
                    </a:moveTo>
                    <a:lnTo>
                      <a:pt x="6" y="1"/>
                    </a:lnTo>
                    <a:lnTo>
                      <a:pt x="9" y="3"/>
                    </a:lnTo>
                    <a:lnTo>
                      <a:pt x="12" y="4"/>
                    </a:lnTo>
                    <a:lnTo>
                      <a:pt x="13" y="7"/>
                    </a:lnTo>
                    <a:lnTo>
                      <a:pt x="13" y="11"/>
                    </a:lnTo>
                    <a:lnTo>
                      <a:pt x="13" y="11"/>
                    </a:lnTo>
                    <a:lnTo>
                      <a:pt x="12" y="15"/>
                    </a:lnTo>
                    <a:lnTo>
                      <a:pt x="12" y="15"/>
                    </a:lnTo>
                    <a:lnTo>
                      <a:pt x="15" y="12"/>
                    </a:lnTo>
                    <a:lnTo>
                      <a:pt x="15" y="8"/>
                    </a:lnTo>
                    <a:lnTo>
                      <a:pt x="15" y="8"/>
                    </a:lnTo>
                    <a:lnTo>
                      <a:pt x="15" y="5"/>
                    </a:lnTo>
                    <a:lnTo>
                      <a:pt x="13" y="3"/>
                    </a:lnTo>
                    <a:lnTo>
                      <a:pt x="10" y="0"/>
                    </a:lnTo>
                    <a:lnTo>
                      <a:pt x="8" y="0"/>
                    </a:lnTo>
                    <a:lnTo>
                      <a:pt x="8" y="0"/>
                    </a:lnTo>
                    <a:lnTo>
                      <a:pt x="4" y="0"/>
                    </a:lnTo>
                    <a:lnTo>
                      <a:pt x="0" y="3"/>
                    </a:lnTo>
                    <a:lnTo>
                      <a:pt x="0" y="3"/>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1" name="Freeform 559"/>
              <p:cNvSpPr/>
              <p:nvPr/>
            </p:nvSpPr>
            <p:spPr bwMode="auto">
              <a:xfrm>
                <a:off x="4404917" y="1716069"/>
                <a:ext cx="21552" cy="22899"/>
              </a:xfrm>
              <a:custGeom>
                <a:avLst/>
                <a:gdLst>
                  <a:gd name="T0" fmla="*/ 8 w 16"/>
                  <a:gd name="T1" fmla="*/ 17 h 17"/>
                  <a:gd name="T2" fmla="*/ 8 w 16"/>
                  <a:gd name="T3" fmla="*/ 17 h 17"/>
                  <a:gd name="T4" fmla="*/ 11 w 16"/>
                  <a:gd name="T5" fmla="*/ 17 h 17"/>
                  <a:gd name="T6" fmla="*/ 14 w 16"/>
                  <a:gd name="T7" fmla="*/ 15 h 17"/>
                  <a:gd name="T8" fmla="*/ 16 w 16"/>
                  <a:gd name="T9" fmla="*/ 12 h 17"/>
                  <a:gd name="T10" fmla="*/ 16 w 16"/>
                  <a:gd name="T11" fmla="*/ 10 h 17"/>
                  <a:gd name="T12" fmla="*/ 16 w 16"/>
                  <a:gd name="T13" fmla="*/ 10 h 17"/>
                  <a:gd name="T14" fmla="*/ 16 w 16"/>
                  <a:gd name="T15" fmla="*/ 7 h 17"/>
                  <a:gd name="T16" fmla="*/ 15 w 16"/>
                  <a:gd name="T17" fmla="*/ 3 h 17"/>
                  <a:gd name="T18" fmla="*/ 12 w 16"/>
                  <a:gd name="T19" fmla="*/ 2 h 17"/>
                  <a:gd name="T20" fmla="*/ 10 w 16"/>
                  <a:gd name="T21" fmla="*/ 0 h 17"/>
                  <a:gd name="T22" fmla="*/ 10 w 16"/>
                  <a:gd name="T23" fmla="*/ 0 h 17"/>
                  <a:gd name="T24" fmla="*/ 7 w 16"/>
                  <a:gd name="T25" fmla="*/ 0 h 17"/>
                  <a:gd name="T26" fmla="*/ 4 w 16"/>
                  <a:gd name="T27" fmla="*/ 3 h 17"/>
                  <a:gd name="T28" fmla="*/ 2 w 16"/>
                  <a:gd name="T29" fmla="*/ 4 h 17"/>
                  <a:gd name="T30" fmla="*/ 0 w 16"/>
                  <a:gd name="T31" fmla="*/ 8 h 17"/>
                  <a:gd name="T32" fmla="*/ 0 w 16"/>
                  <a:gd name="T33" fmla="*/ 8 h 17"/>
                  <a:gd name="T34" fmla="*/ 2 w 16"/>
                  <a:gd name="T35" fmla="*/ 11 h 17"/>
                  <a:gd name="T36" fmla="*/ 3 w 16"/>
                  <a:gd name="T37" fmla="*/ 14 h 17"/>
                  <a:gd name="T38" fmla="*/ 4 w 16"/>
                  <a:gd name="T39" fmla="*/ 17 h 17"/>
                  <a:gd name="T40" fmla="*/ 8 w 16"/>
                  <a:gd name="T41" fmla="*/ 17 h 17"/>
                  <a:gd name="T42" fmla="*/ 8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17"/>
                    </a:moveTo>
                    <a:lnTo>
                      <a:pt x="8" y="17"/>
                    </a:lnTo>
                    <a:lnTo>
                      <a:pt x="11" y="17"/>
                    </a:lnTo>
                    <a:lnTo>
                      <a:pt x="14" y="15"/>
                    </a:lnTo>
                    <a:lnTo>
                      <a:pt x="16" y="12"/>
                    </a:lnTo>
                    <a:lnTo>
                      <a:pt x="16" y="10"/>
                    </a:lnTo>
                    <a:lnTo>
                      <a:pt x="16" y="10"/>
                    </a:lnTo>
                    <a:lnTo>
                      <a:pt x="16" y="7"/>
                    </a:lnTo>
                    <a:lnTo>
                      <a:pt x="15" y="3"/>
                    </a:lnTo>
                    <a:lnTo>
                      <a:pt x="12" y="2"/>
                    </a:lnTo>
                    <a:lnTo>
                      <a:pt x="10" y="0"/>
                    </a:lnTo>
                    <a:lnTo>
                      <a:pt x="10" y="0"/>
                    </a:lnTo>
                    <a:lnTo>
                      <a:pt x="7" y="0"/>
                    </a:lnTo>
                    <a:lnTo>
                      <a:pt x="4" y="3"/>
                    </a:lnTo>
                    <a:lnTo>
                      <a:pt x="2" y="4"/>
                    </a:lnTo>
                    <a:lnTo>
                      <a:pt x="0" y="8"/>
                    </a:lnTo>
                    <a:lnTo>
                      <a:pt x="0" y="8"/>
                    </a:lnTo>
                    <a:lnTo>
                      <a:pt x="2" y="11"/>
                    </a:lnTo>
                    <a:lnTo>
                      <a:pt x="3" y="14"/>
                    </a:lnTo>
                    <a:lnTo>
                      <a:pt x="4" y="17"/>
                    </a:lnTo>
                    <a:lnTo>
                      <a:pt x="8" y="17"/>
                    </a:lnTo>
                    <a:lnTo>
                      <a:pt x="8"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2" name="Freeform 560"/>
              <p:cNvSpPr/>
              <p:nvPr/>
            </p:nvSpPr>
            <p:spPr bwMode="auto">
              <a:xfrm>
                <a:off x="4407611" y="1716069"/>
                <a:ext cx="18858" cy="20205"/>
              </a:xfrm>
              <a:custGeom>
                <a:avLst/>
                <a:gdLst>
                  <a:gd name="T0" fmla="*/ 6 w 14"/>
                  <a:gd name="T1" fmla="*/ 3 h 15"/>
                  <a:gd name="T2" fmla="*/ 6 w 14"/>
                  <a:gd name="T3" fmla="*/ 3 h 15"/>
                  <a:gd name="T4" fmla="*/ 9 w 14"/>
                  <a:gd name="T5" fmla="*/ 3 h 15"/>
                  <a:gd name="T6" fmla="*/ 12 w 14"/>
                  <a:gd name="T7" fmla="*/ 6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7 h 15"/>
                  <a:gd name="T26" fmla="*/ 13 w 14"/>
                  <a:gd name="T27" fmla="*/ 3 h 15"/>
                  <a:gd name="T28" fmla="*/ 10 w 14"/>
                  <a:gd name="T29" fmla="*/ 2 h 15"/>
                  <a:gd name="T30" fmla="*/ 8 w 14"/>
                  <a:gd name="T31" fmla="*/ 0 h 15"/>
                  <a:gd name="T32" fmla="*/ 8 w 14"/>
                  <a:gd name="T33" fmla="*/ 0 h 15"/>
                  <a:gd name="T34" fmla="*/ 4 w 14"/>
                  <a:gd name="T35" fmla="*/ 2 h 15"/>
                  <a:gd name="T36" fmla="*/ 0 w 14"/>
                  <a:gd name="T37" fmla="*/ 4 h 15"/>
                  <a:gd name="T38" fmla="*/ 0 w 14"/>
                  <a:gd name="T39" fmla="*/ 4 h 15"/>
                  <a:gd name="T40" fmla="*/ 2 w 14"/>
                  <a:gd name="T41" fmla="*/ 3 h 15"/>
                  <a:gd name="T42" fmla="*/ 6 w 14"/>
                  <a:gd name="T43" fmla="*/ 3 h 15"/>
                  <a:gd name="T44" fmla="*/ 6 w 14"/>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3"/>
                    </a:moveTo>
                    <a:lnTo>
                      <a:pt x="6" y="3"/>
                    </a:lnTo>
                    <a:lnTo>
                      <a:pt x="9" y="3"/>
                    </a:lnTo>
                    <a:lnTo>
                      <a:pt x="12" y="6"/>
                    </a:lnTo>
                    <a:lnTo>
                      <a:pt x="13" y="8"/>
                    </a:lnTo>
                    <a:lnTo>
                      <a:pt x="13" y="11"/>
                    </a:lnTo>
                    <a:lnTo>
                      <a:pt x="13" y="11"/>
                    </a:lnTo>
                    <a:lnTo>
                      <a:pt x="12" y="15"/>
                    </a:lnTo>
                    <a:lnTo>
                      <a:pt x="12" y="15"/>
                    </a:lnTo>
                    <a:lnTo>
                      <a:pt x="14" y="12"/>
                    </a:lnTo>
                    <a:lnTo>
                      <a:pt x="14" y="10"/>
                    </a:lnTo>
                    <a:lnTo>
                      <a:pt x="14" y="10"/>
                    </a:lnTo>
                    <a:lnTo>
                      <a:pt x="14" y="7"/>
                    </a:lnTo>
                    <a:lnTo>
                      <a:pt x="13" y="3"/>
                    </a:lnTo>
                    <a:lnTo>
                      <a:pt x="10" y="2"/>
                    </a:lnTo>
                    <a:lnTo>
                      <a:pt x="8" y="0"/>
                    </a:lnTo>
                    <a:lnTo>
                      <a:pt x="8" y="0"/>
                    </a:lnTo>
                    <a:lnTo>
                      <a:pt x="4" y="2"/>
                    </a:lnTo>
                    <a:lnTo>
                      <a:pt x="0" y="4"/>
                    </a:lnTo>
                    <a:lnTo>
                      <a:pt x="0" y="4"/>
                    </a:lnTo>
                    <a:lnTo>
                      <a:pt x="2" y="3"/>
                    </a:lnTo>
                    <a:lnTo>
                      <a:pt x="6" y="3"/>
                    </a:lnTo>
                    <a:lnTo>
                      <a:pt x="6"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3" name="Freeform 561"/>
              <p:cNvSpPr/>
              <p:nvPr/>
            </p:nvSpPr>
            <p:spPr bwMode="auto">
              <a:xfrm>
                <a:off x="4399529" y="1761867"/>
                <a:ext cx="21552" cy="21552"/>
              </a:xfrm>
              <a:custGeom>
                <a:avLst/>
                <a:gdLst>
                  <a:gd name="T0" fmla="*/ 8 w 16"/>
                  <a:gd name="T1" fmla="*/ 16 h 16"/>
                  <a:gd name="T2" fmla="*/ 8 w 16"/>
                  <a:gd name="T3" fmla="*/ 16 h 16"/>
                  <a:gd name="T4" fmla="*/ 11 w 16"/>
                  <a:gd name="T5" fmla="*/ 16 h 16"/>
                  <a:gd name="T6" fmla="*/ 14 w 16"/>
                  <a:gd name="T7" fmla="*/ 15 h 16"/>
                  <a:gd name="T8" fmla="*/ 16 w 16"/>
                  <a:gd name="T9" fmla="*/ 12 h 16"/>
                  <a:gd name="T10" fmla="*/ 16 w 16"/>
                  <a:gd name="T11" fmla="*/ 10 h 16"/>
                  <a:gd name="T12" fmla="*/ 16 w 16"/>
                  <a:gd name="T13" fmla="*/ 10 h 16"/>
                  <a:gd name="T14" fmla="*/ 16 w 16"/>
                  <a:gd name="T15" fmla="*/ 5 h 16"/>
                  <a:gd name="T16" fmla="*/ 15 w 16"/>
                  <a:gd name="T17" fmla="*/ 3 h 16"/>
                  <a:gd name="T18" fmla="*/ 12 w 16"/>
                  <a:gd name="T19" fmla="*/ 1 h 16"/>
                  <a:gd name="T20" fmla="*/ 10 w 16"/>
                  <a:gd name="T21" fmla="*/ 0 h 16"/>
                  <a:gd name="T22" fmla="*/ 10 w 16"/>
                  <a:gd name="T23" fmla="*/ 0 h 16"/>
                  <a:gd name="T24" fmla="*/ 7 w 16"/>
                  <a:gd name="T25" fmla="*/ 0 h 16"/>
                  <a:gd name="T26" fmla="*/ 4 w 16"/>
                  <a:gd name="T27" fmla="*/ 1 h 16"/>
                  <a:gd name="T28" fmla="*/ 2 w 16"/>
                  <a:gd name="T29" fmla="*/ 4 h 16"/>
                  <a:gd name="T30" fmla="*/ 0 w 16"/>
                  <a:gd name="T31" fmla="*/ 7 h 16"/>
                  <a:gd name="T32" fmla="*/ 0 w 16"/>
                  <a:gd name="T33" fmla="*/ 7 h 16"/>
                  <a:gd name="T34" fmla="*/ 2 w 16"/>
                  <a:gd name="T35" fmla="*/ 11 h 16"/>
                  <a:gd name="T36" fmla="*/ 3 w 16"/>
                  <a:gd name="T37" fmla="*/ 14 h 16"/>
                  <a:gd name="T38" fmla="*/ 4 w 16"/>
                  <a:gd name="T39" fmla="*/ 15 h 16"/>
                  <a:gd name="T40" fmla="*/ 8 w 16"/>
                  <a:gd name="T41" fmla="*/ 16 h 16"/>
                  <a:gd name="T42" fmla="*/ 8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8" y="16"/>
                    </a:moveTo>
                    <a:lnTo>
                      <a:pt x="8" y="16"/>
                    </a:lnTo>
                    <a:lnTo>
                      <a:pt x="11" y="16"/>
                    </a:lnTo>
                    <a:lnTo>
                      <a:pt x="14" y="15"/>
                    </a:lnTo>
                    <a:lnTo>
                      <a:pt x="16" y="12"/>
                    </a:lnTo>
                    <a:lnTo>
                      <a:pt x="16" y="10"/>
                    </a:lnTo>
                    <a:lnTo>
                      <a:pt x="16" y="10"/>
                    </a:lnTo>
                    <a:lnTo>
                      <a:pt x="16" y="5"/>
                    </a:lnTo>
                    <a:lnTo>
                      <a:pt x="15" y="3"/>
                    </a:lnTo>
                    <a:lnTo>
                      <a:pt x="12" y="1"/>
                    </a:lnTo>
                    <a:lnTo>
                      <a:pt x="10" y="0"/>
                    </a:lnTo>
                    <a:lnTo>
                      <a:pt x="10" y="0"/>
                    </a:lnTo>
                    <a:lnTo>
                      <a:pt x="7" y="0"/>
                    </a:lnTo>
                    <a:lnTo>
                      <a:pt x="4" y="1"/>
                    </a:lnTo>
                    <a:lnTo>
                      <a:pt x="2" y="4"/>
                    </a:lnTo>
                    <a:lnTo>
                      <a:pt x="0" y="7"/>
                    </a:lnTo>
                    <a:lnTo>
                      <a:pt x="0" y="7"/>
                    </a:lnTo>
                    <a:lnTo>
                      <a:pt x="2" y="11"/>
                    </a:lnTo>
                    <a:lnTo>
                      <a:pt x="3" y="14"/>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4" name="Freeform 562"/>
              <p:cNvSpPr/>
              <p:nvPr/>
            </p:nvSpPr>
            <p:spPr bwMode="auto">
              <a:xfrm>
                <a:off x="4402223" y="1761867"/>
                <a:ext cx="18858" cy="20205"/>
              </a:xfrm>
              <a:custGeom>
                <a:avLst/>
                <a:gdLst>
                  <a:gd name="T0" fmla="*/ 6 w 14"/>
                  <a:gd name="T1" fmla="*/ 1 h 15"/>
                  <a:gd name="T2" fmla="*/ 6 w 14"/>
                  <a:gd name="T3" fmla="*/ 1 h 15"/>
                  <a:gd name="T4" fmla="*/ 9 w 14"/>
                  <a:gd name="T5" fmla="*/ 3 h 15"/>
                  <a:gd name="T6" fmla="*/ 12 w 14"/>
                  <a:gd name="T7" fmla="*/ 5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5 h 15"/>
                  <a:gd name="T26" fmla="*/ 13 w 14"/>
                  <a:gd name="T27" fmla="*/ 3 h 15"/>
                  <a:gd name="T28" fmla="*/ 10 w 14"/>
                  <a:gd name="T29" fmla="*/ 1 h 15"/>
                  <a:gd name="T30" fmla="*/ 8 w 14"/>
                  <a:gd name="T31" fmla="*/ 0 h 15"/>
                  <a:gd name="T32" fmla="*/ 8 w 14"/>
                  <a:gd name="T33" fmla="*/ 0 h 15"/>
                  <a:gd name="T34" fmla="*/ 4 w 14"/>
                  <a:gd name="T35" fmla="*/ 0 h 15"/>
                  <a:gd name="T36" fmla="*/ 0 w 14"/>
                  <a:gd name="T37" fmla="*/ 4 h 15"/>
                  <a:gd name="T38" fmla="*/ 0 w 14"/>
                  <a:gd name="T39" fmla="*/ 4 h 15"/>
                  <a:gd name="T40" fmla="*/ 2 w 14"/>
                  <a:gd name="T41" fmla="*/ 1 h 15"/>
                  <a:gd name="T42" fmla="*/ 6 w 14"/>
                  <a:gd name="T43" fmla="*/ 1 h 15"/>
                  <a:gd name="T44" fmla="*/ 6 w 14"/>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1"/>
                    </a:moveTo>
                    <a:lnTo>
                      <a:pt x="6" y="1"/>
                    </a:lnTo>
                    <a:lnTo>
                      <a:pt x="9" y="3"/>
                    </a:lnTo>
                    <a:lnTo>
                      <a:pt x="12" y="5"/>
                    </a:lnTo>
                    <a:lnTo>
                      <a:pt x="13" y="8"/>
                    </a:lnTo>
                    <a:lnTo>
                      <a:pt x="13" y="11"/>
                    </a:lnTo>
                    <a:lnTo>
                      <a:pt x="13" y="11"/>
                    </a:lnTo>
                    <a:lnTo>
                      <a:pt x="12" y="15"/>
                    </a:lnTo>
                    <a:lnTo>
                      <a:pt x="12" y="15"/>
                    </a:lnTo>
                    <a:lnTo>
                      <a:pt x="14" y="12"/>
                    </a:lnTo>
                    <a:lnTo>
                      <a:pt x="14" y="10"/>
                    </a:lnTo>
                    <a:lnTo>
                      <a:pt x="14" y="10"/>
                    </a:lnTo>
                    <a:lnTo>
                      <a:pt x="14" y="5"/>
                    </a:lnTo>
                    <a:lnTo>
                      <a:pt x="13" y="3"/>
                    </a:lnTo>
                    <a:lnTo>
                      <a:pt x="10" y="1"/>
                    </a:lnTo>
                    <a:lnTo>
                      <a:pt x="8" y="0"/>
                    </a:lnTo>
                    <a:lnTo>
                      <a:pt x="8" y="0"/>
                    </a:lnTo>
                    <a:lnTo>
                      <a:pt x="4" y="0"/>
                    </a:lnTo>
                    <a:lnTo>
                      <a:pt x="0" y="4"/>
                    </a:lnTo>
                    <a:lnTo>
                      <a:pt x="0" y="4"/>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5" name="Freeform 563"/>
              <p:cNvSpPr/>
              <p:nvPr/>
            </p:nvSpPr>
            <p:spPr bwMode="auto">
              <a:xfrm>
                <a:off x="4426469" y="1767255"/>
                <a:ext cx="14817" cy="13470"/>
              </a:xfrm>
              <a:custGeom>
                <a:avLst/>
                <a:gdLst>
                  <a:gd name="T0" fmla="*/ 9 w 11"/>
                  <a:gd name="T1" fmla="*/ 3 h 10"/>
                  <a:gd name="T2" fmla="*/ 9 w 11"/>
                  <a:gd name="T3" fmla="*/ 3 h 10"/>
                  <a:gd name="T4" fmla="*/ 10 w 11"/>
                  <a:gd name="T5" fmla="*/ 4 h 10"/>
                  <a:gd name="T6" fmla="*/ 10 w 11"/>
                  <a:gd name="T7" fmla="*/ 6 h 10"/>
                  <a:gd name="T8" fmla="*/ 10 w 11"/>
                  <a:gd name="T9" fmla="*/ 6 h 10"/>
                  <a:gd name="T10" fmla="*/ 9 w 11"/>
                  <a:gd name="T11" fmla="*/ 7 h 10"/>
                  <a:gd name="T12" fmla="*/ 9 w 11"/>
                  <a:gd name="T13" fmla="*/ 7 h 10"/>
                  <a:gd name="T14" fmla="*/ 0 w 11"/>
                  <a:gd name="T15" fmla="*/ 7 h 10"/>
                  <a:gd name="T16" fmla="*/ 0 w 11"/>
                  <a:gd name="T17" fmla="*/ 8 h 10"/>
                  <a:gd name="T18" fmla="*/ 7 w 11"/>
                  <a:gd name="T19" fmla="*/ 10 h 10"/>
                  <a:gd name="T20" fmla="*/ 7 w 11"/>
                  <a:gd name="T21" fmla="*/ 10 h 10"/>
                  <a:gd name="T22" fmla="*/ 10 w 11"/>
                  <a:gd name="T23" fmla="*/ 8 h 10"/>
                  <a:gd name="T24" fmla="*/ 11 w 11"/>
                  <a:gd name="T25" fmla="*/ 6 h 10"/>
                  <a:gd name="T26" fmla="*/ 11 w 11"/>
                  <a:gd name="T27" fmla="*/ 6 h 10"/>
                  <a:gd name="T28" fmla="*/ 11 w 11"/>
                  <a:gd name="T29" fmla="*/ 3 h 10"/>
                  <a:gd name="T30" fmla="*/ 9 w 11"/>
                  <a:gd name="T31" fmla="*/ 1 h 10"/>
                  <a:gd name="T32" fmla="*/ 2 w 11"/>
                  <a:gd name="T33" fmla="*/ 0 h 10"/>
                  <a:gd name="T34" fmla="*/ 0 w 11"/>
                  <a:gd name="T35" fmla="*/ 3 h 10"/>
                  <a:gd name="T36" fmla="*/ 9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9" y="3"/>
                    </a:moveTo>
                    <a:lnTo>
                      <a:pt x="9" y="3"/>
                    </a:lnTo>
                    <a:lnTo>
                      <a:pt x="10" y="4"/>
                    </a:lnTo>
                    <a:lnTo>
                      <a:pt x="10" y="6"/>
                    </a:lnTo>
                    <a:lnTo>
                      <a:pt x="10" y="6"/>
                    </a:lnTo>
                    <a:lnTo>
                      <a:pt x="9" y="7"/>
                    </a:lnTo>
                    <a:lnTo>
                      <a:pt x="9" y="7"/>
                    </a:lnTo>
                    <a:lnTo>
                      <a:pt x="0" y="7"/>
                    </a:lnTo>
                    <a:lnTo>
                      <a:pt x="0" y="8"/>
                    </a:lnTo>
                    <a:lnTo>
                      <a:pt x="7" y="10"/>
                    </a:lnTo>
                    <a:lnTo>
                      <a:pt x="7" y="10"/>
                    </a:lnTo>
                    <a:lnTo>
                      <a:pt x="10" y="8"/>
                    </a:lnTo>
                    <a:lnTo>
                      <a:pt x="11" y="6"/>
                    </a:lnTo>
                    <a:lnTo>
                      <a:pt x="11" y="6"/>
                    </a:lnTo>
                    <a:lnTo>
                      <a:pt x="11" y="3"/>
                    </a:lnTo>
                    <a:lnTo>
                      <a:pt x="9" y="1"/>
                    </a:lnTo>
                    <a:lnTo>
                      <a:pt x="2" y="0"/>
                    </a:lnTo>
                    <a:lnTo>
                      <a:pt x="0" y="3"/>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6" name="Freeform 564"/>
              <p:cNvSpPr/>
              <p:nvPr/>
            </p:nvSpPr>
            <p:spPr bwMode="auto">
              <a:xfrm>
                <a:off x="4412999" y="1765908"/>
                <a:ext cx="16164" cy="12123"/>
              </a:xfrm>
              <a:custGeom>
                <a:avLst/>
                <a:gdLst>
                  <a:gd name="T0" fmla="*/ 2 w 12"/>
                  <a:gd name="T1" fmla="*/ 9 h 9"/>
                  <a:gd name="T2" fmla="*/ 10 w 12"/>
                  <a:gd name="T3" fmla="*/ 9 h 9"/>
                  <a:gd name="T4" fmla="*/ 10 w 12"/>
                  <a:gd name="T5" fmla="*/ 8 h 9"/>
                  <a:gd name="T6" fmla="*/ 4 w 12"/>
                  <a:gd name="T7" fmla="*/ 7 h 9"/>
                  <a:gd name="T8" fmla="*/ 4 w 12"/>
                  <a:gd name="T9" fmla="*/ 7 h 9"/>
                  <a:gd name="T10" fmla="*/ 2 w 12"/>
                  <a:gd name="T11" fmla="*/ 7 h 9"/>
                  <a:gd name="T12" fmla="*/ 2 w 12"/>
                  <a:gd name="T13" fmla="*/ 4 h 9"/>
                  <a:gd name="T14" fmla="*/ 2 w 12"/>
                  <a:gd name="T15" fmla="*/ 4 h 9"/>
                  <a:gd name="T16" fmla="*/ 2 w 12"/>
                  <a:gd name="T17" fmla="*/ 2 h 9"/>
                  <a:gd name="T18" fmla="*/ 4 w 12"/>
                  <a:gd name="T19" fmla="*/ 2 h 9"/>
                  <a:gd name="T20" fmla="*/ 10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2 w 12"/>
                  <a:gd name="T37" fmla="*/ 9 h 9"/>
                  <a:gd name="T38" fmla="*/ 2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2" y="9"/>
                    </a:moveTo>
                    <a:lnTo>
                      <a:pt x="10" y="9"/>
                    </a:lnTo>
                    <a:lnTo>
                      <a:pt x="10" y="8"/>
                    </a:lnTo>
                    <a:lnTo>
                      <a:pt x="4" y="7"/>
                    </a:lnTo>
                    <a:lnTo>
                      <a:pt x="4" y="7"/>
                    </a:lnTo>
                    <a:lnTo>
                      <a:pt x="2" y="7"/>
                    </a:lnTo>
                    <a:lnTo>
                      <a:pt x="2" y="4"/>
                    </a:lnTo>
                    <a:lnTo>
                      <a:pt x="2" y="4"/>
                    </a:lnTo>
                    <a:lnTo>
                      <a:pt x="2" y="2"/>
                    </a:lnTo>
                    <a:lnTo>
                      <a:pt x="4" y="2"/>
                    </a:lnTo>
                    <a:lnTo>
                      <a:pt x="10"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7" name="Freeform 565"/>
              <p:cNvSpPr/>
              <p:nvPr/>
            </p:nvSpPr>
            <p:spPr bwMode="auto">
              <a:xfrm>
                <a:off x="4418387" y="1721457"/>
                <a:ext cx="16164" cy="13470"/>
              </a:xfrm>
              <a:custGeom>
                <a:avLst/>
                <a:gdLst>
                  <a:gd name="T0" fmla="*/ 2 w 12"/>
                  <a:gd name="T1" fmla="*/ 8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1 w 12"/>
                  <a:gd name="T21" fmla="*/ 3 h 10"/>
                  <a:gd name="T22" fmla="*/ 12 w 12"/>
                  <a:gd name="T23" fmla="*/ 0 h 10"/>
                  <a:gd name="T24" fmla="*/ 4 w 12"/>
                  <a:gd name="T25" fmla="*/ 0 h 10"/>
                  <a:gd name="T26" fmla="*/ 4 w 12"/>
                  <a:gd name="T27" fmla="*/ 0 h 10"/>
                  <a:gd name="T28" fmla="*/ 1 w 12"/>
                  <a:gd name="T29" fmla="*/ 2 h 10"/>
                  <a:gd name="T30" fmla="*/ 0 w 12"/>
                  <a:gd name="T31" fmla="*/ 4 h 10"/>
                  <a:gd name="T32" fmla="*/ 0 w 12"/>
                  <a:gd name="T33" fmla="*/ 4 h 10"/>
                  <a:gd name="T34" fmla="*/ 1 w 12"/>
                  <a:gd name="T35" fmla="*/ 7 h 10"/>
                  <a:gd name="T36" fmla="*/ 2 w 12"/>
                  <a:gd name="T37" fmla="*/ 8 h 10"/>
                  <a:gd name="T38" fmla="*/ 2 w 12"/>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8"/>
                    </a:moveTo>
                    <a:lnTo>
                      <a:pt x="11" y="10"/>
                    </a:lnTo>
                    <a:lnTo>
                      <a:pt x="11" y="7"/>
                    </a:lnTo>
                    <a:lnTo>
                      <a:pt x="4" y="7"/>
                    </a:lnTo>
                    <a:lnTo>
                      <a:pt x="4" y="7"/>
                    </a:lnTo>
                    <a:lnTo>
                      <a:pt x="2" y="6"/>
                    </a:lnTo>
                    <a:lnTo>
                      <a:pt x="2" y="4"/>
                    </a:lnTo>
                    <a:lnTo>
                      <a:pt x="2" y="4"/>
                    </a:lnTo>
                    <a:lnTo>
                      <a:pt x="2" y="3"/>
                    </a:lnTo>
                    <a:lnTo>
                      <a:pt x="4" y="3"/>
                    </a:lnTo>
                    <a:lnTo>
                      <a:pt x="11" y="3"/>
                    </a:lnTo>
                    <a:lnTo>
                      <a:pt x="12" y="0"/>
                    </a:lnTo>
                    <a:lnTo>
                      <a:pt x="4" y="0"/>
                    </a:lnTo>
                    <a:lnTo>
                      <a:pt x="4" y="0"/>
                    </a:lnTo>
                    <a:lnTo>
                      <a:pt x="1" y="2"/>
                    </a:lnTo>
                    <a:lnTo>
                      <a:pt x="0" y="4"/>
                    </a:lnTo>
                    <a:lnTo>
                      <a:pt x="0" y="4"/>
                    </a:lnTo>
                    <a:lnTo>
                      <a:pt x="1" y="7"/>
                    </a:lnTo>
                    <a:lnTo>
                      <a:pt x="2" y="8"/>
                    </a:lnTo>
                    <a:lnTo>
                      <a:pt x="2"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8" name="Freeform 566"/>
              <p:cNvSpPr/>
              <p:nvPr/>
            </p:nvSpPr>
            <p:spPr bwMode="auto">
              <a:xfrm>
                <a:off x="4433203" y="1721457"/>
                <a:ext cx="13470" cy="14817"/>
              </a:xfrm>
              <a:custGeom>
                <a:avLst/>
                <a:gdLst>
                  <a:gd name="T0" fmla="*/ 8 w 10"/>
                  <a:gd name="T1" fmla="*/ 4 h 11"/>
                  <a:gd name="T2" fmla="*/ 8 w 10"/>
                  <a:gd name="T3" fmla="*/ 4 h 11"/>
                  <a:gd name="T4" fmla="*/ 8 w 10"/>
                  <a:gd name="T5" fmla="*/ 4 h 11"/>
                  <a:gd name="T6" fmla="*/ 9 w 10"/>
                  <a:gd name="T7" fmla="*/ 6 h 11"/>
                  <a:gd name="T8" fmla="*/ 9 w 10"/>
                  <a:gd name="T9" fmla="*/ 6 h 11"/>
                  <a:gd name="T10" fmla="*/ 8 w 10"/>
                  <a:gd name="T11" fmla="*/ 8 h 11"/>
                  <a:gd name="T12" fmla="*/ 8 w 10"/>
                  <a:gd name="T13" fmla="*/ 8 h 11"/>
                  <a:gd name="T14" fmla="*/ 0 w 10"/>
                  <a:gd name="T15" fmla="*/ 7 h 11"/>
                  <a:gd name="T16" fmla="*/ 0 w 10"/>
                  <a:gd name="T17" fmla="*/ 10 h 11"/>
                  <a:gd name="T18" fmla="*/ 6 w 10"/>
                  <a:gd name="T19" fmla="*/ 11 h 11"/>
                  <a:gd name="T20" fmla="*/ 6 w 10"/>
                  <a:gd name="T21" fmla="*/ 11 h 11"/>
                  <a:gd name="T22" fmla="*/ 9 w 10"/>
                  <a:gd name="T23" fmla="*/ 10 h 11"/>
                  <a:gd name="T24" fmla="*/ 10 w 10"/>
                  <a:gd name="T25" fmla="*/ 7 h 11"/>
                  <a:gd name="T26" fmla="*/ 10 w 10"/>
                  <a:gd name="T27" fmla="*/ 7 h 11"/>
                  <a:gd name="T28" fmla="*/ 10 w 10"/>
                  <a:gd name="T29" fmla="*/ 3 h 11"/>
                  <a:gd name="T30" fmla="*/ 8 w 10"/>
                  <a:gd name="T31" fmla="*/ 2 h 11"/>
                  <a:gd name="T32" fmla="*/ 1 w 10"/>
                  <a:gd name="T33" fmla="*/ 0 h 11"/>
                  <a:gd name="T34" fmla="*/ 0 w 10"/>
                  <a:gd name="T35" fmla="*/ 3 h 11"/>
                  <a:gd name="T36" fmla="*/ 8 w 10"/>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8" y="4"/>
                    </a:moveTo>
                    <a:lnTo>
                      <a:pt x="8" y="4"/>
                    </a:lnTo>
                    <a:lnTo>
                      <a:pt x="8" y="4"/>
                    </a:lnTo>
                    <a:lnTo>
                      <a:pt x="9" y="6"/>
                    </a:lnTo>
                    <a:lnTo>
                      <a:pt x="9" y="6"/>
                    </a:lnTo>
                    <a:lnTo>
                      <a:pt x="8" y="8"/>
                    </a:lnTo>
                    <a:lnTo>
                      <a:pt x="8" y="8"/>
                    </a:lnTo>
                    <a:lnTo>
                      <a:pt x="0" y="7"/>
                    </a:lnTo>
                    <a:lnTo>
                      <a:pt x="0" y="10"/>
                    </a:lnTo>
                    <a:lnTo>
                      <a:pt x="6" y="11"/>
                    </a:lnTo>
                    <a:lnTo>
                      <a:pt x="6" y="11"/>
                    </a:lnTo>
                    <a:lnTo>
                      <a:pt x="9" y="10"/>
                    </a:lnTo>
                    <a:lnTo>
                      <a:pt x="10" y="7"/>
                    </a:lnTo>
                    <a:lnTo>
                      <a:pt x="10" y="7"/>
                    </a:lnTo>
                    <a:lnTo>
                      <a:pt x="10" y="3"/>
                    </a:lnTo>
                    <a:lnTo>
                      <a:pt x="8" y="2"/>
                    </a:lnTo>
                    <a:lnTo>
                      <a:pt x="1"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9" name="Freeform 567"/>
              <p:cNvSpPr/>
              <p:nvPr/>
            </p:nvSpPr>
            <p:spPr bwMode="auto">
              <a:xfrm>
                <a:off x="4438591" y="1678354"/>
                <a:ext cx="13470" cy="12123"/>
              </a:xfrm>
              <a:custGeom>
                <a:avLst/>
                <a:gdLst>
                  <a:gd name="T0" fmla="*/ 8 w 10"/>
                  <a:gd name="T1" fmla="*/ 3 h 9"/>
                  <a:gd name="T2" fmla="*/ 8 w 10"/>
                  <a:gd name="T3" fmla="*/ 3 h 9"/>
                  <a:gd name="T4" fmla="*/ 8 w 10"/>
                  <a:gd name="T5" fmla="*/ 4 h 9"/>
                  <a:gd name="T6" fmla="*/ 9 w 10"/>
                  <a:gd name="T7" fmla="*/ 5 h 9"/>
                  <a:gd name="T8" fmla="*/ 9 w 10"/>
                  <a:gd name="T9" fmla="*/ 5 h 9"/>
                  <a:gd name="T10" fmla="*/ 8 w 10"/>
                  <a:gd name="T11" fmla="*/ 7 h 9"/>
                  <a:gd name="T12" fmla="*/ 8 w 10"/>
                  <a:gd name="T13" fmla="*/ 7 h 9"/>
                  <a:gd name="T14" fmla="*/ 0 w 10"/>
                  <a:gd name="T15" fmla="*/ 7 h 9"/>
                  <a:gd name="T16" fmla="*/ 0 w 10"/>
                  <a:gd name="T17" fmla="*/ 9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3 h 9"/>
                  <a:gd name="T30" fmla="*/ 8 w 10"/>
                  <a:gd name="T31" fmla="*/ 1 h 9"/>
                  <a:gd name="T32" fmla="*/ 1 w 10"/>
                  <a:gd name="T33" fmla="*/ 0 h 9"/>
                  <a:gd name="T34" fmla="*/ 0 w 10"/>
                  <a:gd name="T35" fmla="*/ 3 h 9"/>
                  <a:gd name="T36" fmla="*/ 8 w 10"/>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3"/>
                    </a:moveTo>
                    <a:lnTo>
                      <a:pt x="8" y="3"/>
                    </a:lnTo>
                    <a:lnTo>
                      <a:pt x="8" y="4"/>
                    </a:lnTo>
                    <a:lnTo>
                      <a:pt x="9" y="5"/>
                    </a:lnTo>
                    <a:lnTo>
                      <a:pt x="9" y="5"/>
                    </a:lnTo>
                    <a:lnTo>
                      <a:pt x="8" y="7"/>
                    </a:lnTo>
                    <a:lnTo>
                      <a:pt x="8" y="7"/>
                    </a:lnTo>
                    <a:lnTo>
                      <a:pt x="0" y="7"/>
                    </a:lnTo>
                    <a:lnTo>
                      <a:pt x="0" y="9"/>
                    </a:lnTo>
                    <a:lnTo>
                      <a:pt x="6" y="9"/>
                    </a:lnTo>
                    <a:lnTo>
                      <a:pt x="6" y="9"/>
                    </a:lnTo>
                    <a:lnTo>
                      <a:pt x="9" y="8"/>
                    </a:lnTo>
                    <a:lnTo>
                      <a:pt x="10" y="5"/>
                    </a:lnTo>
                    <a:lnTo>
                      <a:pt x="10" y="5"/>
                    </a:lnTo>
                    <a:lnTo>
                      <a:pt x="10" y="3"/>
                    </a:lnTo>
                    <a:lnTo>
                      <a:pt x="8" y="1"/>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0" name="Freeform 568"/>
              <p:cNvSpPr/>
              <p:nvPr/>
            </p:nvSpPr>
            <p:spPr bwMode="auto">
              <a:xfrm>
                <a:off x="4423775" y="1677007"/>
                <a:ext cx="16164" cy="13470"/>
              </a:xfrm>
              <a:custGeom>
                <a:avLst/>
                <a:gdLst>
                  <a:gd name="T0" fmla="*/ 2 w 12"/>
                  <a:gd name="T1" fmla="*/ 9 h 10"/>
                  <a:gd name="T2" fmla="*/ 11 w 12"/>
                  <a:gd name="T3" fmla="*/ 10 h 10"/>
                  <a:gd name="T4" fmla="*/ 11 w 12"/>
                  <a:gd name="T5" fmla="*/ 8 h 10"/>
                  <a:gd name="T6" fmla="*/ 2 w 12"/>
                  <a:gd name="T7" fmla="*/ 6 h 10"/>
                  <a:gd name="T8" fmla="*/ 2 w 12"/>
                  <a:gd name="T9" fmla="*/ 6 h 10"/>
                  <a:gd name="T10" fmla="*/ 2 w 12"/>
                  <a:gd name="T11" fmla="*/ 6 h 10"/>
                  <a:gd name="T12" fmla="*/ 2 w 12"/>
                  <a:gd name="T13" fmla="*/ 5 h 10"/>
                  <a:gd name="T14" fmla="*/ 2 w 12"/>
                  <a:gd name="T15" fmla="*/ 5 h 10"/>
                  <a:gd name="T16" fmla="*/ 2 w 12"/>
                  <a:gd name="T17" fmla="*/ 4 h 10"/>
                  <a:gd name="T18" fmla="*/ 4 w 12"/>
                  <a:gd name="T19" fmla="*/ 2 h 10"/>
                  <a:gd name="T20" fmla="*/ 11 w 12"/>
                  <a:gd name="T21" fmla="*/ 4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8 h 10"/>
                  <a:gd name="T36" fmla="*/ 2 w 12"/>
                  <a:gd name="T37" fmla="*/ 9 h 10"/>
                  <a:gd name="T38" fmla="*/ 2 w 12"/>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9"/>
                    </a:moveTo>
                    <a:lnTo>
                      <a:pt x="11" y="10"/>
                    </a:lnTo>
                    <a:lnTo>
                      <a:pt x="11" y="8"/>
                    </a:lnTo>
                    <a:lnTo>
                      <a:pt x="2" y="6"/>
                    </a:lnTo>
                    <a:lnTo>
                      <a:pt x="2" y="6"/>
                    </a:lnTo>
                    <a:lnTo>
                      <a:pt x="2" y="6"/>
                    </a:lnTo>
                    <a:lnTo>
                      <a:pt x="2" y="5"/>
                    </a:lnTo>
                    <a:lnTo>
                      <a:pt x="2" y="5"/>
                    </a:lnTo>
                    <a:lnTo>
                      <a:pt x="2" y="4"/>
                    </a:lnTo>
                    <a:lnTo>
                      <a:pt x="4" y="2"/>
                    </a:lnTo>
                    <a:lnTo>
                      <a:pt x="11"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1" name="Freeform 569"/>
              <p:cNvSpPr/>
              <p:nvPr/>
            </p:nvSpPr>
            <p:spPr bwMode="auto">
              <a:xfrm>
                <a:off x="4443979" y="1635250"/>
                <a:ext cx="13470" cy="12123"/>
              </a:xfrm>
              <a:custGeom>
                <a:avLst/>
                <a:gdLst>
                  <a:gd name="T0" fmla="*/ 8 w 10"/>
                  <a:gd name="T1" fmla="*/ 2 h 9"/>
                  <a:gd name="T2" fmla="*/ 8 w 10"/>
                  <a:gd name="T3" fmla="*/ 2 h 9"/>
                  <a:gd name="T4" fmla="*/ 8 w 10"/>
                  <a:gd name="T5" fmla="*/ 2 h 9"/>
                  <a:gd name="T6" fmla="*/ 8 w 10"/>
                  <a:gd name="T7" fmla="*/ 5 h 9"/>
                  <a:gd name="T8" fmla="*/ 8 w 10"/>
                  <a:gd name="T9" fmla="*/ 5 h 9"/>
                  <a:gd name="T10" fmla="*/ 8 w 10"/>
                  <a:gd name="T11" fmla="*/ 6 h 9"/>
                  <a:gd name="T12" fmla="*/ 6 w 10"/>
                  <a:gd name="T13" fmla="*/ 6 h 9"/>
                  <a:gd name="T14" fmla="*/ 0 w 10"/>
                  <a:gd name="T15" fmla="*/ 5 h 9"/>
                  <a:gd name="T16" fmla="*/ 0 w 10"/>
                  <a:gd name="T17" fmla="*/ 8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1 h 9"/>
                  <a:gd name="T30" fmla="*/ 8 w 10"/>
                  <a:gd name="T31" fmla="*/ 0 h 9"/>
                  <a:gd name="T32" fmla="*/ 1 w 10"/>
                  <a:gd name="T33" fmla="*/ 0 h 9"/>
                  <a:gd name="T34" fmla="*/ 0 w 10"/>
                  <a:gd name="T35" fmla="*/ 1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8" y="2"/>
                    </a:lnTo>
                    <a:lnTo>
                      <a:pt x="8" y="5"/>
                    </a:lnTo>
                    <a:lnTo>
                      <a:pt x="8" y="5"/>
                    </a:lnTo>
                    <a:lnTo>
                      <a:pt x="8" y="6"/>
                    </a:lnTo>
                    <a:lnTo>
                      <a:pt x="6" y="6"/>
                    </a:lnTo>
                    <a:lnTo>
                      <a:pt x="0" y="5"/>
                    </a:lnTo>
                    <a:lnTo>
                      <a:pt x="0" y="8"/>
                    </a:lnTo>
                    <a:lnTo>
                      <a:pt x="6" y="9"/>
                    </a:lnTo>
                    <a:lnTo>
                      <a:pt x="6" y="9"/>
                    </a:lnTo>
                    <a:lnTo>
                      <a:pt x="9" y="8"/>
                    </a:lnTo>
                    <a:lnTo>
                      <a:pt x="10" y="5"/>
                    </a:lnTo>
                    <a:lnTo>
                      <a:pt x="10" y="5"/>
                    </a:lnTo>
                    <a:lnTo>
                      <a:pt x="10" y="1"/>
                    </a:lnTo>
                    <a:lnTo>
                      <a:pt x="8" y="0"/>
                    </a:lnTo>
                    <a:lnTo>
                      <a:pt x="1"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2" name="Freeform 570"/>
              <p:cNvSpPr/>
              <p:nvPr/>
            </p:nvSpPr>
            <p:spPr bwMode="auto">
              <a:xfrm>
                <a:off x="4429163" y="1632556"/>
                <a:ext cx="16164" cy="13470"/>
              </a:xfrm>
              <a:custGeom>
                <a:avLst/>
                <a:gdLst>
                  <a:gd name="T0" fmla="*/ 3 w 12"/>
                  <a:gd name="T1" fmla="*/ 10 h 10"/>
                  <a:gd name="T2" fmla="*/ 11 w 12"/>
                  <a:gd name="T3" fmla="*/ 10 h 10"/>
                  <a:gd name="T4" fmla="*/ 11 w 12"/>
                  <a:gd name="T5" fmla="*/ 7 h 10"/>
                  <a:gd name="T6" fmla="*/ 3 w 12"/>
                  <a:gd name="T7" fmla="*/ 7 h 10"/>
                  <a:gd name="T8" fmla="*/ 3 w 12"/>
                  <a:gd name="T9" fmla="*/ 7 h 10"/>
                  <a:gd name="T10" fmla="*/ 3 w 12"/>
                  <a:gd name="T11" fmla="*/ 6 h 10"/>
                  <a:gd name="T12" fmla="*/ 3 w 12"/>
                  <a:gd name="T13" fmla="*/ 4 h 10"/>
                  <a:gd name="T14" fmla="*/ 3 w 12"/>
                  <a:gd name="T15" fmla="*/ 4 h 10"/>
                  <a:gd name="T16" fmla="*/ 3 w 12"/>
                  <a:gd name="T17" fmla="*/ 3 h 10"/>
                  <a:gd name="T18" fmla="*/ 4 w 12"/>
                  <a:gd name="T19" fmla="*/ 3 h 10"/>
                  <a:gd name="T20" fmla="*/ 11 w 12"/>
                  <a:gd name="T21" fmla="*/ 3 h 10"/>
                  <a:gd name="T22" fmla="*/ 12 w 12"/>
                  <a:gd name="T23" fmla="*/ 2 h 10"/>
                  <a:gd name="T24" fmla="*/ 4 w 12"/>
                  <a:gd name="T25" fmla="*/ 0 h 10"/>
                  <a:gd name="T26" fmla="*/ 4 w 12"/>
                  <a:gd name="T27" fmla="*/ 0 h 10"/>
                  <a:gd name="T28" fmla="*/ 1 w 12"/>
                  <a:gd name="T29" fmla="*/ 2 h 10"/>
                  <a:gd name="T30" fmla="*/ 0 w 12"/>
                  <a:gd name="T31" fmla="*/ 4 h 10"/>
                  <a:gd name="T32" fmla="*/ 0 w 12"/>
                  <a:gd name="T33" fmla="*/ 4 h 10"/>
                  <a:gd name="T34" fmla="*/ 0 w 12"/>
                  <a:gd name="T35" fmla="*/ 7 h 10"/>
                  <a:gd name="T36" fmla="*/ 3 w 12"/>
                  <a:gd name="T37" fmla="*/ 10 h 10"/>
                  <a:gd name="T38" fmla="*/ 3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3" y="10"/>
                    </a:moveTo>
                    <a:lnTo>
                      <a:pt x="11" y="10"/>
                    </a:lnTo>
                    <a:lnTo>
                      <a:pt x="11" y="7"/>
                    </a:lnTo>
                    <a:lnTo>
                      <a:pt x="3" y="7"/>
                    </a:lnTo>
                    <a:lnTo>
                      <a:pt x="3" y="7"/>
                    </a:lnTo>
                    <a:lnTo>
                      <a:pt x="3" y="6"/>
                    </a:lnTo>
                    <a:lnTo>
                      <a:pt x="3" y="4"/>
                    </a:lnTo>
                    <a:lnTo>
                      <a:pt x="3" y="4"/>
                    </a:lnTo>
                    <a:lnTo>
                      <a:pt x="3" y="3"/>
                    </a:lnTo>
                    <a:lnTo>
                      <a:pt x="4" y="3"/>
                    </a:lnTo>
                    <a:lnTo>
                      <a:pt x="11" y="3"/>
                    </a:lnTo>
                    <a:lnTo>
                      <a:pt x="12" y="2"/>
                    </a:lnTo>
                    <a:lnTo>
                      <a:pt x="4" y="0"/>
                    </a:lnTo>
                    <a:lnTo>
                      <a:pt x="4" y="0"/>
                    </a:lnTo>
                    <a:lnTo>
                      <a:pt x="1"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3" name="Freeform 571"/>
              <p:cNvSpPr/>
              <p:nvPr/>
            </p:nvSpPr>
            <p:spPr bwMode="auto">
              <a:xfrm>
                <a:off x="4449367" y="1589453"/>
                <a:ext cx="13470" cy="12123"/>
              </a:xfrm>
              <a:custGeom>
                <a:avLst/>
                <a:gdLst>
                  <a:gd name="T0" fmla="*/ 8 w 10"/>
                  <a:gd name="T1" fmla="*/ 4 h 9"/>
                  <a:gd name="T2" fmla="*/ 8 w 10"/>
                  <a:gd name="T3" fmla="*/ 4 h 9"/>
                  <a:gd name="T4" fmla="*/ 8 w 10"/>
                  <a:gd name="T5" fmla="*/ 4 h 9"/>
                  <a:gd name="T6" fmla="*/ 8 w 10"/>
                  <a:gd name="T7" fmla="*/ 5 h 9"/>
                  <a:gd name="T8" fmla="*/ 8 w 10"/>
                  <a:gd name="T9" fmla="*/ 5 h 9"/>
                  <a:gd name="T10" fmla="*/ 8 w 10"/>
                  <a:gd name="T11" fmla="*/ 7 h 9"/>
                  <a:gd name="T12" fmla="*/ 6 w 10"/>
                  <a:gd name="T13" fmla="*/ 8 h 9"/>
                  <a:gd name="T14" fmla="*/ 0 w 10"/>
                  <a:gd name="T15" fmla="*/ 7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3 h 9"/>
                  <a:gd name="T30" fmla="*/ 8 w 10"/>
                  <a:gd name="T31" fmla="*/ 1 h 9"/>
                  <a:gd name="T32" fmla="*/ 0 w 10"/>
                  <a:gd name="T33" fmla="*/ 0 h 9"/>
                  <a:gd name="T34" fmla="*/ 0 w 10"/>
                  <a:gd name="T35" fmla="*/ 3 h 9"/>
                  <a:gd name="T36" fmla="*/ 8 w 10"/>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4"/>
                    </a:moveTo>
                    <a:lnTo>
                      <a:pt x="8" y="4"/>
                    </a:lnTo>
                    <a:lnTo>
                      <a:pt x="8" y="4"/>
                    </a:lnTo>
                    <a:lnTo>
                      <a:pt x="8" y="5"/>
                    </a:lnTo>
                    <a:lnTo>
                      <a:pt x="8" y="5"/>
                    </a:lnTo>
                    <a:lnTo>
                      <a:pt x="8" y="7"/>
                    </a:lnTo>
                    <a:lnTo>
                      <a:pt x="6" y="8"/>
                    </a:lnTo>
                    <a:lnTo>
                      <a:pt x="0" y="7"/>
                    </a:lnTo>
                    <a:lnTo>
                      <a:pt x="0" y="9"/>
                    </a:lnTo>
                    <a:lnTo>
                      <a:pt x="6" y="9"/>
                    </a:lnTo>
                    <a:lnTo>
                      <a:pt x="6" y="9"/>
                    </a:lnTo>
                    <a:lnTo>
                      <a:pt x="9" y="9"/>
                    </a:lnTo>
                    <a:lnTo>
                      <a:pt x="10" y="5"/>
                    </a:lnTo>
                    <a:lnTo>
                      <a:pt x="10" y="5"/>
                    </a:lnTo>
                    <a:lnTo>
                      <a:pt x="10" y="3"/>
                    </a:lnTo>
                    <a:lnTo>
                      <a:pt x="8" y="1"/>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4" name="Freeform 572"/>
              <p:cNvSpPr/>
              <p:nvPr/>
            </p:nvSpPr>
            <p:spPr bwMode="auto">
              <a:xfrm>
                <a:off x="4434551" y="1589453"/>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1"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5" name="Freeform 573"/>
              <p:cNvSpPr/>
              <p:nvPr/>
            </p:nvSpPr>
            <p:spPr bwMode="auto">
              <a:xfrm>
                <a:off x="4439939" y="1543655"/>
                <a:ext cx="14817" cy="13470"/>
              </a:xfrm>
              <a:custGeom>
                <a:avLst/>
                <a:gdLst>
                  <a:gd name="T0" fmla="*/ 3 w 11"/>
                  <a:gd name="T1" fmla="*/ 10 h 10"/>
                  <a:gd name="T2" fmla="*/ 11 w 11"/>
                  <a:gd name="T3" fmla="*/ 10 h 10"/>
                  <a:gd name="T4" fmla="*/ 11 w 11"/>
                  <a:gd name="T5" fmla="*/ 8 h 10"/>
                  <a:gd name="T6" fmla="*/ 3 w 11"/>
                  <a:gd name="T7" fmla="*/ 7 h 10"/>
                  <a:gd name="T8" fmla="*/ 3 w 11"/>
                  <a:gd name="T9" fmla="*/ 7 h 10"/>
                  <a:gd name="T10" fmla="*/ 3 w 11"/>
                  <a:gd name="T11" fmla="*/ 5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1" y="10"/>
                    </a:lnTo>
                    <a:lnTo>
                      <a:pt x="11" y="8"/>
                    </a:lnTo>
                    <a:lnTo>
                      <a:pt x="3" y="7"/>
                    </a:lnTo>
                    <a:lnTo>
                      <a:pt x="3" y="7"/>
                    </a:lnTo>
                    <a:lnTo>
                      <a:pt x="3" y="5"/>
                    </a:lnTo>
                    <a:lnTo>
                      <a:pt x="3" y="4"/>
                    </a:lnTo>
                    <a:lnTo>
                      <a:pt x="3" y="4"/>
                    </a:lnTo>
                    <a:lnTo>
                      <a:pt x="3" y="3"/>
                    </a:lnTo>
                    <a:lnTo>
                      <a:pt x="4" y="3"/>
                    </a:lnTo>
                    <a:lnTo>
                      <a:pt x="11" y="3"/>
                    </a:lnTo>
                    <a:lnTo>
                      <a:pt x="11" y="1"/>
                    </a:lnTo>
                    <a:lnTo>
                      <a:pt x="4" y="0"/>
                    </a:lnTo>
                    <a:lnTo>
                      <a:pt x="4" y="0"/>
                    </a:lnTo>
                    <a:lnTo>
                      <a:pt x="1" y="1"/>
                    </a:lnTo>
                    <a:lnTo>
                      <a:pt x="0" y="4"/>
                    </a:lnTo>
                    <a:lnTo>
                      <a:pt x="0" y="4"/>
                    </a:lnTo>
                    <a:lnTo>
                      <a:pt x="0" y="8"/>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6" name="Freeform 574"/>
              <p:cNvSpPr/>
              <p:nvPr/>
            </p:nvSpPr>
            <p:spPr bwMode="auto">
              <a:xfrm>
                <a:off x="4454755" y="1545003"/>
                <a:ext cx="14817" cy="13470"/>
              </a:xfrm>
              <a:custGeom>
                <a:avLst/>
                <a:gdLst>
                  <a:gd name="T0" fmla="*/ 8 w 11"/>
                  <a:gd name="T1" fmla="*/ 3 h 10"/>
                  <a:gd name="T2" fmla="*/ 8 w 11"/>
                  <a:gd name="T3" fmla="*/ 3 h 10"/>
                  <a:gd name="T4" fmla="*/ 8 w 11"/>
                  <a:gd name="T5" fmla="*/ 4 h 10"/>
                  <a:gd name="T6" fmla="*/ 8 w 11"/>
                  <a:gd name="T7" fmla="*/ 6 h 10"/>
                  <a:gd name="T8" fmla="*/ 8 w 11"/>
                  <a:gd name="T9" fmla="*/ 6 h 10"/>
                  <a:gd name="T10" fmla="*/ 8 w 11"/>
                  <a:gd name="T11" fmla="*/ 7 h 10"/>
                  <a:gd name="T12" fmla="*/ 6 w 11"/>
                  <a:gd name="T13" fmla="*/ 7 h 10"/>
                  <a:gd name="T14" fmla="*/ 0 w 11"/>
                  <a:gd name="T15" fmla="*/ 7 h 10"/>
                  <a:gd name="T16" fmla="*/ 0 w 11"/>
                  <a:gd name="T17" fmla="*/ 9 h 10"/>
                  <a:gd name="T18" fmla="*/ 6 w 11"/>
                  <a:gd name="T19" fmla="*/ 10 h 10"/>
                  <a:gd name="T20" fmla="*/ 6 w 11"/>
                  <a:gd name="T21" fmla="*/ 10 h 10"/>
                  <a:gd name="T22" fmla="*/ 9 w 11"/>
                  <a:gd name="T23" fmla="*/ 9 h 10"/>
                  <a:gd name="T24" fmla="*/ 11 w 11"/>
                  <a:gd name="T25" fmla="*/ 6 h 10"/>
                  <a:gd name="T26" fmla="*/ 11 w 11"/>
                  <a:gd name="T27" fmla="*/ 6 h 10"/>
                  <a:gd name="T28" fmla="*/ 11 w 11"/>
                  <a:gd name="T29" fmla="*/ 2 h 10"/>
                  <a:gd name="T30" fmla="*/ 8 w 11"/>
                  <a:gd name="T31" fmla="*/ 0 h 10"/>
                  <a:gd name="T32" fmla="*/ 0 w 11"/>
                  <a:gd name="T33" fmla="*/ 0 h 10"/>
                  <a:gd name="T34" fmla="*/ 0 w 11"/>
                  <a:gd name="T35" fmla="*/ 2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8" y="6"/>
                    </a:lnTo>
                    <a:lnTo>
                      <a:pt x="8" y="6"/>
                    </a:lnTo>
                    <a:lnTo>
                      <a:pt x="8" y="7"/>
                    </a:lnTo>
                    <a:lnTo>
                      <a:pt x="6" y="7"/>
                    </a:lnTo>
                    <a:lnTo>
                      <a:pt x="0" y="7"/>
                    </a:lnTo>
                    <a:lnTo>
                      <a:pt x="0" y="9"/>
                    </a:lnTo>
                    <a:lnTo>
                      <a:pt x="6" y="10"/>
                    </a:lnTo>
                    <a:lnTo>
                      <a:pt x="6" y="10"/>
                    </a:lnTo>
                    <a:lnTo>
                      <a:pt x="9" y="9"/>
                    </a:lnTo>
                    <a:lnTo>
                      <a:pt x="11" y="6"/>
                    </a:lnTo>
                    <a:lnTo>
                      <a:pt x="11" y="6"/>
                    </a:lnTo>
                    <a:lnTo>
                      <a:pt x="11" y="2"/>
                    </a:lnTo>
                    <a:lnTo>
                      <a:pt x="8" y="0"/>
                    </a:lnTo>
                    <a:lnTo>
                      <a:pt x="0"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7" name="Freeform 575"/>
              <p:cNvSpPr/>
              <p:nvPr/>
            </p:nvSpPr>
            <p:spPr bwMode="auto">
              <a:xfrm>
                <a:off x="4460143" y="1500552"/>
                <a:ext cx="14817" cy="12123"/>
              </a:xfrm>
              <a:custGeom>
                <a:avLst/>
                <a:gdLst>
                  <a:gd name="T0" fmla="*/ 8 w 11"/>
                  <a:gd name="T1" fmla="*/ 4 h 9"/>
                  <a:gd name="T2" fmla="*/ 8 w 11"/>
                  <a:gd name="T3" fmla="*/ 4 h 9"/>
                  <a:gd name="T4" fmla="*/ 8 w 11"/>
                  <a:gd name="T5" fmla="*/ 4 h 9"/>
                  <a:gd name="T6" fmla="*/ 8 w 11"/>
                  <a:gd name="T7" fmla="*/ 5 h 9"/>
                  <a:gd name="T8" fmla="*/ 8 w 11"/>
                  <a:gd name="T9" fmla="*/ 5 h 9"/>
                  <a:gd name="T10" fmla="*/ 8 w 11"/>
                  <a:gd name="T11" fmla="*/ 6 h 9"/>
                  <a:gd name="T12" fmla="*/ 7 w 11"/>
                  <a:gd name="T13" fmla="*/ 8 h 9"/>
                  <a:gd name="T14" fmla="*/ 0 w 11"/>
                  <a:gd name="T15" fmla="*/ 6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0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8" y="5"/>
                    </a:lnTo>
                    <a:lnTo>
                      <a:pt x="8" y="5"/>
                    </a:lnTo>
                    <a:lnTo>
                      <a:pt x="8" y="6"/>
                    </a:lnTo>
                    <a:lnTo>
                      <a:pt x="7" y="8"/>
                    </a:lnTo>
                    <a:lnTo>
                      <a:pt x="0" y="6"/>
                    </a:lnTo>
                    <a:lnTo>
                      <a:pt x="0" y="9"/>
                    </a:lnTo>
                    <a:lnTo>
                      <a:pt x="7" y="9"/>
                    </a:lnTo>
                    <a:lnTo>
                      <a:pt x="7" y="9"/>
                    </a:lnTo>
                    <a:lnTo>
                      <a:pt x="9" y="9"/>
                    </a:lnTo>
                    <a:lnTo>
                      <a:pt x="11" y="5"/>
                    </a:lnTo>
                    <a:lnTo>
                      <a:pt x="11" y="5"/>
                    </a:lnTo>
                    <a:lnTo>
                      <a:pt x="11" y="2"/>
                    </a:lnTo>
                    <a:lnTo>
                      <a:pt x="8" y="1"/>
                    </a:lnTo>
                    <a:lnTo>
                      <a:pt x="0"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8" name="Freeform 576"/>
              <p:cNvSpPr/>
              <p:nvPr/>
            </p:nvSpPr>
            <p:spPr bwMode="auto">
              <a:xfrm>
                <a:off x="4445327" y="1500552"/>
                <a:ext cx="14817" cy="12123"/>
              </a:xfrm>
              <a:custGeom>
                <a:avLst/>
                <a:gdLst>
                  <a:gd name="T0" fmla="*/ 3 w 11"/>
                  <a:gd name="T1" fmla="*/ 8 h 9"/>
                  <a:gd name="T2" fmla="*/ 11 w 11"/>
                  <a:gd name="T3" fmla="*/ 9 h 9"/>
                  <a:gd name="T4" fmla="*/ 11 w 11"/>
                  <a:gd name="T5" fmla="*/ 6 h 9"/>
                  <a:gd name="T6" fmla="*/ 3 w 11"/>
                  <a:gd name="T7" fmla="*/ 6 h 9"/>
                  <a:gd name="T8" fmla="*/ 3 w 11"/>
                  <a:gd name="T9" fmla="*/ 6 h 9"/>
                  <a:gd name="T10" fmla="*/ 3 w 11"/>
                  <a:gd name="T11" fmla="*/ 5 h 9"/>
                  <a:gd name="T12" fmla="*/ 3 w 11"/>
                  <a:gd name="T13" fmla="*/ 4 h 9"/>
                  <a:gd name="T14" fmla="*/ 3 w 11"/>
                  <a:gd name="T15" fmla="*/ 4 h 9"/>
                  <a:gd name="T16" fmla="*/ 3 w 11"/>
                  <a:gd name="T17" fmla="*/ 2 h 9"/>
                  <a:gd name="T18" fmla="*/ 4 w 11"/>
                  <a:gd name="T19" fmla="*/ 1 h 9"/>
                  <a:gd name="T20" fmla="*/ 11 w 11"/>
                  <a:gd name="T21" fmla="*/ 2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6"/>
                    </a:lnTo>
                    <a:lnTo>
                      <a:pt x="3" y="6"/>
                    </a:lnTo>
                    <a:lnTo>
                      <a:pt x="3" y="6"/>
                    </a:lnTo>
                    <a:lnTo>
                      <a:pt x="3" y="5"/>
                    </a:lnTo>
                    <a:lnTo>
                      <a:pt x="3" y="4"/>
                    </a:lnTo>
                    <a:lnTo>
                      <a:pt x="3" y="4"/>
                    </a:lnTo>
                    <a:lnTo>
                      <a:pt x="3" y="2"/>
                    </a:lnTo>
                    <a:lnTo>
                      <a:pt x="4" y="1"/>
                    </a:lnTo>
                    <a:lnTo>
                      <a:pt x="11" y="2"/>
                    </a:lnTo>
                    <a:lnTo>
                      <a:pt x="11" y="0"/>
                    </a:lnTo>
                    <a:lnTo>
                      <a:pt x="4" y="0"/>
                    </a:lnTo>
                    <a:lnTo>
                      <a:pt x="4" y="0"/>
                    </a:lnTo>
                    <a:lnTo>
                      <a:pt x="1"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9" name="Freeform 577"/>
              <p:cNvSpPr/>
              <p:nvPr/>
            </p:nvSpPr>
            <p:spPr bwMode="auto">
              <a:xfrm>
                <a:off x="4450715" y="1454754"/>
                <a:ext cx="14817" cy="12123"/>
              </a:xfrm>
              <a:custGeom>
                <a:avLst/>
                <a:gdLst>
                  <a:gd name="T0" fmla="*/ 3 w 11"/>
                  <a:gd name="T1" fmla="*/ 9 h 9"/>
                  <a:gd name="T2" fmla="*/ 9 w 11"/>
                  <a:gd name="T3" fmla="*/ 9 h 9"/>
                  <a:gd name="T4" fmla="*/ 11 w 11"/>
                  <a:gd name="T5" fmla="*/ 8 h 9"/>
                  <a:gd name="T6" fmla="*/ 3 w 11"/>
                  <a:gd name="T7" fmla="*/ 7 h 9"/>
                  <a:gd name="T8" fmla="*/ 3 w 11"/>
                  <a:gd name="T9" fmla="*/ 7 h 9"/>
                  <a:gd name="T10" fmla="*/ 3 w 11"/>
                  <a:gd name="T11" fmla="*/ 7 h 9"/>
                  <a:gd name="T12" fmla="*/ 1 w 11"/>
                  <a:gd name="T13" fmla="*/ 4 h 9"/>
                  <a:gd name="T14" fmla="*/ 1 w 11"/>
                  <a:gd name="T15" fmla="*/ 4 h 9"/>
                  <a:gd name="T16" fmla="*/ 3 w 11"/>
                  <a:gd name="T17" fmla="*/ 3 h 9"/>
                  <a:gd name="T18" fmla="*/ 4 w 11"/>
                  <a:gd name="T19" fmla="*/ 3 h 9"/>
                  <a:gd name="T20" fmla="*/ 11 w 11"/>
                  <a:gd name="T21" fmla="*/ 4 h 9"/>
                  <a:gd name="T22" fmla="*/ 11 w 11"/>
                  <a:gd name="T23" fmla="*/ 1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8 h 9"/>
                  <a:gd name="T36" fmla="*/ 3 w 11"/>
                  <a:gd name="T37" fmla="*/ 9 h 9"/>
                  <a:gd name="T38" fmla="*/ 3 w 11"/>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9"/>
                    </a:moveTo>
                    <a:lnTo>
                      <a:pt x="9" y="9"/>
                    </a:lnTo>
                    <a:lnTo>
                      <a:pt x="11" y="8"/>
                    </a:lnTo>
                    <a:lnTo>
                      <a:pt x="3" y="7"/>
                    </a:lnTo>
                    <a:lnTo>
                      <a:pt x="3" y="7"/>
                    </a:lnTo>
                    <a:lnTo>
                      <a:pt x="3" y="7"/>
                    </a:lnTo>
                    <a:lnTo>
                      <a:pt x="1" y="4"/>
                    </a:lnTo>
                    <a:lnTo>
                      <a:pt x="1" y="4"/>
                    </a:lnTo>
                    <a:lnTo>
                      <a:pt x="3" y="3"/>
                    </a:lnTo>
                    <a:lnTo>
                      <a:pt x="4" y="3"/>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0" name="Freeform 578"/>
              <p:cNvSpPr/>
              <p:nvPr/>
            </p:nvSpPr>
            <p:spPr bwMode="auto">
              <a:xfrm>
                <a:off x="4462837" y="1456102"/>
                <a:ext cx="17511" cy="13470"/>
              </a:xfrm>
              <a:custGeom>
                <a:avLst/>
                <a:gdLst>
                  <a:gd name="T0" fmla="*/ 10 w 13"/>
                  <a:gd name="T1" fmla="*/ 3 h 10"/>
                  <a:gd name="T2" fmla="*/ 10 w 13"/>
                  <a:gd name="T3" fmla="*/ 3 h 10"/>
                  <a:gd name="T4" fmla="*/ 10 w 13"/>
                  <a:gd name="T5" fmla="*/ 4 h 10"/>
                  <a:gd name="T6" fmla="*/ 10 w 13"/>
                  <a:gd name="T7" fmla="*/ 6 h 10"/>
                  <a:gd name="T8" fmla="*/ 10 w 13"/>
                  <a:gd name="T9" fmla="*/ 6 h 10"/>
                  <a:gd name="T10" fmla="*/ 10 w 13"/>
                  <a:gd name="T11" fmla="*/ 7 h 10"/>
                  <a:gd name="T12" fmla="*/ 9 w 13"/>
                  <a:gd name="T13" fmla="*/ 7 h 10"/>
                  <a:gd name="T14" fmla="*/ 2 w 13"/>
                  <a:gd name="T15" fmla="*/ 7 h 10"/>
                  <a:gd name="T16" fmla="*/ 0 w 13"/>
                  <a:gd name="T17" fmla="*/ 8 h 10"/>
                  <a:gd name="T18" fmla="*/ 9 w 13"/>
                  <a:gd name="T19" fmla="*/ 10 h 10"/>
                  <a:gd name="T20" fmla="*/ 9 w 13"/>
                  <a:gd name="T21" fmla="*/ 10 h 10"/>
                  <a:gd name="T22" fmla="*/ 11 w 13"/>
                  <a:gd name="T23" fmla="*/ 8 h 10"/>
                  <a:gd name="T24" fmla="*/ 13 w 13"/>
                  <a:gd name="T25" fmla="*/ 6 h 10"/>
                  <a:gd name="T26" fmla="*/ 13 w 13"/>
                  <a:gd name="T27" fmla="*/ 6 h 10"/>
                  <a:gd name="T28" fmla="*/ 11 w 13"/>
                  <a:gd name="T29" fmla="*/ 3 h 10"/>
                  <a:gd name="T30" fmla="*/ 10 w 13"/>
                  <a:gd name="T31" fmla="*/ 0 h 10"/>
                  <a:gd name="T32" fmla="*/ 2 w 13"/>
                  <a:gd name="T33" fmla="*/ 0 h 10"/>
                  <a:gd name="T34" fmla="*/ 2 w 13"/>
                  <a:gd name="T35" fmla="*/ 3 h 10"/>
                  <a:gd name="T36" fmla="*/ 10 w 13"/>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0">
                    <a:moveTo>
                      <a:pt x="10" y="3"/>
                    </a:moveTo>
                    <a:lnTo>
                      <a:pt x="10" y="3"/>
                    </a:lnTo>
                    <a:lnTo>
                      <a:pt x="10" y="4"/>
                    </a:lnTo>
                    <a:lnTo>
                      <a:pt x="10" y="6"/>
                    </a:lnTo>
                    <a:lnTo>
                      <a:pt x="10" y="6"/>
                    </a:lnTo>
                    <a:lnTo>
                      <a:pt x="10" y="7"/>
                    </a:lnTo>
                    <a:lnTo>
                      <a:pt x="9" y="7"/>
                    </a:lnTo>
                    <a:lnTo>
                      <a:pt x="2" y="7"/>
                    </a:lnTo>
                    <a:lnTo>
                      <a:pt x="0" y="8"/>
                    </a:lnTo>
                    <a:lnTo>
                      <a:pt x="9" y="10"/>
                    </a:lnTo>
                    <a:lnTo>
                      <a:pt x="9" y="10"/>
                    </a:lnTo>
                    <a:lnTo>
                      <a:pt x="11" y="8"/>
                    </a:lnTo>
                    <a:lnTo>
                      <a:pt x="13" y="6"/>
                    </a:lnTo>
                    <a:lnTo>
                      <a:pt x="13" y="6"/>
                    </a:lnTo>
                    <a:lnTo>
                      <a:pt x="11" y="3"/>
                    </a:lnTo>
                    <a:lnTo>
                      <a:pt x="10" y="0"/>
                    </a:lnTo>
                    <a:lnTo>
                      <a:pt x="2" y="0"/>
                    </a:lnTo>
                    <a:lnTo>
                      <a:pt x="2" y="3"/>
                    </a:lnTo>
                    <a:lnTo>
                      <a:pt x="10"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1" name="Freeform 579"/>
              <p:cNvSpPr/>
              <p:nvPr/>
            </p:nvSpPr>
            <p:spPr bwMode="auto">
              <a:xfrm>
                <a:off x="4469572" y="1411651"/>
                <a:ext cx="16164" cy="13470"/>
              </a:xfrm>
              <a:custGeom>
                <a:avLst/>
                <a:gdLst>
                  <a:gd name="T0" fmla="*/ 9 w 12"/>
                  <a:gd name="T1" fmla="*/ 4 h 10"/>
                  <a:gd name="T2" fmla="*/ 9 w 12"/>
                  <a:gd name="T3" fmla="*/ 4 h 10"/>
                  <a:gd name="T4" fmla="*/ 9 w 12"/>
                  <a:gd name="T5" fmla="*/ 4 h 10"/>
                  <a:gd name="T6" fmla="*/ 9 w 12"/>
                  <a:gd name="T7" fmla="*/ 5 h 10"/>
                  <a:gd name="T8" fmla="*/ 9 w 12"/>
                  <a:gd name="T9" fmla="*/ 5 h 10"/>
                  <a:gd name="T10" fmla="*/ 9 w 12"/>
                  <a:gd name="T11" fmla="*/ 6 h 10"/>
                  <a:gd name="T12" fmla="*/ 8 w 12"/>
                  <a:gd name="T13" fmla="*/ 8 h 10"/>
                  <a:gd name="T14" fmla="*/ 1 w 12"/>
                  <a:gd name="T15" fmla="*/ 6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1 h 10"/>
                  <a:gd name="T32" fmla="*/ 1 w 12"/>
                  <a:gd name="T33" fmla="*/ 0 h 10"/>
                  <a:gd name="T34" fmla="*/ 1 w 12"/>
                  <a:gd name="T35" fmla="*/ 2 h 10"/>
                  <a:gd name="T36" fmla="*/ 9 w 12"/>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4"/>
                    </a:moveTo>
                    <a:lnTo>
                      <a:pt x="9" y="4"/>
                    </a:lnTo>
                    <a:lnTo>
                      <a:pt x="9" y="4"/>
                    </a:lnTo>
                    <a:lnTo>
                      <a:pt x="9" y="5"/>
                    </a:lnTo>
                    <a:lnTo>
                      <a:pt x="9" y="5"/>
                    </a:lnTo>
                    <a:lnTo>
                      <a:pt x="9" y="6"/>
                    </a:lnTo>
                    <a:lnTo>
                      <a:pt x="8" y="8"/>
                    </a:lnTo>
                    <a:lnTo>
                      <a:pt x="1" y="6"/>
                    </a:lnTo>
                    <a:lnTo>
                      <a:pt x="0" y="9"/>
                    </a:lnTo>
                    <a:lnTo>
                      <a:pt x="8" y="10"/>
                    </a:lnTo>
                    <a:lnTo>
                      <a:pt x="8" y="10"/>
                    </a:lnTo>
                    <a:lnTo>
                      <a:pt x="10" y="9"/>
                    </a:lnTo>
                    <a:lnTo>
                      <a:pt x="12" y="6"/>
                    </a:lnTo>
                    <a:lnTo>
                      <a:pt x="12" y="6"/>
                    </a:lnTo>
                    <a:lnTo>
                      <a:pt x="10"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2" name="Freeform 580"/>
              <p:cNvSpPr/>
              <p:nvPr/>
            </p:nvSpPr>
            <p:spPr bwMode="auto">
              <a:xfrm>
                <a:off x="4456103" y="1411651"/>
                <a:ext cx="14817" cy="12123"/>
              </a:xfrm>
              <a:custGeom>
                <a:avLst/>
                <a:gdLst>
                  <a:gd name="T0" fmla="*/ 3 w 11"/>
                  <a:gd name="T1" fmla="*/ 8 h 9"/>
                  <a:gd name="T2" fmla="*/ 10 w 11"/>
                  <a:gd name="T3" fmla="*/ 9 h 9"/>
                  <a:gd name="T4" fmla="*/ 11 w 11"/>
                  <a:gd name="T5" fmla="*/ 6 h 9"/>
                  <a:gd name="T6" fmla="*/ 3 w 11"/>
                  <a:gd name="T7" fmla="*/ 6 h 9"/>
                  <a:gd name="T8" fmla="*/ 3 w 11"/>
                  <a:gd name="T9" fmla="*/ 6 h 9"/>
                  <a:gd name="T10" fmla="*/ 3 w 11"/>
                  <a:gd name="T11" fmla="*/ 5 h 9"/>
                  <a:gd name="T12" fmla="*/ 1 w 11"/>
                  <a:gd name="T13" fmla="*/ 4 h 9"/>
                  <a:gd name="T14" fmla="*/ 1 w 11"/>
                  <a:gd name="T15" fmla="*/ 4 h 9"/>
                  <a:gd name="T16" fmla="*/ 3 w 11"/>
                  <a:gd name="T17" fmla="*/ 2 h 9"/>
                  <a:gd name="T18" fmla="*/ 3 w 11"/>
                  <a:gd name="T19" fmla="*/ 2 h 9"/>
                  <a:gd name="T20" fmla="*/ 11 w 11"/>
                  <a:gd name="T21" fmla="*/ 2 h 9"/>
                  <a:gd name="T22" fmla="*/ 11 w 11"/>
                  <a:gd name="T23" fmla="*/ 0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6"/>
                    </a:lnTo>
                    <a:lnTo>
                      <a:pt x="3" y="6"/>
                    </a:lnTo>
                    <a:lnTo>
                      <a:pt x="3" y="5"/>
                    </a:lnTo>
                    <a:lnTo>
                      <a:pt x="1" y="4"/>
                    </a:lnTo>
                    <a:lnTo>
                      <a:pt x="1" y="4"/>
                    </a:lnTo>
                    <a:lnTo>
                      <a:pt x="3" y="2"/>
                    </a:lnTo>
                    <a:lnTo>
                      <a:pt x="3" y="2"/>
                    </a:lnTo>
                    <a:lnTo>
                      <a:pt x="11" y="2"/>
                    </a:lnTo>
                    <a:lnTo>
                      <a:pt x="11" y="0"/>
                    </a:lnTo>
                    <a:lnTo>
                      <a:pt x="4" y="0"/>
                    </a:lnTo>
                    <a:lnTo>
                      <a:pt x="4" y="0"/>
                    </a:lnTo>
                    <a:lnTo>
                      <a:pt x="1" y="1"/>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3" name="Freeform 581"/>
              <p:cNvSpPr/>
              <p:nvPr/>
            </p:nvSpPr>
            <p:spPr bwMode="auto">
              <a:xfrm>
                <a:off x="4461490" y="1365853"/>
                <a:ext cx="14817" cy="14817"/>
              </a:xfrm>
              <a:custGeom>
                <a:avLst/>
                <a:gdLst>
                  <a:gd name="T0" fmla="*/ 3 w 11"/>
                  <a:gd name="T1" fmla="*/ 9 h 11"/>
                  <a:gd name="T2" fmla="*/ 10 w 11"/>
                  <a:gd name="T3" fmla="*/ 11 h 11"/>
                  <a:gd name="T4" fmla="*/ 11 w 11"/>
                  <a:gd name="T5" fmla="*/ 8 h 11"/>
                  <a:gd name="T6" fmla="*/ 3 w 11"/>
                  <a:gd name="T7" fmla="*/ 7 h 11"/>
                  <a:gd name="T8" fmla="*/ 3 w 11"/>
                  <a:gd name="T9" fmla="*/ 7 h 11"/>
                  <a:gd name="T10" fmla="*/ 1 w 11"/>
                  <a:gd name="T11" fmla="*/ 7 h 11"/>
                  <a:gd name="T12" fmla="*/ 1 w 11"/>
                  <a:gd name="T13" fmla="*/ 5 h 11"/>
                  <a:gd name="T14" fmla="*/ 1 w 11"/>
                  <a:gd name="T15" fmla="*/ 5 h 11"/>
                  <a:gd name="T16" fmla="*/ 3 w 11"/>
                  <a:gd name="T17" fmla="*/ 4 h 11"/>
                  <a:gd name="T18" fmla="*/ 3 w 11"/>
                  <a:gd name="T19" fmla="*/ 2 h 11"/>
                  <a:gd name="T20" fmla="*/ 11 w 11"/>
                  <a:gd name="T21" fmla="*/ 4 h 11"/>
                  <a:gd name="T22" fmla="*/ 11 w 11"/>
                  <a:gd name="T23" fmla="*/ 1 h 11"/>
                  <a:gd name="T24" fmla="*/ 4 w 11"/>
                  <a:gd name="T25" fmla="*/ 0 h 11"/>
                  <a:gd name="T26" fmla="*/ 4 w 11"/>
                  <a:gd name="T27" fmla="*/ 0 h 11"/>
                  <a:gd name="T28" fmla="*/ 1 w 11"/>
                  <a:gd name="T29" fmla="*/ 1 h 11"/>
                  <a:gd name="T30" fmla="*/ 0 w 11"/>
                  <a:gd name="T31" fmla="*/ 4 h 11"/>
                  <a:gd name="T32" fmla="*/ 0 w 11"/>
                  <a:gd name="T33" fmla="*/ 4 h 11"/>
                  <a:gd name="T34" fmla="*/ 0 w 11"/>
                  <a:gd name="T35" fmla="*/ 8 h 11"/>
                  <a:gd name="T36" fmla="*/ 3 w 11"/>
                  <a:gd name="T37" fmla="*/ 9 h 11"/>
                  <a:gd name="T38" fmla="*/ 3 w 11"/>
                  <a:gd name="T3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1">
                    <a:moveTo>
                      <a:pt x="3" y="9"/>
                    </a:moveTo>
                    <a:lnTo>
                      <a:pt x="10" y="11"/>
                    </a:lnTo>
                    <a:lnTo>
                      <a:pt x="11" y="8"/>
                    </a:lnTo>
                    <a:lnTo>
                      <a:pt x="3" y="7"/>
                    </a:lnTo>
                    <a:lnTo>
                      <a:pt x="3" y="7"/>
                    </a:lnTo>
                    <a:lnTo>
                      <a:pt x="1" y="7"/>
                    </a:lnTo>
                    <a:lnTo>
                      <a:pt x="1" y="5"/>
                    </a:lnTo>
                    <a:lnTo>
                      <a:pt x="1" y="5"/>
                    </a:lnTo>
                    <a:lnTo>
                      <a:pt x="3" y="4"/>
                    </a:lnTo>
                    <a:lnTo>
                      <a:pt x="3"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4" name="Freeform 582"/>
              <p:cNvSpPr/>
              <p:nvPr/>
            </p:nvSpPr>
            <p:spPr bwMode="auto">
              <a:xfrm>
                <a:off x="4474960" y="1367201"/>
                <a:ext cx="16164" cy="13470"/>
              </a:xfrm>
              <a:custGeom>
                <a:avLst/>
                <a:gdLst>
                  <a:gd name="T0" fmla="*/ 8 w 12"/>
                  <a:gd name="T1" fmla="*/ 3 h 10"/>
                  <a:gd name="T2" fmla="*/ 8 w 12"/>
                  <a:gd name="T3" fmla="*/ 3 h 10"/>
                  <a:gd name="T4" fmla="*/ 9 w 12"/>
                  <a:gd name="T5" fmla="*/ 4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10 h 10"/>
                  <a:gd name="T18" fmla="*/ 8 w 12"/>
                  <a:gd name="T19" fmla="*/ 10 h 10"/>
                  <a:gd name="T20" fmla="*/ 8 w 12"/>
                  <a:gd name="T21" fmla="*/ 10 h 10"/>
                  <a:gd name="T22" fmla="*/ 10 w 12"/>
                  <a:gd name="T23" fmla="*/ 8 h 10"/>
                  <a:gd name="T24" fmla="*/ 12 w 12"/>
                  <a:gd name="T25" fmla="*/ 6 h 10"/>
                  <a:gd name="T26" fmla="*/ 12 w 12"/>
                  <a:gd name="T27" fmla="*/ 6 h 10"/>
                  <a:gd name="T28" fmla="*/ 10 w 12"/>
                  <a:gd name="T29" fmla="*/ 3 h 10"/>
                  <a:gd name="T30" fmla="*/ 9 w 12"/>
                  <a:gd name="T31" fmla="*/ 1 h 10"/>
                  <a:gd name="T32" fmla="*/ 1 w 12"/>
                  <a:gd name="T33" fmla="*/ 0 h 10"/>
                  <a:gd name="T34" fmla="*/ 1 w 12"/>
                  <a:gd name="T35" fmla="*/ 3 h 10"/>
                  <a:gd name="T36" fmla="*/ 8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8" y="3"/>
                    </a:moveTo>
                    <a:lnTo>
                      <a:pt x="8" y="3"/>
                    </a:lnTo>
                    <a:lnTo>
                      <a:pt x="9" y="4"/>
                    </a:lnTo>
                    <a:lnTo>
                      <a:pt x="9" y="6"/>
                    </a:lnTo>
                    <a:lnTo>
                      <a:pt x="9" y="6"/>
                    </a:lnTo>
                    <a:lnTo>
                      <a:pt x="9" y="7"/>
                    </a:lnTo>
                    <a:lnTo>
                      <a:pt x="8" y="7"/>
                    </a:lnTo>
                    <a:lnTo>
                      <a:pt x="1" y="7"/>
                    </a:lnTo>
                    <a:lnTo>
                      <a:pt x="0" y="10"/>
                    </a:lnTo>
                    <a:lnTo>
                      <a:pt x="8" y="10"/>
                    </a:lnTo>
                    <a:lnTo>
                      <a:pt x="8" y="10"/>
                    </a:lnTo>
                    <a:lnTo>
                      <a:pt x="10" y="8"/>
                    </a:lnTo>
                    <a:lnTo>
                      <a:pt x="12" y="6"/>
                    </a:lnTo>
                    <a:lnTo>
                      <a:pt x="12" y="6"/>
                    </a:lnTo>
                    <a:lnTo>
                      <a:pt x="10" y="3"/>
                    </a:lnTo>
                    <a:lnTo>
                      <a:pt x="9" y="1"/>
                    </a:lnTo>
                    <a:lnTo>
                      <a:pt x="1" y="0"/>
                    </a:lnTo>
                    <a:lnTo>
                      <a:pt x="1"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5" name="Freeform 583"/>
              <p:cNvSpPr/>
              <p:nvPr/>
            </p:nvSpPr>
            <p:spPr bwMode="auto">
              <a:xfrm>
                <a:off x="4466878" y="1321403"/>
                <a:ext cx="14817" cy="13470"/>
              </a:xfrm>
              <a:custGeom>
                <a:avLst/>
                <a:gdLst>
                  <a:gd name="T0" fmla="*/ 3 w 11"/>
                  <a:gd name="T1" fmla="*/ 10 h 10"/>
                  <a:gd name="T2" fmla="*/ 10 w 11"/>
                  <a:gd name="T3" fmla="*/ 10 h 10"/>
                  <a:gd name="T4" fmla="*/ 10 w 11"/>
                  <a:gd name="T5" fmla="*/ 7 h 10"/>
                  <a:gd name="T6" fmla="*/ 3 w 11"/>
                  <a:gd name="T7" fmla="*/ 7 h 10"/>
                  <a:gd name="T8" fmla="*/ 3 w 11"/>
                  <a:gd name="T9" fmla="*/ 7 h 10"/>
                  <a:gd name="T10" fmla="*/ 2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2 h 10"/>
                  <a:gd name="T24" fmla="*/ 4 w 11"/>
                  <a:gd name="T25" fmla="*/ 0 h 10"/>
                  <a:gd name="T26" fmla="*/ 4 w 11"/>
                  <a:gd name="T27" fmla="*/ 0 h 10"/>
                  <a:gd name="T28" fmla="*/ 2 w 11"/>
                  <a:gd name="T29" fmla="*/ 2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0" y="7"/>
                    </a:lnTo>
                    <a:lnTo>
                      <a:pt x="3" y="7"/>
                    </a:lnTo>
                    <a:lnTo>
                      <a:pt x="3" y="7"/>
                    </a:lnTo>
                    <a:lnTo>
                      <a:pt x="2" y="6"/>
                    </a:lnTo>
                    <a:lnTo>
                      <a:pt x="2" y="4"/>
                    </a:lnTo>
                    <a:lnTo>
                      <a:pt x="2" y="4"/>
                    </a:lnTo>
                    <a:lnTo>
                      <a:pt x="3" y="3"/>
                    </a:lnTo>
                    <a:lnTo>
                      <a:pt x="3" y="3"/>
                    </a:lnTo>
                    <a:lnTo>
                      <a:pt x="11" y="3"/>
                    </a:lnTo>
                    <a:lnTo>
                      <a:pt x="11" y="2"/>
                    </a:lnTo>
                    <a:lnTo>
                      <a:pt x="4" y="0"/>
                    </a:lnTo>
                    <a:lnTo>
                      <a:pt x="4" y="0"/>
                    </a:lnTo>
                    <a:lnTo>
                      <a:pt x="2"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6" name="Freeform 584"/>
              <p:cNvSpPr/>
              <p:nvPr/>
            </p:nvSpPr>
            <p:spPr bwMode="auto">
              <a:xfrm>
                <a:off x="4480348" y="1324097"/>
                <a:ext cx="16164" cy="12123"/>
              </a:xfrm>
              <a:custGeom>
                <a:avLst/>
                <a:gdLst>
                  <a:gd name="T0" fmla="*/ 8 w 12"/>
                  <a:gd name="T1" fmla="*/ 2 h 9"/>
                  <a:gd name="T2" fmla="*/ 8 w 12"/>
                  <a:gd name="T3" fmla="*/ 2 h 9"/>
                  <a:gd name="T4" fmla="*/ 9 w 12"/>
                  <a:gd name="T5" fmla="*/ 2 h 9"/>
                  <a:gd name="T6" fmla="*/ 9 w 12"/>
                  <a:gd name="T7" fmla="*/ 5 h 9"/>
                  <a:gd name="T8" fmla="*/ 9 w 12"/>
                  <a:gd name="T9" fmla="*/ 5 h 9"/>
                  <a:gd name="T10" fmla="*/ 9 w 12"/>
                  <a:gd name="T11" fmla="*/ 6 h 9"/>
                  <a:gd name="T12" fmla="*/ 8 w 12"/>
                  <a:gd name="T13" fmla="*/ 6 h 9"/>
                  <a:gd name="T14" fmla="*/ 0 w 12"/>
                  <a:gd name="T15" fmla="*/ 5 h 9"/>
                  <a:gd name="T16" fmla="*/ 0 w 12"/>
                  <a:gd name="T17" fmla="*/ 8 h 9"/>
                  <a:gd name="T18" fmla="*/ 8 w 12"/>
                  <a:gd name="T19" fmla="*/ 9 h 9"/>
                  <a:gd name="T20" fmla="*/ 8 w 12"/>
                  <a:gd name="T21" fmla="*/ 9 h 9"/>
                  <a:gd name="T22" fmla="*/ 10 w 12"/>
                  <a:gd name="T23" fmla="*/ 8 h 9"/>
                  <a:gd name="T24" fmla="*/ 12 w 12"/>
                  <a:gd name="T25" fmla="*/ 5 h 9"/>
                  <a:gd name="T26" fmla="*/ 12 w 12"/>
                  <a:gd name="T27" fmla="*/ 5 h 9"/>
                  <a:gd name="T28" fmla="*/ 10 w 12"/>
                  <a:gd name="T29" fmla="*/ 1 h 9"/>
                  <a:gd name="T30" fmla="*/ 9 w 12"/>
                  <a:gd name="T31" fmla="*/ 0 h 9"/>
                  <a:gd name="T32" fmla="*/ 1 w 12"/>
                  <a:gd name="T33" fmla="*/ 0 h 9"/>
                  <a:gd name="T34" fmla="*/ 1 w 12"/>
                  <a:gd name="T35" fmla="*/ 1 h 9"/>
                  <a:gd name="T36" fmla="*/ 8 w 12"/>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8" y="2"/>
                    </a:moveTo>
                    <a:lnTo>
                      <a:pt x="8" y="2"/>
                    </a:lnTo>
                    <a:lnTo>
                      <a:pt x="9" y="2"/>
                    </a:lnTo>
                    <a:lnTo>
                      <a:pt x="9" y="5"/>
                    </a:lnTo>
                    <a:lnTo>
                      <a:pt x="9" y="5"/>
                    </a:lnTo>
                    <a:lnTo>
                      <a:pt x="9" y="6"/>
                    </a:lnTo>
                    <a:lnTo>
                      <a:pt x="8" y="6"/>
                    </a:lnTo>
                    <a:lnTo>
                      <a:pt x="0" y="5"/>
                    </a:lnTo>
                    <a:lnTo>
                      <a:pt x="0" y="8"/>
                    </a:lnTo>
                    <a:lnTo>
                      <a:pt x="8" y="9"/>
                    </a:lnTo>
                    <a:lnTo>
                      <a:pt x="8" y="9"/>
                    </a:lnTo>
                    <a:lnTo>
                      <a:pt x="10" y="8"/>
                    </a:lnTo>
                    <a:lnTo>
                      <a:pt x="12" y="5"/>
                    </a:lnTo>
                    <a:lnTo>
                      <a:pt x="12" y="5"/>
                    </a:lnTo>
                    <a:lnTo>
                      <a:pt x="10" y="1"/>
                    </a:lnTo>
                    <a:lnTo>
                      <a:pt x="9" y="0"/>
                    </a:lnTo>
                    <a:lnTo>
                      <a:pt x="1" y="0"/>
                    </a:lnTo>
                    <a:lnTo>
                      <a:pt x="1"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7" name="Freeform 585"/>
              <p:cNvSpPr/>
              <p:nvPr/>
            </p:nvSpPr>
            <p:spPr bwMode="auto">
              <a:xfrm>
                <a:off x="4054701" y="1703947"/>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8" name="Freeform 586"/>
              <p:cNvSpPr/>
              <p:nvPr/>
            </p:nvSpPr>
            <p:spPr bwMode="auto">
              <a:xfrm>
                <a:off x="4056048" y="1682395"/>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9" name="Freeform 587"/>
              <p:cNvSpPr/>
              <p:nvPr/>
            </p:nvSpPr>
            <p:spPr bwMode="auto">
              <a:xfrm>
                <a:off x="4060089" y="1659496"/>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0" name="Freeform 588"/>
              <p:cNvSpPr/>
              <p:nvPr/>
            </p:nvSpPr>
            <p:spPr bwMode="auto">
              <a:xfrm>
                <a:off x="4061436" y="1640638"/>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1" name="Freeform 589"/>
              <p:cNvSpPr/>
              <p:nvPr/>
            </p:nvSpPr>
            <p:spPr bwMode="auto">
              <a:xfrm>
                <a:off x="4062783" y="1617740"/>
                <a:ext cx="346175" cy="39063"/>
              </a:xfrm>
              <a:custGeom>
                <a:avLst/>
                <a:gdLst>
                  <a:gd name="T0" fmla="*/ 256 w 257"/>
                  <a:gd name="T1" fmla="*/ 29 h 29"/>
                  <a:gd name="T2" fmla="*/ 257 w 257"/>
                  <a:gd name="T3" fmla="*/ 29 h 29"/>
                  <a:gd name="T4" fmla="*/ 0 w 257"/>
                  <a:gd name="T5" fmla="*/ 0 h 29"/>
                  <a:gd name="T6" fmla="*/ 0 w 257"/>
                  <a:gd name="T7" fmla="*/ 2 h 29"/>
                  <a:gd name="T8" fmla="*/ 256 w 257"/>
                  <a:gd name="T9" fmla="*/ 29 h 29"/>
                </a:gdLst>
                <a:ahLst/>
                <a:cxnLst>
                  <a:cxn ang="0">
                    <a:pos x="T0" y="T1"/>
                  </a:cxn>
                  <a:cxn ang="0">
                    <a:pos x="T2" y="T3"/>
                  </a:cxn>
                  <a:cxn ang="0">
                    <a:pos x="T4" y="T5"/>
                  </a:cxn>
                  <a:cxn ang="0">
                    <a:pos x="T6" y="T7"/>
                  </a:cxn>
                  <a:cxn ang="0">
                    <a:pos x="T8" y="T9"/>
                  </a:cxn>
                </a:cxnLst>
                <a:rect l="0" t="0" r="r" b="b"/>
                <a:pathLst>
                  <a:path w="257" h="29">
                    <a:moveTo>
                      <a:pt x="256" y="29"/>
                    </a:moveTo>
                    <a:lnTo>
                      <a:pt x="257" y="29"/>
                    </a:lnTo>
                    <a:lnTo>
                      <a:pt x="0" y="0"/>
                    </a:lnTo>
                    <a:lnTo>
                      <a:pt x="0" y="2"/>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2" name="Freeform 590"/>
              <p:cNvSpPr/>
              <p:nvPr/>
            </p:nvSpPr>
            <p:spPr bwMode="auto">
              <a:xfrm>
                <a:off x="4066824" y="1596188"/>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3" name="Freeform 591"/>
              <p:cNvSpPr/>
              <p:nvPr/>
            </p:nvSpPr>
            <p:spPr bwMode="auto">
              <a:xfrm>
                <a:off x="4069518" y="1575983"/>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4" name="Freeform 592"/>
              <p:cNvSpPr/>
              <p:nvPr/>
            </p:nvSpPr>
            <p:spPr bwMode="auto">
              <a:xfrm>
                <a:off x="4072212" y="1554431"/>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5" name="Freeform 593"/>
              <p:cNvSpPr/>
              <p:nvPr/>
            </p:nvSpPr>
            <p:spPr bwMode="auto">
              <a:xfrm>
                <a:off x="4074906" y="1532879"/>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6" name="Freeform 594"/>
              <p:cNvSpPr/>
              <p:nvPr/>
            </p:nvSpPr>
            <p:spPr bwMode="auto">
              <a:xfrm>
                <a:off x="4076253" y="1511328"/>
                <a:ext cx="344828" cy="39063"/>
              </a:xfrm>
              <a:custGeom>
                <a:avLst/>
                <a:gdLst>
                  <a:gd name="T0" fmla="*/ 256 w 256"/>
                  <a:gd name="T1" fmla="*/ 29 h 29"/>
                  <a:gd name="T2" fmla="*/ 256 w 256"/>
                  <a:gd name="T3" fmla="*/ 28 h 29"/>
                  <a:gd name="T4" fmla="*/ 0 w 256"/>
                  <a:gd name="T5" fmla="*/ 0 h 29"/>
                  <a:gd name="T6" fmla="*/ 0 w 256"/>
                  <a:gd name="T7" fmla="*/ 1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8"/>
                    </a:lnTo>
                    <a:lnTo>
                      <a:pt x="0" y="0"/>
                    </a:lnTo>
                    <a:lnTo>
                      <a:pt x="0" y="1"/>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7" name="Freeform 595"/>
              <p:cNvSpPr/>
              <p:nvPr/>
            </p:nvSpPr>
            <p:spPr bwMode="auto">
              <a:xfrm>
                <a:off x="4080294" y="149112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8" name="Freeform 596"/>
              <p:cNvSpPr/>
              <p:nvPr/>
            </p:nvSpPr>
            <p:spPr bwMode="auto">
              <a:xfrm>
                <a:off x="4081641" y="1469572"/>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9" name="Freeform 597"/>
              <p:cNvSpPr/>
              <p:nvPr/>
            </p:nvSpPr>
            <p:spPr bwMode="auto">
              <a:xfrm>
                <a:off x="4085681" y="1448020"/>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0" name="Freeform 598"/>
              <p:cNvSpPr/>
              <p:nvPr/>
            </p:nvSpPr>
            <p:spPr bwMode="auto">
              <a:xfrm>
                <a:off x="4087029" y="1427815"/>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1" name="Freeform 599"/>
              <p:cNvSpPr/>
              <p:nvPr/>
            </p:nvSpPr>
            <p:spPr bwMode="auto">
              <a:xfrm>
                <a:off x="4088375" y="1404916"/>
                <a:ext cx="346175" cy="39063"/>
              </a:xfrm>
              <a:custGeom>
                <a:avLst/>
                <a:gdLst>
                  <a:gd name="T0" fmla="*/ 257 w 257"/>
                  <a:gd name="T1" fmla="*/ 29 h 29"/>
                  <a:gd name="T2" fmla="*/ 257 w 257"/>
                  <a:gd name="T3" fmla="*/ 29 h 29"/>
                  <a:gd name="T4" fmla="*/ 0 w 257"/>
                  <a:gd name="T5" fmla="*/ 0 h 29"/>
                  <a:gd name="T6" fmla="*/ 0 w 257"/>
                  <a:gd name="T7" fmla="*/ 0 h 29"/>
                  <a:gd name="T8" fmla="*/ 257 w 257"/>
                  <a:gd name="T9" fmla="*/ 29 h 29"/>
                </a:gdLst>
                <a:ahLst/>
                <a:cxnLst>
                  <a:cxn ang="0">
                    <a:pos x="T0" y="T1"/>
                  </a:cxn>
                  <a:cxn ang="0">
                    <a:pos x="T2" y="T3"/>
                  </a:cxn>
                  <a:cxn ang="0">
                    <a:pos x="T4" y="T5"/>
                  </a:cxn>
                  <a:cxn ang="0">
                    <a:pos x="T6" y="T7"/>
                  </a:cxn>
                  <a:cxn ang="0">
                    <a:pos x="T8" y="T9"/>
                  </a:cxn>
                </a:cxnLst>
                <a:rect l="0" t="0" r="r" b="b"/>
                <a:pathLst>
                  <a:path w="257" h="29">
                    <a:moveTo>
                      <a:pt x="257" y="29"/>
                    </a:moveTo>
                    <a:lnTo>
                      <a:pt x="257" y="29"/>
                    </a:lnTo>
                    <a:lnTo>
                      <a:pt x="0" y="0"/>
                    </a:lnTo>
                    <a:lnTo>
                      <a:pt x="0" y="0"/>
                    </a:lnTo>
                    <a:lnTo>
                      <a:pt x="257"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2" name="Freeform 600"/>
              <p:cNvSpPr/>
              <p:nvPr/>
            </p:nvSpPr>
            <p:spPr bwMode="auto">
              <a:xfrm>
                <a:off x="4092417" y="1383365"/>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3" name="Freeform 601"/>
              <p:cNvSpPr/>
              <p:nvPr/>
            </p:nvSpPr>
            <p:spPr bwMode="auto">
              <a:xfrm>
                <a:off x="4093763" y="1363159"/>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4" name="Freeform 602"/>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5" name="Freeform 603"/>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6" name="Freeform 604"/>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7" name="Freeform 605"/>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8" name="Freeform 606"/>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9" name="Freeform 608"/>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0" name="Freeform 609"/>
              <p:cNvSpPr/>
              <p:nvPr/>
            </p:nvSpPr>
            <p:spPr bwMode="auto">
              <a:xfrm>
                <a:off x="4170542" y="1285034"/>
                <a:ext cx="278826" cy="30981"/>
              </a:xfrm>
              <a:custGeom>
                <a:avLst/>
                <a:gdLst>
                  <a:gd name="T0" fmla="*/ 207 w 207"/>
                  <a:gd name="T1" fmla="*/ 23 h 23"/>
                  <a:gd name="T2" fmla="*/ 207 w 207"/>
                  <a:gd name="T3" fmla="*/ 22 h 23"/>
                  <a:gd name="T4" fmla="*/ 0 w 207"/>
                  <a:gd name="T5" fmla="*/ 0 h 23"/>
                  <a:gd name="T6" fmla="*/ 0 w 207"/>
                  <a:gd name="T7" fmla="*/ 0 h 23"/>
                  <a:gd name="T8" fmla="*/ 207 w 207"/>
                  <a:gd name="T9" fmla="*/ 23 h 23"/>
                </a:gdLst>
                <a:ahLst/>
                <a:cxnLst>
                  <a:cxn ang="0">
                    <a:pos x="T0" y="T1"/>
                  </a:cxn>
                  <a:cxn ang="0">
                    <a:pos x="T2" y="T3"/>
                  </a:cxn>
                  <a:cxn ang="0">
                    <a:pos x="T4" y="T5"/>
                  </a:cxn>
                  <a:cxn ang="0">
                    <a:pos x="T6" y="T7"/>
                  </a:cxn>
                  <a:cxn ang="0">
                    <a:pos x="T8" y="T9"/>
                  </a:cxn>
                </a:cxnLst>
                <a:rect l="0" t="0" r="r" b="b"/>
                <a:pathLst>
                  <a:path w="207" h="23">
                    <a:moveTo>
                      <a:pt x="207" y="23"/>
                    </a:moveTo>
                    <a:lnTo>
                      <a:pt x="207" y="22"/>
                    </a:lnTo>
                    <a:lnTo>
                      <a:pt x="0" y="0"/>
                    </a:lnTo>
                    <a:lnTo>
                      <a:pt x="0" y="0"/>
                    </a:lnTo>
                    <a:lnTo>
                      <a:pt x="207"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1" name="Freeform 610"/>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 name="Freeform 611"/>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3" name="Freeform 612"/>
              <p:cNvSpPr/>
              <p:nvPr/>
            </p:nvSpPr>
            <p:spPr bwMode="auto">
              <a:xfrm>
                <a:off x="3924043" y="1931587"/>
                <a:ext cx="301724" cy="303072"/>
              </a:xfrm>
              <a:custGeom>
                <a:avLst/>
                <a:gdLst>
                  <a:gd name="T0" fmla="*/ 220 w 224"/>
                  <a:gd name="T1" fmla="*/ 82 h 225"/>
                  <a:gd name="T2" fmla="*/ 224 w 224"/>
                  <a:gd name="T3" fmla="*/ 105 h 225"/>
                  <a:gd name="T4" fmla="*/ 224 w 224"/>
                  <a:gd name="T5" fmla="*/ 127 h 225"/>
                  <a:gd name="T6" fmla="*/ 218 w 224"/>
                  <a:gd name="T7" fmla="*/ 148 h 225"/>
                  <a:gd name="T8" fmla="*/ 210 w 224"/>
                  <a:gd name="T9" fmla="*/ 168 h 225"/>
                  <a:gd name="T10" fmla="*/ 197 w 224"/>
                  <a:gd name="T11" fmla="*/ 186 h 225"/>
                  <a:gd name="T12" fmla="*/ 182 w 224"/>
                  <a:gd name="T13" fmla="*/ 201 h 225"/>
                  <a:gd name="T14" fmla="*/ 163 w 224"/>
                  <a:gd name="T15" fmla="*/ 213 h 225"/>
                  <a:gd name="T16" fmla="*/ 141 w 224"/>
                  <a:gd name="T17" fmla="*/ 221 h 225"/>
                  <a:gd name="T18" fmla="*/ 130 w 224"/>
                  <a:gd name="T19" fmla="*/ 224 h 225"/>
                  <a:gd name="T20" fmla="*/ 108 w 224"/>
                  <a:gd name="T21" fmla="*/ 225 h 225"/>
                  <a:gd name="T22" fmla="*/ 86 w 224"/>
                  <a:gd name="T23" fmla="*/ 222 h 225"/>
                  <a:gd name="T24" fmla="*/ 66 w 224"/>
                  <a:gd name="T25" fmla="*/ 216 h 225"/>
                  <a:gd name="T26" fmla="*/ 47 w 224"/>
                  <a:gd name="T27" fmla="*/ 205 h 225"/>
                  <a:gd name="T28" fmla="*/ 31 w 224"/>
                  <a:gd name="T29" fmla="*/ 190 h 225"/>
                  <a:gd name="T30" fmla="*/ 17 w 224"/>
                  <a:gd name="T31" fmla="*/ 174 h 225"/>
                  <a:gd name="T32" fmla="*/ 6 w 224"/>
                  <a:gd name="T33" fmla="*/ 154 h 225"/>
                  <a:gd name="T34" fmla="*/ 4 w 224"/>
                  <a:gd name="T35" fmla="*/ 143 h 225"/>
                  <a:gd name="T36" fmla="*/ 0 w 224"/>
                  <a:gd name="T37" fmla="*/ 120 h 225"/>
                  <a:gd name="T38" fmla="*/ 0 w 224"/>
                  <a:gd name="T39" fmla="*/ 98 h 225"/>
                  <a:gd name="T40" fmla="*/ 5 w 224"/>
                  <a:gd name="T41" fmla="*/ 77 h 225"/>
                  <a:gd name="T42" fmla="*/ 13 w 224"/>
                  <a:gd name="T43" fmla="*/ 56 h 225"/>
                  <a:gd name="T44" fmla="*/ 27 w 224"/>
                  <a:gd name="T45" fmla="*/ 39 h 225"/>
                  <a:gd name="T46" fmla="*/ 41 w 224"/>
                  <a:gd name="T47" fmla="*/ 24 h 225"/>
                  <a:gd name="T48" fmla="*/ 60 w 224"/>
                  <a:gd name="T49" fmla="*/ 12 h 225"/>
                  <a:gd name="T50" fmla="*/ 82 w 224"/>
                  <a:gd name="T51" fmla="*/ 4 h 225"/>
                  <a:gd name="T52" fmla="*/ 93 w 224"/>
                  <a:gd name="T53" fmla="*/ 1 h 225"/>
                  <a:gd name="T54" fmla="*/ 116 w 224"/>
                  <a:gd name="T55" fmla="*/ 0 h 225"/>
                  <a:gd name="T56" fmla="*/ 137 w 224"/>
                  <a:gd name="T57" fmla="*/ 2 h 225"/>
                  <a:gd name="T58" fmla="*/ 157 w 224"/>
                  <a:gd name="T59" fmla="*/ 9 h 225"/>
                  <a:gd name="T60" fmla="*/ 176 w 224"/>
                  <a:gd name="T61" fmla="*/ 20 h 225"/>
                  <a:gd name="T62" fmla="*/ 193 w 224"/>
                  <a:gd name="T63" fmla="*/ 33 h 225"/>
                  <a:gd name="T64" fmla="*/ 206 w 224"/>
                  <a:gd name="T65" fmla="*/ 51 h 225"/>
                  <a:gd name="T66" fmla="*/ 217 w 224"/>
                  <a:gd name="T67" fmla="*/ 71 h 225"/>
                  <a:gd name="T68" fmla="*/ 220 w 224"/>
                  <a:gd name="T69" fmla="*/ 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225">
                    <a:moveTo>
                      <a:pt x="220" y="82"/>
                    </a:moveTo>
                    <a:lnTo>
                      <a:pt x="220" y="82"/>
                    </a:lnTo>
                    <a:lnTo>
                      <a:pt x="222" y="93"/>
                    </a:lnTo>
                    <a:lnTo>
                      <a:pt x="224" y="105"/>
                    </a:lnTo>
                    <a:lnTo>
                      <a:pt x="224" y="116"/>
                    </a:lnTo>
                    <a:lnTo>
                      <a:pt x="224" y="127"/>
                    </a:lnTo>
                    <a:lnTo>
                      <a:pt x="221" y="137"/>
                    </a:lnTo>
                    <a:lnTo>
                      <a:pt x="218" y="148"/>
                    </a:lnTo>
                    <a:lnTo>
                      <a:pt x="214" y="158"/>
                    </a:lnTo>
                    <a:lnTo>
                      <a:pt x="210" y="168"/>
                    </a:lnTo>
                    <a:lnTo>
                      <a:pt x="203" y="176"/>
                    </a:lnTo>
                    <a:lnTo>
                      <a:pt x="197" y="186"/>
                    </a:lnTo>
                    <a:lnTo>
                      <a:pt x="190" y="194"/>
                    </a:lnTo>
                    <a:lnTo>
                      <a:pt x="182" y="201"/>
                    </a:lnTo>
                    <a:lnTo>
                      <a:pt x="172" y="208"/>
                    </a:lnTo>
                    <a:lnTo>
                      <a:pt x="163" y="213"/>
                    </a:lnTo>
                    <a:lnTo>
                      <a:pt x="152" y="217"/>
                    </a:lnTo>
                    <a:lnTo>
                      <a:pt x="141" y="221"/>
                    </a:lnTo>
                    <a:lnTo>
                      <a:pt x="141" y="221"/>
                    </a:lnTo>
                    <a:lnTo>
                      <a:pt x="130" y="224"/>
                    </a:lnTo>
                    <a:lnTo>
                      <a:pt x="120" y="225"/>
                    </a:lnTo>
                    <a:lnTo>
                      <a:pt x="108" y="225"/>
                    </a:lnTo>
                    <a:lnTo>
                      <a:pt x="97" y="224"/>
                    </a:lnTo>
                    <a:lnTo>
                      <a:pt x="86" y="222"/>
                    </a:lnTo>
                    <a:lnTo>
                      <a:pt x="75" y="220"/>
                    </a:lnTo>
                    <a:lnTo>
                      <a:pt x="66" y="216"/>
                    </a:lnTo>
                    <a:lnTo>
                      <a:pt x="56" y="210"/>
                    </a:lnTo>
                    <a:lnTo>
                      <a:pt x="47" y="205"/>
                    </a:lnTo>
                    <a:lnTo>
                      <a:pt x="39" y="198"/>
                    </a:lnTo>
                    <a:lnTo>
                      <a:pt x="31" y="190"/>
                    </a:lnTo>
                    <a:lnTo>
                      <a:pt x="24" y="182"/>
                    </a:lnTo>
                    <a:lnTo>
                      <a:pt x="17" y="174"/>
                    </a:lnTo>
                    <a:lnTo>
                      <a:pt x="12" y="163"/>
                    </a:lnTo>
                    <a:lnTo>
                      <a:pt x="6" y="154"/>
                    </a:lnTo>
                    <a:lnTo>
                      <a:pt x="4" y="143"/>
                    </a:lnTo>
                    <a:lnTo>
                      <a:pt x="4" y="143"/>
                    </a:lnTo>
                    <a:lnTo>
                      <a:pt x="1" y="131"/>
                    </a:lnTo>
                    <a:lnTo>
                      <a:pt x="0" y="120"/>
                    </a:lnTo>
                    <a:lnTo>
                      <a:pt x="0" y="109"/>
                    </a:lnTo>
                    <a:lnTo>
                      <a:pt x="0" y="98"/>
                    </a:lnTo>
                    <a:lnTo>
                      <a:pt x="2" y="87"/>
                    </a:lnTo>
                    <a:lnTo>
                      <a:pt x="5" y="77"/>
                    </a:lnTo>
                    <a:lnTo>
                      <a:pt x="9" y="66"/>
                    </a:lnTo>
                    <a:lnTo>
                      <a:pt x="13" y="56"/>
                    </a:lnTo>
                    <a:lnTo>
                      <a:pt x="20" y="48"/>
                    </a:lnTo>
                    <a:lnTo>
                      <a:pt x="27" y="39"/>
                    </a:lnTo>
                    <a:lnTo>
                      <a:pt x="33" y="31"/>
                    </a:lnTo>
                    <a:lnTo>
                      <a:pt x="41" y="24"/>
                    </a:lnTo>
                    <a:lnTo>
                      <a:pt x="51" y="17"/>
                    </a:lnTo>
                    <a:lnTo>
                      <a:pt x="60" y="12"/>
                    </a:lnTo>
                    <a:lnTo>
                      <a:pt x="71" y="8"/>
                    </a:lnTo>
                    <a:lnTo>
                      <a:pt x="82" y="4"/>
                    </a:lnTo>
                    <a:lnTo>
                      <a:pt x="82" y="4"/>
                    </a:lnTo>
                    <a:lnTo>
                      <a:pt x="93" y="1"/>
                    </a:lnTo>
                    <a:lnTo>
                      <a:pt x="103" y="0"/>
                    </a:lnTo>
                    <a:lnTo>
                      <a:pt x="116" y="0"/>
                    </a:lnTo>
                    <a:lnTo>
                      <a:pt x="126" y="1"/>
                    </a:lnTo>
                    <a:lnTo>
                      <a:pt x="137" y="2"/>
                    </a:lnTo>
                    <a:lnTo>
                      <a:pt x="147" y="5"/>
                    </a:lnTo>
                    <a:lnTo>
                      <a:pt x="157" y="9"/>
                    </a:lnTo>
                    <a:lnTo>
                      <a:pt x="167" y="14"/>
                    </a:lnTo>
                    <a:lnTo>
                      <a:pt x="176" y="20"/>
                    </a:lnTo>
                    <a:lnTo>
                      <a:pt x="184" y="27"/>
                    </a:lnTo>
                    <a:lnTo>
                      <a:pt x="193" y="33"/>
                    </a:lnTo>
                    <a:lnTo>
                      <a:pt x="199" y="43"/>
                    </a:lnTo>
                    <a:lnTo>
                      <a:pt x="206" y="51"/>
                    </a:lnTo>
                    <a:lnTo>
                      <a:pt x="211" y="60"/>
                    </a:lnTo>
                    <a:lnTo>
                      <a:pt x="217" y="71"/>
                    </a:lnTo>
                    <a:lnTo>
                      <a:pt x="220" y="82"/>
                    </a:lnTo>
                    <a:lnTo>
                      <a:pt x="22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4" name="Freeform 613"/>
              <p:cNvSpPr/>
              <p:nvPr/>
            </p:nvSpPr>
            <p:spPr bwMode="auto">
              <a:xfrm>
                <a:off x="3932125" y="1939669"/>
                <a:ext cx="284214" cy="285561"/>
              </a:xfrm>
              <a:custGeom>
                <a:avLst/>
                <a:gdLst>
                  <a:gd name="T0" fmla="*/ 207 w 211"/>
                  <a:gd name="T1" fmla="*/ 77 h 212"/>
                  <a:gd name="T2" fmla="*/ 211 w 211"/>
                  <a:gd name="T3" fmla="*/ 99 h 212"/>
                  <a:gd name="T4" fmla="*/ 211 w 211"/>
                  <a:gd name="T5" fmla="*/ 121 h 212"/>
                  <a:gd name="T6" fmla="*/ 205 w 211"/>
                  <a:gd name="T7" fmla="*/ 139 h 212"/>
                  <a:gd name="T8" fmla="*/ 197 w 211"/>
                  <a:gd name="T9" fmla="*/ 158 h 212"/>
                  <a:gd name="T10" fmla="*/ 187 w 211"/>
                  <a:gd name="T11" fmla="*/ 175 h 212"/>
                  <a:gd name="T12" fmla="*/ 172 w 211"/>
                  <a:gd name="T13" fmla="*/ 189 h 212"/>
                  <a:gd name="T14" fmla="*/ 154 w 211"/>
                  <a:gd name="T15" fmla="*/ 200 h 212"/>
                  <a:gd name="T16" fmla="*/ 134 w 211"/>
                  <a:gd name="T17" fmla="*/ 208 h 212"/>
                  <a:gd name="T18" fmla="*/ 123 w 211"/>
                  <a:gd name="T19" fmla="*/ 211 h 212"/>
                  <a:gd name="T20" fmla="*/ 103 w 211"/>
                  <a:gd name="T21" fmla="*/ 212 h 212"/>
                  <a:gd name="T22" fmla="*/ 81 w 211"/>
                  <a:gd name="T23" fmla="*/ 210 h 212"/>
                  <a:gd name="T24" fmla="*/ 62 w 211"/>
                  <a:gd name="T25" fmla="*/ 203 h 212"/>
                  <a:gd name="T26" fmla="*/ 45 w 211"/>
                  <a:gd name="T27" fmla="*/ 193 h 212"/>
                  <a:gd name="T28" fmla="*/ 30 w 211"/>
                  <a:gd name="T29" fmla="*/ 180 h 212"/>
                  <a:gd name="T30" fmla="*/ 16 w 211"/>
                  <a:gd name="T31" fmla="*/ 164 h 212"/>
                  <a:gd name="T32" fmla="*/ 7 w 211"/>
                  <a:gd name="T33" fmla="*/ 145 h 212"/>
                  <a:gd name="T34" fmla="*/ 3 w 211"/>
                  <a:gd name="T35" fmla="*/ 134 h 212"/>
                  <a:gd name="T36" fmla="*/ 0 w 211"/>
                  <a:gd name="T37" fmla="*/ 114 h 212"/>
                  <a:gd name="T38" fmla="*/ 0 w 211"/>
                  <a:gd name="T39" fmla="*/ 92 h 212"/>
                  <a:gd name="T40" fmla="*/ 6 w 211"/>
                  <a:gd name="T41" fmla="*/ 73 h 212"/>
                  <a:gd name="T42" fmla="*/ 14 w 211"/>
                  <a:gd name="T43" fmla="*/ 54 h 212"/>
                  <a:gd name="T44" fmla="*/ 25 w 211"/>
                  <a:gd name="T45" fmla="*/ 37 h 212"/>
                  <a:gd name="T46" fmla="*/ 39 w 211"/>
                  <a:gd name="T47" fmla="*/ 23 h 212"/>
                  <a:gd name="T48" fmla="*/ 57 w 211"/>
                  <a:gd name="T49" fmla="*/ 13 h 212"/>
                  <a:gd name="T50" fmla="*/ 77 w 211"/>
                  <a:gd name="T51" fmla="*/ 4 h 212"/>
                  <a:gd name="T52" fmla="*/ 88 w 211"/>
                  <a:gd name="T53" fmla="*/ 2 h 212"/>
                  <a:gd name="T54" fmla="*/ 108 w 211"/>
                  <a:gd name="T55" fmla="*/ 0 h 212"/>
                  <a:gd name="T56" fmla="*/ 130 w 211"/>
                  <a:gd name="T57" fmla="*/ 3 h 212"/>
                  <a:gd name="T58" fmla="*/ 149 w 211"/>
                  <a:gd name="T59" fmla="*/ 10 h 212"/>
                  <a:gd name="T60" fmla="*/ 166 w 211"/>
                  <a:gd name="T61" fmla="*/ 19 h 212"/>
                  <a:gd name="T62" fmla="*/ 181 w 211"/>
                  <a:gd name="T63" fmla="*/ 33 h 212"/>
                  <a:gd name="T64" fmla="*/ 195 w 211"/>
                  <a:gd name="T65" fmla="*/ 49 h 212"/>
                  <a:gd name="T66" fmla="*/ 204 w 211"/>
                  <a:gd name="T67" fmla="*/ 68 h 212"/>
                  <a:gd name="T68" fmla="*/ 207 w 211"/>
                  <a:gd name="T69" fmla="*/ 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12">
                    <a:moveTo>
                      <a:pt x="207" y="77"/>
                    </a:moveTo>
                    <a:lnTo>
                      <a:pt x="207" y="77"/>
                    </a:lnTo>
                    <a:lnTo>
                      <a:pt x="210" y="88"/>
                    </a:lnTo>
                    <a:lnTo>
                      <a:pt x="211" y="99"/>
                    </a:lnTo>
                    <a:lnTo>
                      <a:pt x="211" y="110"/>
                    </a:lnTo>
                    <a:lnTo>
                      <a:pt x="211" y="121"/>
                    </a:lnTo>
                    <a:lnTo>
                      <a:pt x="208" y="130"/>
                    </a:lnTo>
                    <a:lnTo>
                      <a:pt x="205" y="139"/>
                    </a:lnTo>
                    <a:lnTo>
                      <a:pt x="203" y="149"/>
                    </a:lnTo>
                    <a:lnTo>
                      <a:pt x="197" y="158"/>
                    </a:lnTo>
                    <a:lnTo>
                      <a:pt x="192" y="166"/>
                    </a:lnTo>
                    <a:lnTo>
                      <a:pt x="187" y="175"/>
                    </a:lnTo>
                    <a:lnTo>
                      <a:pt x="178" y="183"/>
                    </a:lnTo>
                    <a:lnTo>
                      <a:pt x="172" y="189"/>
                    </a:lnTo>
                    <a:lnTo>
                      <a:pt x="162" y="195"/>
                    </a:lnTo>
                    <a:lnTo>
                      <a:pt x="154" y="200"/>
                    </a:lnTo>
                    <a:lnTo>
                      <a:pt x="145" y="204"/>
                    </a:lnTo>
                    <a:lnTo>
                      <a:pt x="134" y="208"/>
                    </a:lnTo>
                    <a:lnTo>
                      <a:pt x="134" y="208"/>
                    </a:lnTo>
                    <a:lnTo>
                      <a:pt x="123" y="211"/>
                    </a:lnTo>
                    <a:lnTo>
                      <a:pt x="112" y="212"/>
                    </a:lnTo>
                    <a:lnTo>
                      <a:pt x="103" y="212"/>
                    </a:lnTo>
                    <a:lnTo>
                      <a:pt x="92" y="211"/>
                    </a:lnTo>
                    <a:lnTo>
                      <a:pt x="81" y="210"/>
                    </a:lnTo>
                    <a:lnTo>
                      <a:pt x="72" y="207"/>
                    </a:lnTo>
                    <a:lnTo>
                      <a:pt x="62" y="203"/>
                    </a:lnTo>
                    <a:lnTo>
                      <a:pt x="53" y="199"/>
                    </a:lnTo>
                    <a:lnTo>
                      <a:pt x="45" y="193"/>
                    </a:lnTo>
                    <a:lnTo>
                      <a:pt x="37" y="187"/>
                    </a:lnTo>
                    <a:lnTo>
                      <a:pt x="30" y="180"/>
                    </a:lnTo>
                    <a:lnTo>
                      <a:pt x="23" y="172"/>
                    </a:lnTo>
                    <a:lnTo>
                      <a:pt x="16" y="164"/>
                    </a:lnTo>
                    <a:lnTo>
                      <a:pt x="11" y="154"/>
                    </a:lnTo>
                    <a:lnTo>
                      <a:pt x="7" y="145"/>
                    </a:lnTo>
                    <a:lnTo>
                      <a:pt x="3" y="134"/>
                    </a:lnTo>
                    <a:lnTo>
                      <a:pt x="3" y="134"/>
                    </a:lnTo>
                    <a:lnTo>
                      <a:pt x="2" y="123"/>
                    </a:lnTo>
                    <a:lnTo>
                      <a:pt x="0" y="114"/>
                    </a:lnTo>
                    <a:lnTo>
                      <a:pt x="0" y="103"/>
                    </a:lnTo>
                    <a:lnTo>
                      <a:pt x="0" y="92"/>
                    </a:lnTo>
                    <a:lnTo>
                      <a:pt x="3" y="83"/>
                    </a:lnTo>
                    <a:lnTo>
                      <a:pt x="6" y="73"/>
                    </a:lnTo>
                    <a:lnTo>
                      <a:pt x="8" y="64"/>
                    </a:lnTo>
                    <a:lnTo>
                      <a:pt x="14" y="54"/>
                    </a:lnTo>
                    <a:lnTo>
                      <a:pt x="19" y="45"/>
                    </a:lnTo>
                    <a:lnTo>
                      <a:pt x="25" y="37"/>
                    </a:lnTo>
                    <a:lnTo>
                      <a:pt x="33" y="30"/>
                    </a:lnTo>
                    <a:lnTo>
                      <a:pt x="39" y="23"/>
                    </a:lnTo>
                    <a:lnTo>
                      <a:pt x="49" y="18"/>
                    </a:lnTo>
                    <a:lnTo>
                      <a:pt x="57" y="13"/>
                    </a:lnTo>
                    <a:lnTo>
                      <a:pt x="66" y="7"/>
                    </a:lnTo>
                    <a:lnTo>
                      <a:pt x="77" y="4"/>
                    </a:lnTo>
                    <a:lnTo>
                      <a:pt x="77" y="4"/>
                    </a:lnTo>
                    <a:lnTo>
                      <a:pt x="88" y="2"/>
                    </a:lnTo>
                    <a:lnTo>
                      <a:pt x="99" y="0"/>
                    </a:lnTo>
                    <a:lnTo>
                      <a:pt x="108" y="0"/>
                    </a:lnTo>
                    <a:lnTo>
                      <a:pt x="119" y="2"/>
                    </a:lnTo>
                    <a:lnTo>
                      <a:pt x="130" y="3"/>
                    </a:lnTo>
                    <a:lnTo>
                      <a:pt x="139" y="6"/>
                    </a:lnTo>
                    <a:lnTo>
                      <a:pt x="149" y="10"/>
                    </a:lnTo>
                    <a:lnTo>
                      <a:pt x="158" y="14"/>
                    </a:lnTo>
                    <a:lnTo>
                      <a:pt x="166" y="19"/>
                    </a:lnTo>
                    <a:lnTo>
                      <a:pt x="174" y="26"/>
                    </a:lnTo>
                    <a:lnTo>
                      <a:pt x="181" y="33"/>
                    </a:lnTo>
                    <a:lnTo>
                      <a:pt x="188" y="41"/>
                    </a:lnTo>
                    <a:lnTo>
                      <a:pt x="195" y="49"/>
                    </a:lnTo>
                    <a:lnTo>
                      <a:pt x="200" y="58"/>
                    </a:lnTo>
                    <a:lnTo>
                      <a:pt x="204" y="68"/>
                    </a:lnTo>
                    <a:lnTo>
                      <a:pt x="207" y="77"/>
                    </a:lnTo>
                    <a:lnTo>
                      <a:pt x="207" y="77"/>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5" name="Freeform 614"/>
              <p:cNvSpPr/>
              <p:nvPr/>
            </p:nvSpPr>
            <p:spPr bwMode="auto">
              <a:xfrm>
                <a:off x="4150337" y="2016447"/>
                <a:ext cx="98330" cy="52533"/>
              </a:xfrm>
              <a:custGeom>
                <a:avLst/>
                <a:gdLst>
                  <a:gd name="T0" fmla="*/ 72 w 73"/>
                  <a:gd name="T1" fmla="*/ 7 h 39"/>
                  <a:gd name="T2" fmla="*/ 73 w 73"/>
                  <a:gd name="T3" fmla="*/ 14 h 39"/>
                  <a:gd name="T4" fmla="*/ 73 w 73"/>
                  <a:gd name="T5" fmla="*/ 14 h 39"/>
                  <a:gd name="T6" fmla="*/ 73 w 73"/>
                  <a:gd name="T7" fmla="*/ 18 h 39"/>
                  <a:gd name="T8" fmla="*/ 73 w 73"/>
                  <a:gd name="T9" fmla="*/ 20 h 39"/>
                  <a:gd name="T10" fmla="*/ 70 w 73"/>
                  <a:gd name="T11" fmla="*/ 23 h 39"/>
                  <a:gd name="T12" fmla="*/ 68 w 73"/>
                  <a:gd name="T13" fmla="*/ 24 h 39"/>
                  <a:gd name="T14" fmla="*/ 14 w 73"/>
                  <a:gd name="T15" fmla="*/ 39 h 39"/>
                  <a:gd name="T16" fmla="*/ 14 w 73"/>
                  <a:gd name="T17" fmla="*/ 39 h 39"/>
                  <a:gd name="T18" fmla="*/ 11 w 73"/>
                  <a:gd name="T19" fmla="*/ 39 h 39"/>
                  <a:gd name="T20" fmla="*/ 7 w 73"/>
                  <a:gd name="T21" fmla="*/ 39 h 39"/>
                  <a:gd name="T22" fmla="*/ 4 w 73"/>
                  <a:gd name="T23" fmla="*/ 37 h 39"/>
                  <a:gd name="T24" fmla="*/ 3 w 73"/>
                  <a:gd name="T25" fmla="*/ 34 h 39"/>
                  <a:gd name="T26" fmla="*/ 2 w 73"/>
                  <a:gd name="T27" fmla="*/ 26 h 39"/>
                  <a:gd name="T28" fmla="*/ 2 w 73"/>
                  <a:gd name="T29" fmla="*/ 26 h 39"/>
                  <a:gd name="T30" fmla="*/ 0 w 73"/>
                  <a:gd name="T31" fmla="*/ 23 h 39"/>
                  <a:gd name="T32" fmla="*/ 2 w 73"/>
                  <a:gd name="T33" fmla="*/ 19 h 39"/>
                  <a:gd name="T34" fmla="*/ 4 w 73"/>
                  <a:gd name="T35" fmla="*/ 16 h 39"/>
                  <a:gd name="T36" fmla="*/ 7 w 73"/>
                  <a:gd name="T37" fmla="*/ 15 h 39"/>
                  <a:gd name="T38" fmla="*/ 61 w 73"/>
                  <a:gd name="T39" fmla="*/ 0 h 39"/>
                  <a:gd name="T40" fmla="*/ 61 w 73"/>
                  <a:gd name="T41" fmla="*/ 0 h 39"/>
                  <a:gd name="T42" fmla="*/ 64 w 73"/>
                  <a:gd name="T43" fmla="*/ 0 h 39"/>
                  <a:gd name="T44" fmla="*/ 68 w 73"/>
                  <a:gd name="T45" fmla="*/ 1 h 39"/>
                  <a:gd name="T46" fmla="*/ 70 w 73"/>
                  <a:gd name="T47" fmla="*/ 4 h 39"/>
                  <a:gd name="T48" fmla="*/ 72 w 73"/>
                  <a:gd name="T49" fmla="*/ 7 h 39"/>
                  <a:gd name="T50" fmla="*/ 72 w 73"/>
                  <a:gd name="T5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9">
                    <a:moveTo>
                      <a:pt x="72" y="7"/>
                    </a:moveTo>
                    <a:lnTo>
                      <a:pt x="73" y="14"/>
                    </a:lnTo>
                    <a:lnTo>
                      <a:pt x="73" y="14"/>
                    </a:lnTo>
                    <a:lnTo>
                      <a:pt x="73" y="18"/>
                    </a:lnTo>
                    <a:lnTo>
                      <a:pt x="73" y="20"/>
                    </a:lnTo>
                    <a:lnTo>
                      <a:pt x="70" y="23"/>
                    </a:lnTo>
                    <a:lnTo>
                      <a:pt x="68" y="24"/>
                    </a:lnTo>
                    <a:lnTo>
                      <a:pt x="14" y="39"/>
                    </a:lnTo>
                    <a:lnTo>
                      <a:pt x="14" y="39"/>
                    </a:lnTo>
                    <a:lnTo>
                      <a:pt x="11" y="39"/>
                    </a:lnTo>
                    <a:lnTo>
                      <a:pt x="7" y="39"/>
                    </a:lnTo>
                    <a:lnTo>
                      <a:pt x="4" y="37"/>
                    </a:lnTo>
                    <a:lnTo>
                      <a:pt x="3" y="34"/>
                    </a:lnTo>
                    <a:lnTo>
                      <a:pt x="2" y="26"/>
                    </a:lnTo>
                    <a:lnTo>
                      <a:pt x="2" y="26"/>
                    </a:lnTo>
                    <a:lnTo>
                      <a:pt x="0" y="23"/>
                    </a:lnTo>
                    <a:lnTo>
                      <a:pt x="2" y="19"/>
                    </a:lnTo>
                    <a:lnTo>
                      <a:pt x="4" y="16"/>
                    </a:lnTo>
                    <a:lnTo>
                      <a:pt x="7" y="15"/>
                    </a:lnTo>
                    <a:lnTo>
                      <a:pt x="61" y="0"/>
                    </a:lnTo>
                    <a:lnTo>
                      <a:pt x="61" y="0"/>
                    </a:lnTo>
                    <a:lnTo>
                      <a:pt x="64" y="0"/>
                    </a:lnTo>
                    <a:lnTo>
                      <a:pt x="68" y="1"/>
                    </a:lnTo>
                    <a:lnTo>
                      <a:pt x="70" y="4"/>
                    </a:lnTo>
                    <a:lnTo>
                      <a:pt x="72" y="7"/>
                    </a:lnTo>
                    <a:lnTo>
                      <a:pt x="7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6" name="Freeform 615"/>
              <p:cNvSpPr/>
              <p:nvPr/>
            </p:nvSpPr>
            <p:spPr bwMode="auto">
              <a:xfrm>
                <a:off x="4159766" y="2023182"/>
                <a:ext cx="83513" cy="40410"/>
              </a:xfrm>
              <a:custGeom>
                <a:avLst/>
                <a:gdLst>
                  <a:gd name="T0" fmla="*/ 61 w 62"/>
                  <a:gd name="T1" fmla="*/ 5 h 30"/>
                  <a:gd name="T2" fmla="*/ 62 w 62"/>
                  <a:gd name="T3" fmla="*/ 9 h 30"/>
                  <a:gd name="T4" fmla="*/ 62 w 62"/>
                  <a:gd name="T5" fmla="*/ 9 h 30"/>
                  <a:gd name="T6" fmla="*/ 62 w 62"/>
                  <a:gd name="T7" fmla="*/ 11 h 30"/>
                  <a:gd name="T8" fmla="*/ 61 w 62"/>
                  <a:gd name="T9" fmla="*/ 13 h 30"/>
                  <a:gd name="T10" fmla="*/ 59 w 62"/>
                  <a:gd name="T11" fmla="*/ 14 h 30"/>
                  <a:gd name="T12" fmla="*/ 58 w 62"/>
                  <a:gd name="T13" fmla="*/ 15 h 30"/>
                  <a:gd name="T14" fmla="*/ 8 w 62"/>
                  <a:gd name="T15" fmla="*/ 29 h 30"/>
                  <a:gd name="T16" fmla="*/ 8 w 62"/>
                  <a:gd name="T17" fmla="*/ 29 h 30"/>
                  <a:gd name="T18" fmla="*/ 5 w 62"/>
                  <a:gd name="T19" fmla="*/ 30 h 30"/>
                  <a:gd name="T20" fmla="*/ 4 w 62"/>
                  <a:gd name="T21" fmla="*/ 29 h 30"/>
                  <a:gd name="T22" fmla="*/ 3 w 62"/>
                  <a:gd name="T23" fmla="*/ 27 h 30"/>
                  <a:gd name="T24" fmla="*/ 1 w 62"/>
                  <a:gd name="T25" fmla="*/ 26 h 30"/>
                  <a:gd name="T26" fmla="*/ 0 w 62"/>
                  <a:gd name="T27" fmla="*/ 21 h 30"/>
                  <a:gd name="T28" fmla="*/ 0 w 62"/>
                  <a:gd name="T29" fmla="*/ 21 h 30"/>
                  <a:gd name="T30" fmla="*/ 0 w 62"/>
                  <a:gd name="T31" fmla="*/ 19 h 30"/>
                  <a:gd name="T32" fmla="*/ 0 w 62"/>
                  <a:gd name="T33" fmla="*/ 17 h 30"/>
                  <a:gd name="T34" fmla="*/ 1 w 62"/>
                  <a:gd name="T35" fmla="*/ 15 h 30"/>
                  <a:gd name="T36" fmla="*/ 4 w 62"/>
                  <a:gd name="T37" fmla="*/ 14 h 30"/>
                  <a:gd name="T38" fmla="*/ 54 w 62"/>
                  <a:gd name="T39" fmla="*/ 0 h 30"/>
                  <a:gd name="T40" fmla="*/ 54 w 62"/>
                  <a:gd name="T41" fmla="*/ 0 h 30"/>
                  <a:gd name="T42" fmla="*/ 55 w 62"/>
                  <a:gd name="T43" fmla="*/ 0 h 30"/>
                  <a:gd name="T44" fmla="*/ 58 w 62"/>
                  <a:gd name="T45" fmla="*/ 0 h 30"/>
                  <a:gd name="T46" fmla="*/ 59 w 62"/>
                  <a:gd name="T47" fmla="*/ 2 h 30"/>
                  <a:gd name="T48" fmla="*/ 61 w 62"/>
                  <a:gd name="T49" fmla="*/ 5 h 30"/>
                  <a:gd name="T50" fmla="*/ 61 w 62"/>
                  <a:gd name="T5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0">
                    <a:moveTo>
                      <a:pt x="61" y="5"/>
                    </a:moveTo>
                    <a:lnTo>
                      <a:pt x="62" y="9"/>
                    </a:lnTo>
                    <a:lnTo>
                      <a:pt x="62" y="9"/>
                    </a:lnTo>
                    <a:lnTo>
                      <a:pt x="62" y="11"/>
                    </a:lnTo>
                    <a:lnTo>
                      <a:pt x="61" y="13"/>
                    </a:lnTo>
                    <a:lnTo>
                      <a:pt x="59" y="14"/>
                    </a:lnTo>
                    <a:lnTo>
                      <a:pt x="58" y="15"/>
                    </a:lnTo>
                    <a:lnTo>
                      <a:pt x="8" y="29"/>
                    </a:lnTo>
                    <a:lnTo>
                      <a:pt x="8" y="29"/>
                    </a:lnTo>
                    <a:lnTo>
                      <a:pt x="5" y="30"/>
                    </a:lnTo>
                    <a:lnTo>
                      <a:pt x="4" y="29"/>
                    </a:lnTo>
                    <a:lnTo>
                      <a:pt x="3" y="27"/>
                    </a:lnTo>
                    <a:lnTo>
                      <a:pt x="1" y="26"/>
                    </a:lnTo>
                    <a:lnTo>
                      <a:pt x="0" y="21"/>
                    </a:lnTo>
                    <a:lnTo>
                      <a:pt x="0" y="21"/>
                    </a:lnTo>
                    <a:lnTo>
                      <a:pt x="0" y="19"/>
                    </a:lnTo>
                    <a:lnTo>
                      <a:pt x="0" y="17"/>
                    </a:lnTo>
                    <a:lnTo>
                      <a:pt x="1" y="15"/>
                    </a:lnTo>
                    <a:lnTo>
                      <a:pt x="4" y="14"/>
                    </a:lnTo>
                    <a:lnTo>
                      <a:pt x="54" y="0"/>
                    </a:lnTo>
                    <a:lnTo>
                      <a:pt x="54" y="0"/>
                    </a:lnTo>
                    <a:lnTo>
                      <a:pt x="55" y="0"/>
                    </a:lnTo>
                    <a:lnTo>
                      <a:pt x="58" y="0"/>
                    </a:lnTo>
                    <a:lnTo>
                      <a:pt x="59" y="2"/>
                    </a:lnTo>
                    <a:lnTo>
                      <a:pt x="61" y="5"/>
                    </a:lnTo>
                    <a:lnTo>
                      <a:pt x="61" y="5"/>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7" name="Freeform 616"/>
              <p:cNvSpPr/>
              <p:nvPr/>
            </p:nvSpPr>
            <p:spPr bwMode="auto">
              <a:xfrm>
                <a:off x="3953677" y="1963914"/>
                <a:ext cx="241111" cy="238417"/>
              </a:xfrm>
              <a:custGeom>
                <a:avLst/>
                <a:gdLst>
                  <a:gd name="T0" fmla="*/ 175 w 179"/>
                  <a:gd name="T1" fmla="*/ 65 h 177"/>
                  <a:gd name="T2" fmla="*/ 179 w 179"/>
                  <a:gd name="T3" fmla="*/ 82 h 177"/>
                  <a:gd name="T4" fmla="*/ 177 w 179"/>
                  <a:gd name="T5" fmla="*/ 100 h 177"/>
                  <a:gd name="T6" fmla="*/ 173 w 179"/>
                  <a:gd name="T7" fmla="*/ 116 h 177"/>
                  <a:gd name="T8" fmla="*/ 167 w 179"/>
                  <a:gd name="T9" fmla="*/ 132 h 177"/>
                  <a:gd name="T10" fmla="*/ 157 w 179"/>
                  <a:gd name="T11" fmla="*/ 146 h 177"/>
                  <a:gd name="T12" fmla="*/ 145 w 179"/>
                  <a:gd name="T13" fmla="*/ 158 h 177"/>
                  <a:gd name="T14" fmla="*/ 130 w 179"/>
                  <a:gd name="T15" fmla="*/ 167 h 177"/>
                  <a:gd name="T16" fmla="*/ 114 w 179"/>
                  <a:gd name="T17" fmla="*/ 174 h 177"/>
                  <a:gd name="T18" fmla="*/ 104 w 179"/>
                  <a:gd name="T19" fmla="*/ 175 h 177"/>
                  <a:gd name="T20" fmla="*/ 87 w 179"/>
                  <a:gd name="T21" fmla="*/ 177 h 177"/>
                  <a:gd name="T22" fmla="*/ 69 w 179"/>
                  <a:gd name="T23" fmla="*/ 174 h 177"/>
                  <a:gd name="T24" fmla="*/ 53 w 179"/>
                  <a:gd name="T25" fmla="*/ 169 h 177"/>
                  <a:gd name="T26" fmla="*/ 38 w 179"/>
                  <a:gd name="T27" fmla="*/ 161 h 177"/>
                  <a:gd name="T28" fmla="*/ 26 w 179"/>
                  <a:gd name="T29" fmla="*/ 150 h 177"/>
                  <a:gd name="T30" fmla="*/ 15 w 179"/>
                  <a:gd name="T31" fmla="*/ 136 h 177"/>
                  <a:gd name="T32" fmla="*/ 7 w 179"/>
                  <a:gd name="T33" fmla="*/ 120 h 177"/>
                  <a:gd name="T34" fmla="*/ 5 w 179"/>
                  <a:gd name="T35" fmla="*/ 112 h 177"/>
                  <a:gd name="T36" fmla="*/ 0 w 179"/>
                  <a:gd name="T37" fmla="*/ 94 h 177"/>
                  <a:gd name="T38" fmla="*/ 2 w 179"/>
                  <a:gd name="T39" fmla="*/ 77 h 177"/>
                  <a:gd name="T40" fmla="*/ 6 w 179"/>
                  <a:gd name="T41" fmla="*/ 61 h 177"/>
                  <a:gd name="T42" fmla="*/ 13 w 179"/>
                  <a:gd name="T43" fmla="*/ 44 h 177"/>
                  <a:gd name="T44" fmla="*/ 22 w 179"/>
                  <a:gd name="T45" fmla="*/ 31 h 177"/>
                  <a:gd name="T46" fmla="*/ 34 w 179"/>
                  <a:gd name="T47" fmla="*/ 19 h 177"/>
                  <a:gd name="T48" fmla="*/ 49 w 179"/>
                  <a:gd name="T49" fmla="*/ 9 h 177"/>
                  <a:gd name="T50" fmla="*/ 65 w 179"/>
                  <a:gd name="T51" fmla="*/ 3 h 177"/>
                  <a:gd name="T52" fmla="*/ 75 w 179"/>
                  <a:gd name="T53" fmla="*/ 1 h 177"/>
                  <a:gd name="T54" fmla="*/ 92 w 179"/>
                  <a:gd name="T55" fmla="*/ 0 h 177"/>
                  <a:gd name="T56" fmla="*/ 110 w 179"/>
                  <a:gd name="T57" fmla="*/ 1 h 177"/>
                  <a:gd name="T58" fmla="*/ 126 w 179"/>
                  <a:gd name="T59" fmla="*/ 7 h 177"/>
                  <a:gd name="T60" fmla="*/ 141 w 179"/>
                  <a:gd name="T61" fmla="*/ 16 h 177"/>
                  <a:gd name="T62" fmla="*/ 153 w 179"/>
                  <a:gd name="T63" fmla="*/ 27 h 177"/>
                  <a:gd name="T64" fmla="*/ 164 w 179"/>
                  <a:gd name="T65" fmla="*/ 40 h 177"/>
                  <a:gd name="T66" fmla="*/ 172 w 179"/>
                  <a:gd name="T67" fmla="*/ 55 h 177"/>
                  <a:gd name="T68" fmla="*/ 175 w 179"/>
                  <a:gd name="T69" fmla="*/ 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7">
                    <a:moveTo>
                      <a:pt x="175" y="65"/>
                    </a:moveTo>
                    <a:lnTo>
                      <a:pt x="175" y="65"/>
                    </a:lnTo>
                    <a:lnTo>
                      <a:pt x="177" y="73"/>
                    </a:lnTo>
                    <a:lnTo>
                      <a:pt x="179" y="82"/>
                    </a:lnTo>
                    <a:lnTo>
                      <a:pt x="179" y="90"/>
                    </a:lnTo>
                    <a:lnTo>
                      <a:pt x="177" y="100"/>
                    </a:lnTo>
                    <a:lnTo>
                      <a:pt x="176" y="108"/>
                    </a:lnTo>
                    <a:lnTo>
                      <a:pt x="173" y="116"/>
                    </a:lnTo>
                    <a:lnTo>
                      <a:pt x="171" y="124"/>
                    </a:lnTo>
                    <a:lnTo>
                      <a:pt x="167" y="132"/>
                    </a:lnTo>
                    <a:lnTo>
                      <a:pt x="162" y="139"/>
                    </a:lnTo>
                    <a:lnTo>
                      <a:pt x="157" y="146"/>
                    </a:lnTo>
                    <a:lnTo>
                      <a:pt x="152" y="152"/>
                    </a:lnTo>
                    <a:lnTo>
                      <a:pt x="145" y="158"/>
                    </a:lnTo>
                    <a:lnTo>
                      <a:pt x="138" y="163"/>
                    </a:lnTo>
                    <a:lnTo>
                      <a:pt x="130" y="167"/>
                    </a:lnTo>
                    <a:lnTo>
                      <a:pt x="122" y="171"/>
                    </a:lnTo>
                    <a:lnTo>
                      <a:pt x="114" y="174"/>
                    </a:lnTo>
                    <a:lnTo>
                      <a:pt x="114" y="174"/>
                    </a:lnTo>
                    <a:lnTo>
                      <a:pt x="104" y="175"/>
                    </a:lnTo>
                    <a:lnTo>
                      <a:pt x="95" y="177"/>
                    </a:lnTo>
                    <a:lnTo>
                      <a:pt x="87" y="177"/>
                    </a:lnTo>
                    <a:lnTo>
                      <a:pt x="79" y="177"/>
                    </a:lnTo>
                    <a:lnTo>
                      <a:pt x="69" y="174"/>
                    </a:lnTo>
                    <a:lnTo>
                      <a:pt x="61" y="173"/>
                    </a:lnTo>
                    <a:lnTo>
                      <a:pt x="53" y="169"/>
                    </a:lnTo>
                    <a:lnTo>
                      <a:pt x="46" y="166"/>
                    </a:lnTo>
                    <a:lnTo>
                      <a:pt x="38" y="161"/>
                    </a:lnTo>
                    <a:lnTo>
                      <a:pt x="32" y="155"/>
                    </a:lnTo>
                    <a:lnTo>
                      <a:pt x="26" y="150"/>
                    </a:lnTo>
                    <a:lnTo>
                      <a:pt x="19" y="143"/>
                    </a:lnTo>
                    <a:lnTo>
                      <a:pt x="15" y="136"/>
                    </a:lnTo>
                    <a:lnTo>
                      <a:pt x="10" y="128"/>
                    </a:lnTo>
                    <a:lnTo>
                      <a:pt x="7" y="120"/>
                    </a:lnTo>
                    <a:lnTo>
                      <a:pt x="5" y="112"/>
                    </a:lnTo>
                    <a:lnTo>
                      <a:pt x="5" y="112"/>
                    </a:lnTo>
                    <a:lnTo>
                      <a:pt x="2" y="103"/>
                    </a:lnTo>
                    <a:lnTo>
                      <a:pt x="0" y="94"/>
                    </a:lnTo>
                    <a:lnTo>
                      <a:pt x="0" y="85"/>
                    </a:lnTo>
                    <a:lnTo>
                      <a:pt x="2" y="77"/>
                    </a:lnTo>
                    <a:lnTo>
                      <a:pt x="3" y="69"/>
                    </a:lnTo>
                    <a:lnTo>
                      <a:pt x="6" y="61"/>
                    </a:lnTo>
                    <a:lnTo>
                      <a:pt x="9" y="53"/>
                    </a:lnTo>
                    <a:lnTo>
                      <a:pt x="13" y="44"/>
                    </a:lnTo>
                    <a:lnTo>
                      <a:pt x="17" y="38"/>
                    </a:lnTo>
                    <a:lnTo>
                      <a:pt x="22" y="31"/>
                    </a:lnTo>
                    <a:lnTo>
                      <a:pt x="27" y="24"/>
                    </a:lnTo>
                    <a:lnTo>
                      <a:pt x="34" y="19"/>
                    </a:lnTo>
                    <a:lnTo>
                      <a:pt x="41" y="13"/>
                    </a:lnTo>
                    <a:lnTo>
                      <a:pt x="49" y="9"/>
                    </a:lnTo>
                    <a:lnTo>
                      <a:pt x="57" y="5"/>
                    </a:lnTo>
                    <a:lnTo>
                      <a:pt x="65" y="3"/>
                    </a:lnTo>
                    <a:lnTo>
                      <a:pt x="65" y="3"/>
                    </a:lnTo>
                    <a:lnTo>
                      <a:pt x="75" y="1"/>
                    </a:lnTo>
                    <a:lnTo>
                      <a:pt x="84" y="0"/>
                    </a:lnTo>
                    <a:lnTo>
                      <a:pt x="92" y="0"/>
                    </a:lnTo>
                    <a:lnTo>
                      <a:pt x="100" y="0"/>
                    </a:lnTo>
                    <a:lnTo>
                      <a:pt x="110" y="1"/>
                    </a:lnTo>
                    <a:lnTo>
                      <a:pt x="118" y="4"/>
                    </a:lnTo>
                    <a:lnTo>
                      <a:pt x="126" y="7"/>
                    </a:lnTo>
                    <a:lnTo>
                      <a:pt x="133" y="11"/>
                    </a:lnTo>
                    <a:lnTo>
                      <a:pt x="141" y="16"/>
                    </a:lnTo>
                    <a:lnTo>
                      <a:pt x="148" y="20"/>
                    </a:lnTo>
                    <a:lnTo>
                      <a:pt x="153" y="27"/>
                    </a:lnTo>
                    <a:lnTo>
                      <a:pt x="160" y="34"/>
                    </a:lnTo>
                    <a:lnTo>
                      <a:pt x="164" y="40"/>
                    </a:lnTo>
                    <a:lnTo>
                      <a:pt x="169" y="47"/>
                    </a:lnTo>
                    <a:lnTo>
                      <a:pt x="172" y="55"/>
                    </a:lnTo>
                    <a:lnTo>
                      <a:pt x="175" y="65"/>
                    </a:lnTo>
                    <a:lnTo>
                      <a:pt x="175"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8" name="Freeform 617"/>
              <p:cNvSpPr/>
              <p:nvPr/>
            </p:nvSpPr>
            <p:spPr bwMode="auto">
              <a:xfrm>
                <a:off x="3967147" y="1974690"/>
                <a:ext cx="214171" cy="216865"/>
              </a:xfrm>
              <a:custGeom>
                <a:avLst/>
                <a:gdLst>
                  <a:gd name="T0" fmla="*/ 157 w 159"/>
                  <a:gd name="T1" fmla="*/ 59 h 161"/>
                  <a:gd name="T2" fmla="*/ 157 w 159"/>
                  <a:gd name="T3" fmla="*/ 59 h 161"/>
                  <a:gd name="T4" fmla="*/ 158 w 159"/>
                  <a:gd name="T5" fmla="*/ 68 h 161"/>
                  <a:gd name="T6" fmla="*/ 159 w 159"/>
                  <a:gd name="T7" fmla="*/ 74 h 161"/>
                  <a:gd name="T8" fmla="*/ 159 w 159"/>
                  <a:gd name="T9" fmla="*/ 90 h 161"/>
                  <a:gd name="T10" fmla="*/ 155 w 159"/>
                  <a:gd name="T11" fmla="*/ 105 h 161"/>
                  <a:gd name="T12" fmla="*/ 150 w 159"/>
                  <a:gd name="T13" fmla="*/ 120 h 161"/>
                  <a:gd name="T14" fmla="*/ 140 w 159"/>
                  <a:gd name="T15" fmla="*/ 132 h 161"/>
                  <a:gd name="T16" fmla="*/ 130 w 159"/>
                  <a:gd name="T17" fmla="*/ 143 h 161"/>
                  <a:gd name="T18" fmla="*/ 116 w 159"/>
                  <a:gd name="T19" fmla="*/ 151 h 161"/>
                  <a:gd name="T20" fmla="*/ 109 w 159"/>
                  <a:gd name="T21" fmla="*/ 155 h 161"/>
                  <a:gd name="T22" fmla="*/ 101 w 159"/>
                  <a:gd name="T23" fmla="*/ 157 h 161"/>
                  <a:gd name="T24" fmla="*/ 101 w 159"/>
                  <a:gd name="T25" fmla="*/ 157 h 161"/>
                  <a:gd name="T26" fmla="*/ 93 w 159"/>
                  <a:gd name="T27" fmla="*/ 159 h 161"/>
                  <a:gd name="T28" fmla="*/ 85 w 159"/>
                  <a:gd name="T29" fmla="*/ 161 h 161"/>
                  <a:gd name="T30" fmla="*/ 69 w 159"/>
                  <a:gd name="T31" fmla="*/ 159 h 161"/>
                  <a:gd name="T32" fmla="*/ 54 w 159"/>
                  <a:gd name="T33" fmla="*/ 157 h 161"/>
                  <a:gd name="T34" fmla="*/ 40 w 159"/>
                  <a:gd name="T35" fmla="*/ 150 h 161"/>
                  <a:gd name="T36" fmla="*/ 28 w 159"/>
                  <a:gd name="T37" fmla="*/ 140 h 161"/>
                  <a:gd name="T38" fmla="*/ 17 w 159"/>
                  <a:gd name="T39" fmla="*/ 130 h 161"/>
                  <a:gd name="T40" fmla="*/ 8 w 159"/>
                  <a:gd name="T41" fmla="*/ 116 h 161"/>
                  <a:gd name="T42" fmla="*/ 5 w 159"/>
                  <a:gd name="T43" fmla="*/ 109 h 161"/>
                  <a:gd name="T44" fmla="*/ 3 w 159"/>
                  <a:gd name="T45" fmla="*/ 101 h 161"/>
                  <a:gd name="T46" fmla="*/ 3 w 159"/>
                  <a:gd name="T47" fmla="*/ 101 h 161"/>
                  <a:gd name="T48" fmla="*/ 1 w 159"/>
                  <a:gd name="T49" fmla="*/ 93 h 161"/>
                  <a:gd name="T50" fmla="*/ 0 w 159"/>
                  <a:gd name="T51" fmla="*/ 85 h 161"/>
                  <a:gd name="T52" fmla="*/ 0 w 159"/>
                  <a:gd name="T53" fmla="*/ 70 h 161"/>
                  <a:gd name="T54" fmla="*/ 4 w 159"/>
                  <a:gd name="T55" fmla="*/ 55 h 161"/>
                  <a:gd name="T56" fmla="*/ 9 w 159"/>
                  <a:gd name="T57" fmla="*/ 41 h 161"/>
                  <a:gd name="T58" fmla="*/ 19 w 159"/>
                  <a:gd name="T59" fmla="*/ 28 h 161"/>
                  <a:gd name="T60" fmla="*/ 30 w 159"/>
                  <a:gd name="T61" fmla="*/ 18 h 161"/>
                  <a:gd name="T62" fmla="*/ 43 w 159"/>
                  <a:gd name="T63" fmla="*/ 9 h 161"/>
                  <a:gd name="T64" fmla="*/ 50 w 159"/>
                  <a:gd name="T65" fmla="*/ 5 h 161"/>
                  <a:gd name="T66" fmla="*/ 58 w 159"/>
                  <a:gd name="T67" fmla="*/ 3 h 161"/>
                  <a:gd name="T68" fmla="*/ 58 w 159"/>
                  <a:gd name="T69" fmla="*/ 3 h 161"/>
                  <a:gd name="T70" fmla="*/ 66 w 159"/>
                  <a:gd name="T71" fmla="*/ 1 h 161"/>
                  <a:gd name="T72" fmla="*/ 74 w 159"/>
                  <a:gd name="T73" fmla="*/ 0 h 161"/>
                  <a:gd name="T74" fmla="*/ 90 w 159"/>
                  <a:gd name="T75" fmla="*/ 1 h 161"/>
                  <a:gd name="T76" fmla="*/ 105 w 159"/>
                  <a:gd name="T77" fmla="*/ 4 h 161"/>
                  <a:gd name="T78" fmla="*/ 119 w 159"/>
                  <a:gd name="T79" fmla="*/ 11 h 161"/>
                  <a:gd name="T80" fmla="*/ 131 w 159"/>
                  <a:gd name="T81" fmla="*/ 19 h 161"/>
                  <a:gd name="T82" fmla="*/ 142 w 159"/>
                  <a:gd name="T83" fmla="*/ 31 h 161"/>
                  <a:gd name="T84" fmla="*/ 151 w 159"/>
                  <a:gd name="T85" fmla="*/ 43 h 161"/>
                  <a:gd name="T86" fmla="*/ 154 w 159"/>
                  <a:gd name="T87" fmla="*/ 51 h 161"/>
                  <a:gd name="T88" fmla="*/ 157 w 159"/>
                  <a:gd name="T89" fmla="*/ 59 h 161"/>
                  <a:gd name="T90" fmla="*/ 157 w 159"/>
                  <a:gd name="T91" fmla="*/ 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61">
                    <a:moveTo>
                      <a:pt x="157" y="59"/>
                    </a:moveTo>
                    <a:lnTo>
                      <a:pt x="157" y="59"/>
                    </a:lnTo>
                    <a:lnTo>
                      <a:pt x="158" y="68"/>
                    </a:lnTo>
                    <a:lnTo>
                      <a:pt x="159" y="74"/>
                    </a:lnTo>
                    <a:lnTo>
                      <a:pt x="159" y="90"/>
                    </a:lnTo>
                    <a:lnTo>
                      <a:pt x="155" y="105"/>
                    </a:lnTo>
                    <a:lnTo>
                      <a:pt x="150" y="120"/>
                    </a:lnTo>
                    <a:lnTo>
                      <a:pt x="140" y="132"/>
                    </a:lnTo>
                    <a:lnTo>
                      <a:pt x="130" y="143"/>
                    </a:lnTo>
                    <a:lnTo>
                      <a:pt x="116" y="151"/>
                    </a:lnTo>
                    <a:lnTo>
                      <a:pt x="109" y="155"/>
                    </a:lnTo>
                    <a:lnTo>
                      <a:pt x="101" y="157"/>
                    </a:lnTo>
                    <a:lnTo>
                      <a:pt x="101" y="157"/>
                    </a:lnTo>
                    <a:lnTo>
                      <a:pt x="93" y="159"/>
                    </a:lnTo>
                    <a:lnTo>
                      <a:pt x="85" y="161"/>
                    </a:lnTo>
                    <a:lnTo>
                      <a:pt x="69" y="159"/>
                    </a:lnTo>
                    <a:lnTo>
                      <a:pt x="54" y="157"/>
                    </a:lnTo>
                    <a:lnTo>
                      <a:pt x="40" y="150"/>
                    </a:lnTo>
                    <a:lnTo>
                      <a:pt x="28" y="140"/>
                    </a:lnTo>
                    <a:lnTo>
                      <a:pt x="17" y="130"/>
                    </a:lnTo>
                    <a:lnTo>
                      <a:pt x="8" y="116"/>
                    </a:lnTo>
                    <a:lnTo>
                      <a:pt x="5" y="109"/>
                    </a:lnTo>
                    <a:lnTo>
                      <a:pt x="3" y="101"/>
                    </a:lnTo>
                    <a:lnTo>
                      <a:pt x="3" y="101"/>
                    </a:lnTo>
                    <a:lnTo>
                      <a:pt x="1" y="93"/>
                    </a:lnTo>
                    <a:lnTo>
                      <a:pt x="0" y="85"/>
                    </a:lnTo>
                    <a:lnTo>
                      <a:pt x="0" y="70"/>
                    </a:lnTo>
                    <a:lnTo>
                      <a:pt x="4" y="55"/>
                    </a:lnTo>
                    <a:lnTo>
                      <a:pt x="9" y="41"/>
                    </a:lnTo>
                    <a:lnTo>
                      <a:pt x="19" y="28"/>
                    </a:lnTo>
                    <a:lnTo>
                      <a:pt x="30" y="18"/>
                    </a:lnTo>
                    <a:lnTo>
                      <a:pt x="43" y="9"/>
                    </a:lnTo>
                    <a:lnTo>
                      <a:pt x="50" y="5"/>
                    </a:lnTo>
                    <a:lnTo>
                      <a:pt x="58" y="3"/>
                    </a:lnTo>
                    <a:lnTo>
                      <a:pt x="58" y="3"/>
                    </a:lnTo>
                    <a:lnTo>
                      <a:pt x="66" y="1"/>
                    </a:lnTo>
                    <a:lnTo>
                      <a:pt x="74" y="0"/>
                    </a:lnTo>
                    <a:lnTo>
                      <a:pt x="90" y="1"/>
                    </a:lnTo>
                    <a:lnTo>
                      <a:pt x="105" y="4"/>
                    </a:lnTo>
                    <a:lnTo>
                      <a:pt x="119" y="11"/>
                    </a:lnTo>
                    <a:lnTo>
                      <a:pt x="131" y="19"/>
                    </a:lnTo>
                    <a:lnTo>
                      <a:pt x="142" y="31"/>
                    </a:lnTo>
                    <a:lnTo>
                      <a:pt x="151" y="43"/>
                    </a:lnTo>
                    <a:lnTo>
                      <a:pt x="154" y="51"/>
                    </a:lnTo>
                    <a:lnTo>
                      <a:pt x="157" y="59"/>
                    </a:lnTo>
                    <a:lnTo>
                      <a:pt x="157" y="5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429" name="Picture 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00" y="1974690"/>
                <a:ext cx="218211" cy="2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Freeform 619"/>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1" name="Freeform 620"/>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2" name="Freeform 621"/>
              <p:cNvSpPr/>
              <p:nvPr/>
            </p:nvSpPr>
            <p:spPr bwMode="auto">
              <a:xfrm>
                <a:off x="4267525" y="2124206"/>
                <a:ext cx="402749" cy="363686"/>
              </a:xfrm>
              <a:custGeom>
                <a:avLst/>
                <a:gdLst>
                  <a:gd name="T0" fmla="*/ 55 w 299"/>
                  <a:gd name="T1" fmla="*/ 15 h 270"/>
                  <a:gd name="T2" fmla="*/ 4 w 299"/>
                  <a:gd name="T3" fmla="*/ 100 h 270"/>
                  <a:gd name="T4" fmla="*/ 4 w 299"/>
                  <a:gd name="T5" fmla="*/ 100 h 270"/>
                  <a:gd name="T6" fmla="*/ 1 w 299"/>
                  <a:gd name="T7" fmla="*/ 105 h 270"/>
                  <a:gd name="T8" fmla="*/ 0 w 299"/>
                  <a:gd name="T9" fmla="*/ 112 h 270"/>
                  <a:gd name="T10" fmla="*/ 0 w 299"/>
                  <a:gd name="T11" fmla="*/ 120 h 270"/>
                  <a:gd name="T12" fmla="*/ 1 w 299"/>
                  <a:gd name="T13" fmla="*/ 127 h 270"/>
                  <a:gd name="T14" fmla="*/ 4 w 299"/>
                  <a:gd name="T15" fmla="*/ 133 h 270"/>
                  <a:gd name="T16" fmla="*/ 8 w 299"/>
                  <a:gd name="T17" fmla="*/ 140 h 270"/>
                  <a:gd name="T18" fmla="*/ 13 w 299"/>
                  <a:gd name="T19" fmla="*/ 147 h 270"/>
                  <a:gd name="T20" fmla="*/ 20 w 299"/>
                  <a:gd name="T21" fmla="*/ 151 h 270"/>
                  <a:gd name="T22" fmla="*/ 190 w 299"/>
                  <a:gd name="T23" fmla="*/ 263 h 270"/>
                  <a:gd name="T24" fmla="*/ 190 w 299"/>
                  <a:gd name="T25" fmla="*/ 263 h 270"/>
                  <a:gd name="T26" fmla="*/ 197 w 299"/>
                  <a:gd name="T27" fmla="*/ 267 h 270"/>
                  <a:gd name="T28" fmla="*/ 205 w 299"/>
                  <a:gd name="T29" fmla="*/ 268 h 270"/>
                  <a:gd name="T30" fmla="*/ 213 w 299"/>
                  <a:gd name="T31" fmla="*/ 270 h 270"/>
                  <a:gd name="T32" fmla="*/ 220 w 299"/>
                  <a:gd name="T33" fmla="*/ 270 h 270"/>
                  <a:gd name="T34" fmla="*/ 226 w 299"/>
                  <a:gd name="T35" fmla="*/ 268 h 270"/>
                  <a:gd name="T36" fmla="*/ 233 w 299"/>
                  <a:gd name="T37" fmla="*/ 266 h 270"/>
                  <a:gd name="T38" fmla="*/ 239 w 299"/>
                  <a:gd name="T39" fmla="*/ 260 h 270"/>
                  <a:gd name="T40" fmla="*/ 243 w 299"/>
                  <a:gd name="T41" fmla="*/ 255 h 270"/>
                  <a:gd name="T42" fmla="*/ 295 w 299"/>
                  <a:gd name="T43" fmla="*/ 171 h 270"/>
                  <a:gd name="T44" fmla="*/ 295 w 299"/>
                  <a:gd name="T45" fmla="*/ 171 h 270"/>
                  <a:gd name="T46" fmla="*/ 298 w 299"/>
                  <a:gd name="T47" fmla="*/ 164 h 270"/>
                  <a:gd name="T48" fmla="*/ 299 w 299"/>
                  <a:gd name="T49" fmla="*/ 158 h 270"/>
                  <a:gd name="T50" fmla="*/ 299 w 299"/>
                  <a:gd name="T51" fmla="*/ 150 h 270"/>
                  <a:gd name="T52" fmla="*/ 298 w 299"/>
                  <a:gd name="T53" fmla="*/ 143 h 270"/>
                  <a:gd name="T54" fmla="*/ 295 w 299"/>
                  <a:gd name="T55" fmla="*/ 136 h 270"/>
                  <a:gd name="T56" fmla="*/ 291 w 299"/>
                  <a:gd name="T57" fmla="*/ 129 h 270"/>
                  <a:gd name="T58" fmla="*/ 286 w 299"/>
                  <a:gd name="T59" fmla="*/ 123 h 270"/>
                  <a:gd name="T60" fmla="*/ 279 w 299"/>
                  <a:gd name="T61" fmla="*/ 119 h 270"/>
                  <a:gd name="T62" fmla="*/ 109 w 299"/>
                  <a:gd name="T63" fmla="*/ 6 h 270"/>
                  <a:gd name="T64" fmla="*/ 109 w 299"/>
                  <a:gd name="T65" fmla="*/ 6 h 270"/>
                  <a:gd name="T66" fmla="*/ 101 w 299"/>
                  <a:gd name="T67" fmla="*/ 2 h 270"/>
                  <a:gd name="T68" fmla="*/ 94 w 299"/>
                  <a:gd name="T69" fmla="*/ 1 h 270"/>
                  <a:gd name="T70" fmla="*/ 86 w 299"/>
                  <a:gd name="T71" fmla="*/ 0 h 270"/>
                  <a:gd name="T72" fmla="*/ 79 w 299"/>
                  <a:gd name="T73" fmla="*/ 0 h 270"/>
                  <a:gd name="T74" fmla="*/ 71 w 299"/>
                  <a:gd name="T75" fmla="*/ 1 h 270"/>
                  <a:gd name="T76" fmla="*/ 66 w 299"/>
                  <a:gd name="T77" fmla="*/ 4 h 270"/>
                  <a:gd name="T78" fmla="*/ 60 w 299"/>
                  <a:gd name="T79" fmla="*/ 9 h 270"/>
                  <a:gd name="T80" fmla="*/ 55 w 299"/>
                  <a:gd name="T81" fmla="*/ 15 h 270"/>
                  <a:gd name="T82" fmla="*/ 55 w 299"/>
                  <a:gd name="T83" fmla="*/ 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70">
                    <a:moveTo>
                      <a:pt x="55" y="15"/>
                    </a:moveTo>
                    <a:lnTo>
                      <a:pt x="4" y="100"/>
                    </a:lnTo>
                    <a:lnTo>
                      <a:pt x="4" y="100"/>
                    </a:lnTo>
                    <a:lnTo>
                      <a:pt x="1" y="105"/>
                    </a:lnTo>
                    <a:lnTo>
                      <a:pt x="0" y="112"/>
                    </a:lnTo>
                    <a:lnTo>
                      <a:pt x="0" y="120"/>
                    </a:lnTo>
                    <a:lnTo>
                      <a:pt x="1" y="127"/>
                    </a:lnTo>
                    <a:lnTo>
                      <a:pt x="4" y="133"/>
                    </a:lnTo>
                    <a:lnTo>
                      <a:pt x="8" y="140"/>
                    </a:lnTo>
                    <a:lnTo>
                      <a:pt x="13" y="147"/>
                    </a:lnTo>
                    <a:lnTo>
                      <a:pt x="20" y="151"/>
                    </a:lnTo>
                    <a:lnTo>
                      <a:pt x="190" y="263"/>
                    </a:lnTo>
                    <a:lnTo>
                      <a:pt x="190" y="263"/>
                    </a:lnTo>
                    <a:lnTo>
                      <a:pt x="197" y="267"/>
                    </a:lnTo>
                    <a:lnTo>
                      <a:pt x="205" y="268"/>
                    </a:lnTo>
                    <a:lnTo>
                      <a:pt x="213" y="270"/>
                    </a:lnTo>
                    <a:lnTo>
                      <a:pt x="220" y="270"/>
                    </a:lnTo>
                    <a:lnTo>
                      <a:pt x="226" y="268"/>
                    </a:lnTo>
                    <a:lnTo>
                      <a:pt x="233" y="266"/>
                    </a:lnTo>
                    <a:lnTo>
                      <a:pt x="239" y="260"/>
                    </a:lnTo>
                    <a:lnTo>
                      <a:pt x="243" y="255"/>
                    </a:lnTo>
                    <a:lnTo>
                      <a:pt x="295" y="171"/>
                    </a:lnTo>
                    <a:lnTo>
                      <a:pt x="295" y="171"/>
                    </a:lnTo>
                    <a:lnTo>
                      <a:pt x="298" y="164"/>
                    </a:lnTo>
                    <a:lnTo>
                      <a:pt x="299" y="158"/>
                    </a:lnTo>
                    <a:lnTo>
                      <a:pt x="299" y="150"/>
                    </a:lnTo>
                    <a:lnTo>
                      <a:pt x="298" y="143"/>
                    </a:lnTo>
                    <a:lnTo>
                      <a:pt x="295" y="136"/>
                    </a:lnTo>
                    <a:lnTo>
                      <a:pt x="291" y="129"/>
                    </a:lnTo>
                    <a:lnTo>
                      <a:pt x="286" y="123"/>
                    </a:lnTo>
                    <a:lnTo>
                      <a:pt x="279" y="119"/>
                    </a:lnTo>
                    <a:lnTo>
                      <a:pt x="109" y="6"/>
                    </a:lnTo>
                    <a:lnTo>
                      <a:pt x="109" y="6"/>
                    </a:lnTo>
                    <a:lnTo>
                      <a:pt x="101" y="2"/>
                    </a:lnTo>
                    <a:lnTo>
                      <a:pt x="94" y="1"/>
                    </a:lnTo>
                    <a:lnTo>
                      <a:pt x="86" y="0"/>
                    </a:lnTo>
                    <a:lnTo>
                      <a:pt x="79" y="0"/>
                    </a:lnTo>
                    <a:lnTo>
                      <a:pt x="71" y="1"/>
                    </a:lnTo>
                    <a:lnTo>
                      <a:pt x="66" y="4"/>
                    </a:lnTo>
                    <a:lnTo>
                      <a:pt x="60" y="9"/>
                    </a:lnTo>
                    <a:lnTo>
                      <a:pt x="55" y="15"/>
                    </a:lnTo>
                    <a:lnTo>
                      <a:pt x="55"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3" name="Freeform 622"/>
              <p:cNvSpPr/>
              <p:nvPr/>
            </p:nvSpPr>
            <p:spPr bwMode="auto">
              <a:xfrm>
                <a:off x="4301199" y="2183473"/>
                <a:ext cx="30981" cy="47145"/>
              </a:xfrm>
              <a:custGeom>
                <a:avLst/>
                <a:gdLst>
                  <a:gd name="T0" fmla="*/ 21 w 23"/>
                  <a:gd name="T1" fmla="*/ 0 h 35"/>
                  <a:gd name="T2" fmla="*/ 0 w 23"/>
                  <a:gd name="T3" fmla="*/ 33 h 35"/>
                  <a:gd name="T4" fmla="*/ 0 w 23"/>
                  <a:gd name="T5" fmla="*/ 33 h 35"/>
                  <a:gd name="T6" fmla="*/ 0 w 23"/>
                  <a:gd name="T7" fmla="*/ 34 h 35"/>
                  <a:gd name="T8" fmla="*/ 2 w 23"/>
                  <a:gd name="T9" fmla="*/ 35 h 35"/>
                  <a:gd name="T10" fmla="*/ 2 w 23"/>
                  <a:gd name="T11" fmla="*/ 35 h 35"/>
                  <a:gd name="T12" fmla="*/ 3 w 23"/>
                  <a:gd name="T13" fmla="*/ 35 h 35"/>
                  <a:gd name="T14" fmla="*/ 4 w 23"/>
                  <a:gd name="T15" fmla="*/ 34 h 35"/>
                  <a:gd name="T16" fmla="*/ 23 w 23"/>
                  <a:gd name="T17" fmla="*/ 3 h 35"/>
                  <a:gd name="T18" fmla="*/ 23 w 23"/>
                  <a:gd name="T19" fmla="*/ 3 h 35"/>
                  <a:gd name="T20" fmla="*/ 23 w 23"/>
                  <a:gd name="T21" fmla="*/ 2 h 35"/>
                  <a:gd name="T22" fmla="*/ 23 w 23"/>
                  <a:gd name="T23" fmla="*/ 0 h 35"/>
                  <a:gd name="T24" fmla="*/ 23 w 23"/>
                  <a:gd name="T25" fmla="*/ 0 h 35"/>
                  <a:gd name="T26" fmla="*/ 22 w 23"/>
                  <a:gd name="T27" fmla="*/ 0 h 35"/>
                  <a:gd name="T28" fmla="*/ 21 w 23"/>
                  <a:gd name="T29" fmla="*/ 0 h 35"/>
                  <a:gd name="T30" fmla="*/ 21 w 23"/>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5">
                    <a:moveTo>
                      <a:pt x="21" y="0"/>
                    </a:moveTo>
                    <a:lnTo>
                      <a:pt x="0" y="33"/>
                    </a:lnTo>
                    <a:lnTo>
                      <a:pt x="0" y="33"/>
                    </a:lnTo>
                    <a:lnTo>
                      <a:pt x="0" y="34"/>
                    </a:lnTo>
                    <a:lnTo>
                      <a:pt x="2" y="35"/>
                    </a:lnTo>
                    <a:lnTo>
                      <a:pt x="2" y="35"/>
                    </a:lnTo>
                    <a:lnTo>
                      <a:pt x="3" y="35"/>
                    </a:lnTo>
                    <a:lnTo>
                      <a:pt x="4" y="34"/>
                    </a:lnTo>
                    <a:lnTo>
                      <a:pt x="23" y="3"/>
                    </a:lnTo>
                    <a:lnTo>
                      <a:pt x="23" y="3"/>
                    </a:lnTo>
                    <a:lnTo>
                      <a:pt x="23" y="2"/>
                    </a:lnTo>
                    <a:lnTo>
                      <a:pt x="23" y="0"/>
                    </a:lnTo>
                    <a:lnTo>
                      <a:pt x="23" y="0"/>
                    </a:lnTo>
                    <a:lnTo>
                      <a:pt x="22" y="0"/>
                    </a:lnTo>
                    <a:lnTo>
                      <a:pt x="21" y="0"/>
                    </a:lnTo>
                    <a:lnTo>
                      <a:pt x="21" y="0"/>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4" name="Freeform 623"/>
              <p:cNvSpPr/>
              <p:nvPr/>
            </p:nvSpPr>
            <p:spPr bwMode="auto">
              <a:xfrm>
                <a:off x="4608311" y="2394949"/>
                <a:ext cx="17511" cy="16164"/>
              </a:xfrm>
              <a:custGeom>
                <a:avLst/>
                <a:gdLst>
                  <a:gd name="T0" fmla="*/ 9 w 13"/>
                  <a:gd name="T1" fmla="*/ 1 h 12"/>
                  <a:gd name="T2" fmla="*/ 9 w 13"/>
                  <a:gd name="T3" fmla="*/ 1 h 12"/>
                  <a:gd name="T4" fmla="*/ 11 w 13"/>
                  <a:gd name="T5" fmla="*/ 3 h 12"/>
                  <a:gd name="T6" fmla="*/ 13 w 13"/>
                  <a:gd name="T7" fmla="*/ 5 h 12"/>
                  <a:gd name="T8" fmla="*/ 13 w 13"/>
                  <a:gd name="T9" fmla="*/ 7 h 12"/>
                  <a:gd name="T10" fmla="*/ 11 w 13"/>
                  <a:gd name="T11" fmla="*/ 9 h 12"/>
                  <a:gd name="T12" fmla="*/ 11 w 13"/>
                  <a:gd name="T13" fmla="*/ 9 h 12"/>
                  <a:gd name="T14" fmla="*/ 10 w 13"/>
                  <a:gd name="T15" fmla="*/ 11 h 12"/>
                  <a:gd name="T16" fmla="*/ 9 w 13"/>
                  <a:gd name="T17" fmla="*/ 12 h 12"/>
                  <a:gd name="T18" fmla="*/ 6 w 13"/>
                  <a:gd name="T19" fmla="*/ 11 h 12"/>
                  <a:gd name="T20" fmla="*/ 3 w 13"/>
                  <a:gd name="T21" fmla="*/ 11 h 12"/>
                  <a:gd name="T22" fmla="*/ 3 w 13"/>
                  <a:gd name="T23" fmla="*/ 11 h 12"/>
                  <a:gd name="T24" fmla="*/ 2 w 13"/>
                  <a:gd name="T25" fmla="*/ 8 h 12"/>
                  <a:gd name="T26" fmla="*/ 0 w 13"/>
                  <a:gd name="T27" fmla="*/ 7 h 12"/>
                  <a:gd name="T28" fmla="*/ 0 w 13"/>
                  <a:gd name="T29" fmla="*/ 4 h 12"/>
                  <a:gd name="T30" fmla="*/ 0 w 13"/>
                  <a:gd name="T31" fmla="*/ 1 h 12"/>
                  <a:gd name="T32" fmla="*/ 0 w 13"/>
                  <a:gd name="T33" fmla="*/ 1 h 12"/>
                  <a:gd name="T34" fmla="*/ 2 w 13"/>
                  <a:gd name="T35" fmla="*/ 0 h 12"/>
                  <a:gd name="T36" fmla="*/ 5 w 13"/>
                  <a:gd name="T37" fmla="*/ 0 h 12"/>
                  <a:gd name="T38" fmla="*/ 7 w 13"/>
                  <a:gd name="T39" fmla="*/ 0 h 12"/>
                  <a:gd name="T40" fmla="*/ 9 w 13"/>
                  <a:gd name="T41" fmla="*/ 1 h 12"/>
                  <a:gd name="T42" fmla="*/ 9 w 13"/>
                  <a:gd name="T4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9" y="1"/>
                    </a:moveTo>
                    <a:lnTo>
                      <a:pt x="9" y="1"/>
                    </a:lnTo>
                    <a:lnTo>
                      <a:pt x="11" y="3"/>
                    </a:lnTo>
                    <a:lnTo>
                      <a:pt x="13" y="5"/>
                    </a:lnTo>
                    <a:lnTo>
                      <a:pt x="13" y="7"/>
                    </a:lnTo>
                    <a:lnTo>
                      <a:pt x="11" y="9"/>
                    </a:lnTo>
                    <a:lnTo>
                      <a:pt x="11" y="9"/>
                    </a:lnTo>
                    <a:lnTo>
                      <a:pt x="10" y="11"/>
                    </a:lnTo>
                    <a:lnTo>
                      <a:pt x="9" y="12"/>
                    </a:lnTo>
                    <a:lnTo>
                      <a:pt x="6" y="11"/>
                    </a:lnTo>
                    <a:lnTo>
                      <a:pt x="3" y="11"/>
                    </a:lnTo>
                    <a:lnTo>
                      <a:pt x="3" y="11"/>
                    </a:lnTo>
                    <a:lnTo>
                      <a:pt x="2" y="8"/>
                    </a:lnTo>
                    <a:lnTo>
                      <a:pt x="0" y="7"/>
                    </a:lnTo>
                    <a:lnTo>
                      <a:pt x="0" y="4"/>
                    </a:lnTo>
                    <a:lnTo>
                      <a:pt x="0" y="1"/>
                    </a:lnTo>
                    <a:lnTo>
                      <a:pt x="0" y="1"/>
                    </a:lnTo>
                    <a:lnTo>
                      <a:pt x="2" y="0"/>
                    </a:lnTo>
                    <a:lnTo>
                      <a:pt x="5" y="0"/>
                    </a:lnTo>
                    <a:lnTo>
                      <a:pt x="7" y="0"/>
                    </a:lnTo>
                    <a:lnTo>
                      <a:pt x="9" y="1"/>
                    </a:lnTo>
                    <a:lnTo>
                      <a:pt x="9" y="1"/>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5" name="Freeform 624"/>
              <p:cNvSpPr/>
              <p:nvPr/>
            </p:nvSpPr>
            <p:spPr bwMode="auto">
              <a:xfrm>
                <a:off x="4283689" y="2134982"/>
                <a:ext cx="367727" cy="172414"/>
              </a:xfrm>
              <a:custGeom>
                <a:avLst/>
                <a:gdLst>
                  <a:gd name="T0" fmla="*/ 273 w 273"/>
                  <a:gd name="T1" fmla="*/ 128 h 128"/>
                  <a:gd name="T2" fmla="*/ 77 w 273"/>
                  <a:gd name="T3" fmla="*/ 0 h 128"/>
                  <a:gd name="T4" fmla="*/ 75 w 273"/>
                  <a:gd name="T5" fmla="*/ 0 h 128"/>
                  <a:gd name="T6" fmla="*/ 0 w 273"/>
                  <a:gd name="T7" fmla="*/ 123 h 128"/>
                  <a:gd name="T8" fmla="*/ 0 w 273"/>
                  <a:gd name="T9" fmla="*/ 124 h 128"/>
                  <a:gd name="T10" fmla="*/ 3 w 273"/>
                  <a:gd name="T11" fmla="*/ 125 h 128"/>
                  <a:gd name="T12" fmla="*/ 273 w 273"/>
                  <a:gd name="T13" fmla="*/ 128 h 128"/>
                  <a:gd name="T14" fmla="*/ 273 w 273"/>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28">
                    <a:moveTo>
                      <a:pt x="273" y="128"/>
                    </a:moveTo>
                    <a:lnTo>
                      <a:pt x="77" y="0"/>
                    </a:lnTo>
                    <a:lnTo>
                      <a:pt x="75" y="0"/>
                    </a:lnTo>
                    <a:lnTo>
                      <a:pt x="0" y="123"/>
                    </a:lnTo>
                    <a:lnTo>
                      <a:pt x="0" y="124"/>
                    </a:lnTo>
                    <a:lnTo>
                      <a:pt x="3" y="125"/>
                    </a:lnTo>
                    <a:lnTo>
                      <a:pt x="273" y="128"/>
                    </a:lnTo>
                    <a:lnTo>
                      <a:pt x="273" y="12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6" name="Freeform 625"/>
              <p:cNvSpPr/>
              <p:nvPr/>
            </p:nvSpPr>
            <p:spPr bwMode="auto">
              <a:xfrm>
                <a:off x="4287729" y="2303354"/>
                <a:ext cx="363686" cy="171067"/>
              </a:xfrm>
              <a:custGeom>
                <a:avLst/>
                <a:gdLst>
                  <a:gd name="T0" fmla="*/ 194 w 270"/>
                  <a:gd name="T1" fmla="*/ 127 h 127"/>
                  <a:gd name="T2" fmla="*/ 270 w 270"/>
                  <a:gd name="T3" fmla="*/ 4 h 127"/>
                  <a:gd name="T4" fmla="*/ 270 w 270"/>
                  <a:gd name="T5" fmla="*/ 3 h 127"/>
                  <a:gd name="T6" fmla="*/ 0 w 270"/>
                  <a:gd name="T7" fmla="*/ 0 h 127"/>
                  <a:gd name="T8" fmla="*/ 194 w 270"/>
                  <a:gd name="T9" fmla="*/ 127 h 127"/>
                  <a:gd name="T10" fmla="*/ 194 w 270"/>
                  <a:gd name="T11" fmla="*/ 127 h 127"/>
                </a:gdLst>
                <a:ahLst/>
                <a:cxnLst>
                  <a:cxn ang="0">
                    <a:pos x="T0" y="T1"/>
                  </a:cxn>
                  <a:cxn ang="0">
                    <a:pos x="T2" y="T3"/>
                  </a:cxn>
                  <a:cxn ang="0">
                    <a:pos x="T4" y="T5"/>
                  </a:cxn>
                  <a:cxn ang="0">
                    <a:pos x="T6" y="T7"/>
                  </a:cxn>
                  <a:cxn ang="0">
                    <a:pos x="T8" y="T9"/>
                  </a:cxn>
                  <a:cxn ang="0">
                    <a:pos x="T10" y="T11"/>
                  </a:cxn>
                </a:cxnLst>
                <a:rect l="0" t="0" r="r" b="b"/>
                <a:pathLst>
                  <a:path w="270" h="127">
                    <a:moveTo>
                      <a:pt x="194" y="127"/>
                    </a:moveTo>
                    <a:lnTo>
                      <a:pt x="270" y="4"/>
                    </a:lnTo>
                    <a:lnTo>
                      <a:pt x="270" y="3"/>
                    </a:lnTo>
                    <a:lnTo>
                      <a:pt x="0" y="0"/>
                    </a:lnTo>
                    <a:lnTo>
                      <a:pt x="194" y="127"/>
                    </a:lnTo>
                    <a:lnTo>
                      <a:pt x="194" y="12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7" name="Freeform 707"/>
              <p:cNvSpPr/>
              <p:nvPr/>
            </p:nvSpPr>
            <p:spPr bwMode="auto">
              <a:xfrm>
                <a:off x="4574637" y="1351037"/>
                <a:ext cx="246499" cy="303072"/>
              </a:xfrm>
              <a:custGeom>
                <a:avLst/>
                <a:gdLst>
                  <a:gd name="T0" fmla="*/ 28 w 183"/>
                  <a:gd name="T1" fmla="*/ 212 h 225"/>
                  <a:gd name="T2" fmla="*/ 28 w 183"/>
                  <a:gd name="T3" fmla="*/ 212 h 225"/>
                  <a:gd name="T4" fmla="*/ 48 w 183"/>
                  <a:gd name="T5" fmla="*/ 190 h 225"/>
                  <a:gd name="T6" fmla="*/ 62 w 183"/>
                  <a:gd name="T7" fmla="*/ 173 h 225"/>
                  <a:gd name="T8" fmla="*/ 73 w 183"/>
                  <a:gd name="T9" fmla="*/ 158 h 225"/>
                  <a:gd name="T10" fmla="*/ 73 w 183"/>
                  <a:gd name="T11" fmla="*/ 158 h 225"/>
                  <a:gd name="T12" fmla="*/ 77 w 183"/>
                  <a:gd name="T13" fmla="*/ 162 h 225"/>
                  <a:gd name="T14" fmla="*/ 84 w 183"/>
                  <a:gd name="T15" fmla="*/ 165 h 225"/>
                  <a:gd name="T16" fmla="*/ 92 w 183"/>
                  <a:gd name="T17" fmla="*/ 167 h 225"/>
                  <a:gd name="T18" fmla="*/ 102 w 183"/>
                  <a:gd name="T19" fmla="*/ 170 h 225"/>
                  <a:gd name="T20" fmla="*/ 115 w 183"/>
                  <a:gd name="T21" fmla="*/ 170 h 225"/>
                  <a:gd name="T22" fmla="*/ 127 w 183"/>
                  <a:gd name="T23" fmla="*/ 169 h 225"/>
                  <a:gd name="T24" fmla="*/ 142 w 183"/>
                  <a:gd name="T25" fmla="*/ 165 h 225"/>
                  <a:gd name="T26" fmla="*/ 142 w 183"/>
                  <a:gd name="T27" fmla="*/ 165 h 225"/>
                  <a:gd name="T28" fmla="*/ 150 w 183"/>
                  <a:gd name="T29" fmla="*/ 161 h 225"/>
                  <a:gd name="T30" fmla="*/ 155 w 183"/>
                  <a:gd name="T31" fmla="*/ 157 h 225"/>
                  <a:gd name="T32" fmla="*/ 160 w 183"/>
                  <a:gd name="T33" fmla="*/ 150 h 225"/>
                  <a:gd name="T34" fmla="*/ 166 w 183"/>
                  <a:gd name="T35" fmla="*/ 143 h 225"/>
                  <a:gd name="T36" fmla="*/ 170 w 183"/>
                  <a:gd name="T37" fmla="*/ 135 h 225"/>
                  <a:gd name="T38" fmla="*/ 174 w 183"/>
                  <a:gd name="T39" fmla="*/ 127 h 225"/>
                  <a:gd name="T40" fmla="*/ 179 w 183"/>
                  <a:gd name="T41" fmla="*/ 108 h 225"/>
                  <a:gd name="T42" fmla="*/ 182 w 183"/>
                  <a:gd name="T43" fmla="*/ 89 h 225"/>
                  <a:gd name="T44" fmla="*/ 183 w 183"/>
                  <a:gd name="T45" fmla="*/ 70 h 225"/>
                  <a:gd name="T46" fmla="*/ 183 w 183"/>
                  <a:gd name="T47" fmla="*/ 53 h 225"/>
                  <a:gd name="T48" fmla="*/ 182 w 183"/>
                  <a:gd name="T49" fmla="*/ 38 h 225"/>
                  <a:gd name="T50" fmla="*/ 160 w 183"/>
                  <a:gd name="T51" fmla="*/ 0 h 225"/>
                  <a:gd name="T52" fmla="*/ 160 w 183"/>
                  <a:gd name="T53" fmla="*/ 0 h 225"/>
                  <a:gd name="T54" fmla="*/ 150 w 183"/>
                  <a:gd name="T55" fmla="*/ 7 h 225"/>
                  <a:gd name="T56" fmla="*/ 125 w 183"/>
                  <a:gd name="T57" fmla="*/ 27 h 225"/>
                  <a:gd name="T58" fmla="*/ 111 w 183"/>
                  <a:gd name="T59" fmla="*/ 39 h 225"/>
                  <a:gd name="T60" fmla="*/ 94 w 183"/>
                  <a:gd name="T61" fmla="*/ 54 h 225"/>
                  <a:gd name="T62" fmla="*/ 81 w 183"/>
                  <a:gd name="T63" fmla="*/ 70 h 225"/>
                  <a:gd name="T64" fmla="*/ 70 w 183"/>
                  <a:gd name="T65" fmla="*/ 86 h 225"/>
                  <a:gd name="T66" fmla="*/ 70 w 183"/>
                  <a:gd name="T67" fmla="*/ 86 h 225"/>
                  <a:gd name="T68" fmla="*/ 55 w 183"/>
                  <a:gd name="T69" fmla="*/ 117 h 225"/>
                  <a:gd name="T70" fmla="*/ 47 w 183"/>
                  <a:gd name="T71" fmla="*/ 134 h 225"/>
                  <a:gd name="T72" fmla="*/ 47 w 183"/>
                  <a:gd name="T73" fmla="*/ 134 h 225"/>
                  <a:gd name="T74" fmla="*/ 30 w 183"/>
                  <a:gd name="T75" fmla="*/ 161 h 225"/>
                  <a:gd name="T76" fmla="*/ 4 w 183"/>
                  <a:gd name="T77" fmla="*/ 197 h 225"/>
                  <a:gd name="T78" fmla="*/ 4 w 183"/>
                  <a:gd name="T79" fmla="*/ 197 h 225"/>
                  <a:gd name="T80" fmla="*/ 1 w 183"/>
                  <a:gd name="T81" fmla="*/ 204 h 225"/>
                  <a:gd name="T82" fmla="*/ 0 w 183"/>
                  <a:gd name="T83" fmla="*/ 211 h 225"/>
                  <a:gd name="T84" fmla="*/ 0 w 183"/>
                  <a:gd name="T85" fmla="*/ 216 h 225"/>
                  <a:gd name="T86" fmla="*/ 1 w 183"/>
                  <a:gd name="T87" fmla="*/ 221 h 225"/>
                  <a:gd name="T88" fmla="*/ 4 w 183"/>
                  <a:gd name="T89" fmla="*/ 224 h 225"/>
                  <a:gd name="T90" fmla="*/ 5 w 183"/>
                  <a:gd name="T91" fmla="*/ 225 h 225"/>
                  <a:gd name="T92" fmla="*/ 8 w 183"/>
                  <a:gd name="T93" fmla="*/ 225 h 225"/>
                  <a:gd name="T94" fmla="*/ 11 w 183"/>
                  <a:gd name="T95" fmla="*/ 225 h 225"/>
                  <a:gd name="T96" fmla="*/ 15 w 183"/>
                  <a:gd name="T97" fmla="*/ 224 h 225"/>
                  <a:gd name="T98" fmla="*/ 19 w 183"/>
                  <a:gd name="T99" fmla="*/ 221 h 225"/>
                  <a:gd name="T100" fmla="*/ 28 w 183"/>
                  <a:gd name="T101" fmla="*/ 212 h 225"/>
                  <a:gd name="T102" fmla="*/ 28 w 183"/>
                  <a:gd name="T103" fmla="*/ 2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25">
                    <a:moveTo>
                      <a:pt x="28" y="212"/>
                    </a:moveTo>
                    <a:lnTo>
                      <a:pt x="28" y="212"/>
                    </a:lnTo>
                    <a:lnTo>
                      <a:pt x="48" y="190"/>
                    </a:lnTo>
                    <a:lnTo>
                      <a:pt x="62" y="173"/>
                    </a:lnTo>
                    <a:lnTo>
                      <a:pt x="73" y="158"/>
                    </a:lnTo>
                    <a:lnTo>
                      <a:pt x="73" y="158"/>
                    </a:lnTo>
                    <a:lnTo>
                      <a:pt x="77" y="162"/>
                    </a:lnTo>
                    <a:lnTo>
                      <a:pt x="84" y="165"/>
                    </a:lnTo>
                    <a:lnTo>
                      <a:pt x="92" y="167"/>
                    </a:lnTo>
                    <a:lnTo>
                      <a:pt x="102" y="170"/>
                    </a:lnTo>
                    <a:lnTo>
                      <a:pt x="115" y="170"/>
                    </a:lnTo>
                    <a:lnTo>
                      <a:pt x="127" y="169"/>
                    </a:lnTo>
                    <a:lnTo>
                      <a:pt x="142" y="165"/>
                    </a:lnTo>
                    <a:lnTo>
                      <a:pt x="142" y="165"/>
                    </a:lnTo>
                    <a:lnTo>
                      <a:pt x="150" y="161"/>
                    </a:lnTo>
                    <a:lnTo>
                      <a:pt x="155" y="157"/>
                    </a:lnTo>
                    <a:lnTo>
                      <a:pt x="160" y="150"/>
                    </a:lnTo>
                    <a:lnTo>
                      <a:pt x="166" y="143"/>
                    </a:lnTo>
                    <a:lnTo>
                      <a:pt x="170" y="135"/>
                    </a:lnTo>
                    <a:lnTo>
                      <a:pt x="174" y="127"/>
                    </a:lnTo>
                    <a:lnTo>
                      <a:pt x="179" y="108"/>
                    </a:lnTo>
                    <a:lnTo>
                      <a:pt x="182" y="89"/>
                    </a:lnTo>
                    <a:lnTo>
                      <a:pt x="183" y="70"/>
                    </a:lnTo>
                    <a:lnTo>
                      <a:pt x="183" y="53"/>
                    </a:lnTo>
                    <a:lnTo>
                      <a:pt x="182" y="38"/>
                    </a:lnTo>
                    <a:lnTo>
                      <a:pt x="160" y="0"/>
                    </a:lnTo>
                    <a:lnTo>
                      <a:pt x="160" y="0"/>
                    </a:lnTo>
                    <a:lnTo>
                      <a:pt x="150" y="7"/>
                    </a:lnTo>
                    <a:lnTo>
                      <a:pt x="125" y="27"/>
                    </a:lnTo>
                    <a:lnTo>
                      <a:pt x="111" y="39"/>
                    </a:lnTo>
                    <a:lnTo>
                      <a:pt x="94" y="54"/>
                    </a:lnTo>
                    <a:lnTo>
                      <a:pt x="81" y="70"/>
                    </a:lnTo>
                    <a:lnTo>
                      <a:pt x="70" y="86"/>
                    </a:lnTo>
                    <a:lnTo>
                      <a:pt x="70" y="86"/>
                    </a:lnTo>
                    <a:lnTo>
                      <a:pt x="55" y="117"/>
                    </a:lnTo>
                    <a:lnTo>
                      <a:pt x="47" y="134"/>
                    </a:lnTo>
                    <a:lnTo>
                      <a:pt x="47" y="134"/>
                    </a:lnTo>
                    <a:lnTo>
                      <a:pt x="30" y="161"/>
                    </a:lnTo>
                    <a:lnTo>
                      <a:pt x="4" y="197"/>
                    </a:lnTo>
                    <a:lnTo>
                      <a:pt x="4" y="197"/>
                    </a:lnTo>
                    <a:lnTo>
                      <a:pt x="1" y="204"/>
                    </a:lnTo>
                    <a:lnTo>
                      <a:pt x="0" y="211"/>
                    </a:lnTo>
                    <a:lnTo>
                      <a:pt x="0" y="216"/>
                    </a:lnTo>
                    <a:lnTo>
                      <a:pt x="1" y="221"/>
                    </a:lnTo>
                    <a:lnTo>
                      <a:pt x="4" y="224"/>
                    </a:lnTo>
                    <a:lnTo>
                      <a:pt x="5" y="225"/>
                    </a:lnTo>
                    <a:lnTo>
                      <a:pt x="8" y="225"/>
                    </a:lnTo>
                    <a:lnTo>
                      <a:pt x="11" y="225"/>
                    </a:lnTo>
                    <a:lnTo>
                      <a:pt x="15" y="224"/>
                    </a:lnTo>
                    <a:lnTo>
                      <a:pt x="19" y="221"/>
                    </a:lnTo>
                    <a:lnTo>
                      <a:pt x="28" y="212"/>
                    </a:lnTo>
                    <a:lnTo>
                      <a:pt x="28" y="212"/>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8" name="Freeform 708"/>
              <p:cNvSpPr/>
              <p:nvPr/>
            </p:nvSpPr>
            <p:spPr bwMode="auto">
              <a:xfrm>
                <a:off x="4038537" y="534765"/>
                <a:ext cx="766434" cy="488956"/>
              </a:xfrm>
              <a:custGeom>
                <a:avLst/>
                <a:gdLst>
                  <a:gd name="T0" fmla="*/ 569 w 569"/>
                  <a:gd name="T1" fmla="*/ 260 h 363"/>
                  <a:gd name="T2" fmla="*/ 432 w 569"/>
                  <a:gd name="T3" fmla="*/ 363 h 363"/>
                  <a:gd name="T4" fmla="*/ 0 w 569"/>
                  <a:gd name="T5" fmla="*/ 363 h 363"/>
                  <a:gd name="T6" fmla="*/ 35 w 569"/>
                  <a:gd name="T7" fmla="*/ 1 h 363"/>
                  <a:gd name="T8" fmla="*/ 35 w 569"/>
                  <a:gd name="T9" fmla="*/ 1 h 363"/>
                  <a:gd name="T10" fmla="*/ 48 w 569"/>
                  <a:gd name="T11" fmla="*/ 1 h 363"/>
                  <a:gd name="T12" fmla="*/ 63 w 569"/>
                  <a:gd name="T13" fmla="*/ 0 h 363"/>
                  <a:gd name="T14" fmla="*/ 85 w 569"/>
                  <a:gd name="T15" fmla="*/ 1 h 363"/>
                  <a:gd name="T16" fmla="*/ 110 w 569"/>
                  <a:gd name="T17" fmla="*/ 3 h 363"/>
                  <a:gd name="T18" fmla="*/ 140 w 569"/>
                  <a:gd name="T19" fmla="*/ 7 h 363"/>
                  <a:gd name="T20" fmla="*/ 174 w 569"/>
                  <a:gd name="T21" fmla="*/ 12 h 363"/>
                  <a:gd name="T22" fmla="*/ 210 w 569"/>
                  <a:gd name="T23" fmla="*/ 20 h 363"/>
                  <a:gd name="T24" fmla="*/ 251 w 569"/>
                  <a:gd name="T25" fmla="*/ 34 h 363"/>
                  <a:gd name="T26" fmla="*/ 272 w 569"/>
                  <a:gd name="T27" fmla="*/ 40 h 363"/>
                  <a:gd name="T28" fmla="*/ 294 w 569"/>
                  <a:gd name="T29" fmla="*/ 50 h 363"/>
                  <a:gd name="T30" fmla="*/ 315 w 569"/>
                  <a:gd name="T31" fmla="*/ 59 h 363"/>
                  <a:gd name="T32" fmla="*/ 337 w 569"/>
                  <a:gd name="T33" fmla="*/ 70 h 363"/>
                  <a:gd name="T34" fmla="*/ 360 w 569"/>
                  <a:gd name="T35" fmla="*/ 82 h 363"/>
                  <a:gd name="T36" fmla="*/ 383 w 569"/>
                  <a:gd name="T37" fmla="*/ 96 h 363"/>
                  <a:gd name="T38" fmla="*/ 406 w 569"/>
                  <a:gd name="T39" fmla="*/ 111 h 363"/>
                  <a:gd name="T40" fmla="*/ 430 w 569"/>
                  <a:gd name="T41" fmla="*/ 127 h 363"/>
                  <a:gd name="T42" fmla="*/ 453 w 569"/>
                  <a:gd name="T43" fmla="*/ 146 h 363"/>
                  <a:gd name="T44" fmla="*/ 476 w 569"/>
                  <a:gd name="T45" fmla="*/ 165 h 363"/>
                  <a:gd name="T46" fmla="*/ 500 w 569"/>
                  <a:gd name="T47" fmla="*/ 186 h 363"/>
                  <a:gd name="T48" fmla="*/ 523 w 569"/>
                  <a:gd name="T49" fmla="*/ 209 h 363"/>
                  <a:gd name="T50" fmla="*/ 546 w 569"/>
                  <a:gd name="T51" fmla="*/ 233 h 363"/>
                  <a:gd name="T52" fmla="*/ 569 w 569"/>
                  <a:gd name="T53" fmla="*/ 260 h 363"/>
                  <a:gd name="T54" fmla="*/ 569 w 569"/>
                  <a:gd name="T55" fmla="*/ 26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3">
                    <a:moveTo>
                      <a:pt x="569" y="260"/>
                    </a:moveTo>
                    <a:lnTo>
                      <a:pt x="432" y="363"/>
                    </a:lnTo>
                    <a:lnTo>
                      <a:pt x="0" y="363"/>
                    </a:lnTo>
                    <a:lnTo>
                      <a:pt x="35" y="1"/>
                    </a:lnTo>
                    <a:lnTo>
                      <a:pt x="35" y="1"/>
                    </a:lnTo>
                    <a:lnTo>
                      <a:pt x="48" y="1"/>
                    </a:lnTo>
                    <a:lnTo>
                      <a:pt x="63" y="0"/>
                    </a:lnTo>
                    <a:lnTo>
                      <a:pt x="85" y="1"/>
                    </a:lnTo>
                    <a:lnTo>
                      <a:pt x="110" y="3"/>
                    </a:lnTo>
                    <a:lnTo>
                      <a:pt x="140" y="7"/>
                    </a:lnTo>
                    <a:lnTo>
                      <a:pt x="174" y="12"/>
                    </a:lnTo>
                    <a:lnTo>
                      <a:pt x="210" y="20"/>
                    </a:lnTo>
                    <a:lnTo>
                      <a:pt x="251" y="34"/>
                    </a:lnTo>
                    <a:lnTo>
                      <a:pt x="272" y="40"/>
                    </a:lnTo>
                    <a:lnTo>
                      <a:pt x="294" y="50"/>
                    </a:lnTo>
                    <a:lnTo>
                      <a:pt x="315" y="59"/>
                    </a:lnTo>
                    <a:lnTo>
                      <a:pt x="337" y="70"/>
                    </a:lnTo>
                    <a:lnTo>
                      <a:pt x="360" y="82"/>
                    </a:lnTo>
                    <a:lnTo>
                      <a:pt x="383" y="96"/>
                    </a:lnTo>
                    <a:lnTo>
                      <a:pt x="406" y="111"/>
                    </a:lnTo>
                    <a:lnTo>
                      <a:pt x="430" y="127"/>
                    </a:lnTo>
                    <a:lnTo>
                      <a:pt x="453" y="146"/>
                    </a:lnTo>
                    <a:lnTo>
                      <a:pt x="476" y="165"/>
                    </a:lnTo>
                    <a:lnTo>
                      <a:pt x="500" y="186"/>
                    </a:lnTo>
                    <a:lnTo>
                      <a:pt x="523" y="209"/>
                    </a:lnTo>
                    <a:lnTo>
                      <a:pt x="546" y="233"/>
                    </a:lnTo>
                    <a:lnTo>
                      <a:pt x="569" y="260"/>
                    </a:lnTo>
                    <a:lnTo>
                      <a:pt x="569" y="260"/>
                    </a:lnTo>
                    <a:close/>
                  </a:path>
                </a:pathLst>
              </a:custGeom>
              <a:solidFill>
                <a:srgbClr val="E6E1D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9" name="Freeform 709"/>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close/>
                  </a:path>
                </a:pathLst>
              </a:custGeom>
              <a:solidFill>
                <a:srgbClr val="D7CF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0" name="Freeform 710"/>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1" name="Freeform 711"/>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2" name="Freeform 712"/>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3" name="Freeform 713"/>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close/>
                  </a:path>
                </a:pathLst>
              </a:custGeom>
              <a:solidFill>
                <a:srgbClr val="21718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4" name="Freeform 714"/>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5" name="Freeform 715"/>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close/>
                  </a:path>
                </a:pathLst>
              </a:custGeom>
              <a:solidFill>
                <a:srgbClr val="45A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6" name="Freeform 716"/>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7" name="Freeform 717"/>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8" name="Freeform 718"/>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9" name="Freeform 719"/>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0" name="Freeform 720"/>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1" name="Freeform 721"/>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2" name="Freeform 722"/>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3" name="Freeform 723"/>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close/>
                  </a:path>
                </a:pathLst>
              </a:custGeom>
              <a:solidFill>
                <a:srgbClr val="B4B2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4" name="Freeform 724"/>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5" name="Freeform 725"/>
              <p:cNvSpPr/>
              <p:nvPr/>
            </p:nvSpPr>
            <p:spPr bwMode="auto">
              <a:xfrm>
                <a:off x="3747589" y="1318709"/>
                <a:ext cx="443158" cy="88901"/>
              </a:xfrm>
              <a:custGeom>
                <a:avLst/>
                <a:gdLst>
                  <a:gd name="T0" fmla="*/ 293 w 329"/>
                  <a:gd name="T1" fmla="*/ 0 h 66"/>
                  <a:gd name="T2" fmla="*/ 329 w 329"/>
                  <a:gd name="T3" fmla="*/ 12 h 66"/>
                  <a:gd name="T4" fmla="*/ 295 w 329"/>
                  <a:gd name="T5" fmla="*/ 32 h 66"/>
                  <a:gd name="T6" fmla="*/ 12 w 329"/>
                  <a:gd name="T7" fmla="*/ 66 h 66"/>
                  <a:gd name="T8" fmla="*/ 12 w 329"/>
                  <a:gd name="T9" fmla="*/ 66 h 66"/>
                  <a:gd name="T10" fmla="*/ 8 w 329"/>
                  <a:gd name="T11" fmla="*/ 64 h 66"/>
                  <a:gd name="T12" fmla="*/ 5 w 329"/>
                  <a:gd name="T13" fmla="*/ 63 h 66"/>
                  <a:gd name="T14" fmla="*/ 4 w 329"/>
                  <a:gd name="T15" fmla="*/ 60 h 66"/>
                  <a:gd name="T16" fmla="*/ 2 w 329"/>
                  <a:gd name="T17" fmla="*/ 58 h 66"/>
                  <a:gd name="T18" fmla="*/ 0 w 329"/>
                  <a:gd name="T19" fmla="*/ 42 h 66"/>
                  <a:gd name="T20" fmla="*/ 0 w 329"/>
                  <a:gd name="T21" fmla="*/ 42 h 66"/>
                  <a:gd name="T22" fmla="*/ 1 w 329"/>
                  <a:gd name="T23" fmla="*/ 39 h 66"/>
                  <a:gd name="T24" fmla="*/ 2 w 329"/>
                  <a:gd name="T25" fmla="*/ 35 h 66"/>
                  <a:gd name="T26" fmla="*/ 5 w 329"/>
                  <a:gd name="T27" fmla="*/ 33 h 66"/>
                  <a:gd name="T28" fmla="*/ 8 w 329"/>
                  <a:gd name="T29" fmla="*/ 32 h 66"/>
                  <a:gd name="T30" fmla="*/ 293 w 329"/>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66">
                    <a:moveTo>
                      <a:pt x="293" y="0"/>
                    </a:moveTo>
                    <a:lnTo>
                      <a:pt x="329" y="12"/>
                    </a:lnTo>
                    <a:lnTo>
                      <a:pt x="295" y="32"/>
                    </a:lnTo>
                    <a:lnTo>
                      <a:pt x="12" y="66"/>
                    </a:lnTo>
                    <a:lnTo>
                      <a:pt x="12" y="66"/>
                    </a:lnTo>
                    <a:lnTo>
                      <a:pt x="8" y="64"/>
                    </a:lnTo>
                    <a:lnTo>
                      <a:pt x="5" y="63"/>
                    </a:lnTo>
                    <a:lnTo>
                      <a:pt x="4" y="60"/>
                    </a:lnTo>
                    <a:lnTo>
                      <a:pt x="2" y="58"/>
                    </a:lnTo>
                    <a:lnTo>
                      <a:pt x="0" y="42"/>
                    </a:lnTo>
                    <a:lnTo>
                      <a:pt x="0" y="42"/>
                    </a:lnTo>
                    <a:lnTo>
                      <a:pt x="1" y="39"/>
                    </a:lnTo>
                    <a:lnTo>
                      <a:pt x="2" y="35"/>
                    </a:lnTo>
                    <a:lnTo>
                      <a:pt x="5" y="33"/>
                    </a:lnTo>
                    <a:lnTo>
                      <a:pt x="8" y="32"/>
                    </a:lnTo>
                    <a:lnTo>
                      <a:pt x="293" y="0"/>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6" name="Freeform 726"/>
              <p:cNvSpPr/>
              <p:nvPr/>
            </p:nvSpPr>
            <p:spPr bwMode="auto">
              <a:xfrm>
                <a:off x="3747589" y="1318709"/>
                <a:ext cx="443158" cy="67349"/>
              </a:xfrm>
              <a:custGeom>
                <a:avLst/>
                <a:gdLst>
                  <a:gd name="T0" fmla="*/ 293 w 329"/>
                  <a:gd name="T1" fmla="*/ 0 h 50"/>
                  <a:gd name="T2" fmla="*/ 329 w 329"/>
                  <a:gd name="T3" fmla="*/ 12 h 50"/>
                  <a:gd name="T4" fmla="*/ 293 w 329"/>
                  <a:gd name="T5" fmla="*/ 16 h 50"/>
                  <a:gd name="T6" fmla="*/ 1 w 329"/>
                  <a:gd name="T7" fmla="*/ 50 h 50"/>
                  <a:gd name="T8" fmla="*/ 0 w 329"/>
                  <a:gd name="T9" fmla="*/ 42 h 50"/>
                  <a:gd name="T10" fmla="*/ 0 w 329"/>
                  <a:gd name="T11" fmla="*/ 42 h 50"/>
                  <a:gd name="T12" fmla="*/ 1 w 329"/>
                  <a:gd name="T13" fmla="*/ 39 h 50"/>
                  <a:gd name="T14" fmla="*/ 2 w 329"/>
                  <a:gd name="T15" fmla="*/ 35 h 50"/>
                  <a:gd name="T16" fmla="*/ 5 w 329"/>
                  <a:gd name="T17" fmla="*/ 33 h 50"/>
                  <a:gd name="T18" fmla="*/ 8 w 329"/>
                  <a:gd name="T19" fmla="*/ 32 h 50"/>
                  <a:gd name="T20" fmla="*/ 293 w 32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50">
                    <a:moveTo>
                      <a:pt x="293" y="0"/>
                    </a:moveTo>
                    <a:lnTo>
                      <a:pt x="329" y="12"/>
                    </a:lnTo>
                    <a:lnTo>
                      <a:pt x="293" y="16"/>
                    </a:lnTo>
                    <a:lnTo>
                      <a:pt x="1" y="50"/>
                    </a:lnTo>
                    <a:lnTo>
                      <a:pt x="0" y="42"/>
                    </a:lnTo>
                    <a:lnTo>
                      <a:pt x="0" y="42"/>
                    </a:lnTo>
                    <a:lnTo>
                      <a:pt x="1" y="39"/>
                    </a:lnTo>
                    <a:lnTo>
                      <a:pt x="2" y="35"/>
                    </a:lnTo>
                    <a:lnTo>
                      <a:pt x="5" y="33"/>
                    </a:lnTo>
                    <a:lnTo>
                      <a:pt x="8" y="32"/>
                    </a:lnTo>
                    <a:lnTo>
                      <a:pt x="293" y="0"/>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7" name="Freeform 727"/>
              <p:cNvSpPr/>
              <p:nvPr/>
            </p:nvSpPr>
            <p:spPr bwMode="auto">
              <a:xfrm>
                <a:off x="3774529" y="1318709"/>
                <a:ext cx="416219" cy="84860"/>
              </a:xfrm>
              <a:custGeom>
                <a:avLst/>
                <a:gdLst>
                  <a:gd name="T0" fmla="*/ 273 w 309"/>
                  <a:gd name="T1" fmla="*/ 0 h 63"/>
                  <a:gd name="T2" fmla="*/ 309 w 309"/>
                  <a:gd name="T3" fmla="*/ 12 h 63"/>
                  <a:gd name="T4" fmla="*/ 275 w 309"/>
                  <a:gd name="T5" fmla="*/ 32 h 63"/>
                  <a:gd name="T6" fmla="*/ 4 w 309"/>
                  <a:gd name="T7" fmla="*/ 63 h 63"/>
                  <a:gd name="T8" fmla="*/ 4 w 309"/>
                  <a:gd name="T9" fmla="*/ 63 h 63"/>
                  <a:gd name="T10" fmla="*/ 0 w 309"/>
                  <a:gd name="T11" fmla="*/ 47 h 63"/>
                  <a:gd name="T12" fmla="*/ 0 w 309"/>
                  <a:gd name="T13" fmla="*/ 31 h 63"/>
                  <a:gd name="T14" fmla="*/ 273 w 309"/>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63">
                    <a:moveTo>
                      <a:pt x="273" y="0"/>
                    </a:moveTo>
                    <a:lnTo>
                      <a:pt x="309" y="12"/>
                    </a:lnTo>
                    <a:lnTo>
                      <a:pt x="275" y="32"/>
                    </a:lnTo>
                    <a:lnTo>
                      <a:pt x="4" y="63"/>
                    </a:lnTo>
                    <a:lnTo>
                      <a:pt x="4" y="63"/>
                    </a:lnTo>
                    <a:lnTo>
                      <a:pt x="0" y="47"/>
                    </a:lnTo>
                    <a:lnTo>
                      <a:pt x="0" y="31"/>
                    </a:lnTo>
                    <a:lnTo>
                      <a:pt x="273" y="0"/>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8" name="Freeform 728"/>
              <p:cNvSpPr/>
              <p:nvPr/>
            </p:nvSpPr>
            <p:spPr bwMode="auto">
              <a:xfrm>
                <a:off x="3774529" y="1318709"/>
                <a:ext cx="416219" cy="63309"/>
              </a:xfrm>
              <a:custGeom>
                <a:avLst/>
                <a:gdLst>
                  <a:gd name="T0" fmla="*/ 273 w 309"/>
                  <a:gd name="T1" fmla="*/ 0 h 47"/>
                  <a:gd name="T2" fmla="*/ 309 w 309"/>
                  <a:gd name="T3" fmla="*/ 12 h 47"/>
                  <a:gd name="T4" fmla="*/ 273 w 309"/>
                  <a:gd name="T5" fmla="*/ 16 h 47"/>
                  <a:gd name="T6" fmla="*/ 0 w 309"/>
                  <a:gd name="T7" fmla="*/ 47 h 47"/>
                  <a:gd name="T8" fmla="*/ 0 w 309"/>
                  <a:gd name="T9" fmla="*/ 47 h 47"/>
                  <a:gd name="T10" fmla="*/ 0 w 309"/>
                  <a:gd name="T11" fmla="*/ 31 h 47"/>
                  <a:gd name="T12" fmla="*/ 273 w 30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09" h="47">
                    <a:moveTo>
                      <a:pt x="273" y="0"/>
                    </a:moveTo>
                    <a:lnTo>
                      <a:pt x="309" y="12"/>
                    </a:lnTo>
                    <a:lnTo>
                      <a:pt x="273" y="16"/>
                    </a:lnTo>
                    <a:lnTo>
                      <a:pt x="0" y="47"/>
                    </a:lnTo>
                    <a:lnTo>
                      <a:pt x="0" y="47"/>
                    </a:lnTo>
                    <a:lnTo>
                      <a:pt x="0" y="31"/>
                    </a:lnTo>
                    <a:lnTo>
                      <a:pt x="27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9" name="Freeform 729"/>
              <p:cNvSpPr/>
              <p:nvPr/>
            </p:nvSpPr>
            <p:spPr bwMode="auto">
              <a:xfrm>
                <a:off x="3786651" y="1318709"/>
                <a:ext cx="404095" cy="84860"/>
              </a:xfrm>
              <a:custGeom>
                <a:avLst/>
                <a:gdLst>
                  <a:gd name="T0" fmla="*/ 264 w 300"/>
                  <a:gd name="T1" fmla="*/ 0 h 63"/>
                  <a:gd name="T2" fmla="*/ 300 w 300"/>
                  <a:gd name="T3" fmla="*/ 12 h 63"/>
                  <a:gd name="T4" fmla="*/ 266 w 300"/>
                  <a:gd name="T5" fmla="*/ 32 h 63"/>
                  <a:gd name="T6" fmla="*/ 4 w 300"/>
                  <a:gd name="T7" fmla="*/ 63 h 63"/>
                  <a:gd name="T8" fmla="*/ 4 w 300"/>
                  <a:gd name="T9" fmla="*/ 63 h 63"/>
                  <a:gd name="T10" fmla="*/ 2 w 300"/>
                  <a:gd name="T11" fmla="*/ 46 h 63"/>
                  <a:gd name="T12" fmla="*/ 0 w 300"/>
                  <a:gd name="T13" fmla="*/ 29 h 63"/>
                  <a:gd name="T14" fmla="*/ 264 w 30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63">
                    <a:moveTo>
                      <a:pt x="264" y="0"/>
                    </a:moveTo>
                    <a:lnTo>
                      <a:pt x="300" y="12"/>
                    </a:lnTo>
                    <a:lnTo>
                      <a:pt x="266" y="32"/>
                    </a:lnTo>
                    <a:lnTo>
                      <a:pt x="4" y="63"/>
                    </a:lnTo>
                    <a:lnTo>
                      <a:pt x="4" y="63"/>
                    </a:lnTo>
                    <a:lnTo>
                      <a:pt x="2" y="46"/>
                    </a:lnTo>
                    <a:lnTo>
                      <a:pt x="0" y="29"/>
                    </a:lnTo>
                    <a:lnTo>
                      <a:pt x="264" y="0"/>
                    </a:lnTo>
                    <a:close/>
                  </a:path>
                </a:pathLst>
              </a:custGeom>
              <a:solidFill>
                <a:srgbClr val="FFC41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0" name="Freeform 730"/>
              <p:cNvSpPr/>
              <p:nvPr/>
            </p:nvSpPr>
            <p:spPr bwMode="auto">
              <a:xfrm>
                <a:off x="3786651" y="1318709"/>
                <a:ext cx="404095" cy="61961"/>
              </a:xfrm>
              <a:custGeom>
                <a:avLst/>
                <a:gdLst>
                  <a:gd name="T0" fmla="*/ 264 w 300"/>
                  <a:gd name="T1" fmla="*/ 0 h 46"/>
                  <a:gd name="T2" fmla="*/ 300 w 300"/>
                  <a:gd name="T3" fmla="*/ 12 h 46"/>
                  <a:gd name="T4" fmla="*/ 264 w 300"/>
                  <a:gd name="T5" fmla="*/ 16 h 46"/>
                  <a:gd name="T6" fmla="*/ 2 w 300"/>
                  <a:gd name="T7" fmla="*/ 46 h 46"/>
                  <a:gd name="T8" fmla="*/ 2 w 300"/>
                  <a:gd name="T9" fmla="*/ 46 h 46"/>
                  <a:gd name="T10" fmla="*/ 0 w 300"/>
                  <a:gd name="T11" fmla="*/ 29 h 46"/>
                  <a:gd name="T12" fmla="*/ 264 w 30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0" h="46">
                    <a:moveTo>
                      <a:pt x="264" y="0"/>
                    </a:moveTo>
                    <a:lnTo>
                      <a:pt x="300" y="12"/>
                    </a:lnTo>
                    <a:lnTo>
                      <a:pt x="264" y="16"/>
                    </a:lnTo>
                    <a:lnTo>
                      <a:pt x="2" y="46"/>
                    </a:lnTo>
                    <a:lnTo>
                      <a:pt x="2" y="46"/>
                    </a:lnTo>
                    <a:lnTo>
                      <a:pt x="0" y="29"/>
                    </a:lnTo>
                    <a:lnTo>
                      <a:pt x="2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1" name="Freeform 731"/>
              <p:cNvSpPr/>
              <p:nvPr/>
            </p:nvSpPr>
            <p:spPr bwMode="auto">
              <a:xfrm>
                <a:off x="4142255" y="1318709"/>
                <a:ext cx="48491" cy="43103"/>
              </a:xfrm>
              <a:custGeom>
                <a:avLst/>
                <a:gdLst>
                  <a:gd name="T0" fmla="*/ 0 w 36"/>
                  <a:gd name="T1" fmla="*/ 0 h 32"/>
                  <a:gd name="T2" fmla="*/ 36 w 36"/>
                  <a:gd name="T3" fmla="*/ 12 h 32"/>
                  <a:gd name="T4" fmla="*/ 2 w 36"/>
                  <a:gd name="T5" fmla="*/ 32 h 32"/>
                  <a:gd name="T6" fmla="*/ 2 w 36"/>
                  <a:gd name="T7" fmla="*/ 32 h 32"/>
                  <a:gd name="T8" fmla="*/ 0 w 36"/>
                  <a:gd name="T9" fmla="*/ 16 h 32"/>
                  <a:gd name="T10" fmla="*/ 0 w 36"/>
                  <a:gd name="T11" fmla="*/ 16 h 32"/>
                  <a:gd name="T12" fmla="*/ 0 w 36"/>
                  <a:gd name="T13" fmla="*/ 0 h 32"/>
                  <a:gd name="T14" fmla="*/ 0 w 36"/>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2">
                    <a:moveTo>
                      <a:pt x="0" y="0"/>
                    </a:moveTo>
                    <a:lnTo>
                      <a:pt x="36" y="12"/>
                    </a:lnTo>
                    <a:lnTo>
                      <a:pt x="2" y="32"/>
                    </a:lnTo>
                    <a:lnTo>
                      <a:pt x="2" y="32"/>
                    </a:lnTo>
                    <a:lnTo>
                      <a:pt x="0" y="16"/>
                    </a:lnTo>
                    <a:lnTo>
                      <a:pt x="0" y="16"/>
                    </a:lnTo>
                    <a:lnTo>
                      <a:pt x="0" y="0"/>
                    </a:lnTo>
                    <a:lnTo>
                      <a:pt x="0" y="0"/>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2" name="Freeform 732"/>
              <p:cNvSpPr/>
              <p:nvPr/>
            </p:nvSpPr>
            <p:spPr bwMode="auto">
              <a:xfrm>
                <a:off x="4142255" y="1318709"/>
                <a:ext cx="48491" cy="21552"/>
              </a:xfrm>
              <a:custGeom>
                <a:avLst/>
                <a:gdLst>
                  <a:gd name="T0" fmla="*/ 0 w 36"/>
                  <a:gd name="T1" fmla="*/ 0 h 16"/>
                  <a:gd name="T2" fmla="*/ 36 w 36"/>
                  <a:gd name="T3" fmla="*/ 12 h 16"/>
                  <a:gd name="T4" fmla="*/ 0 w 36"/>
                  <a:gd name="T5" fmla="*/ 16 h 16"/>
                  <a:gd name="T6" fmla="*/ 0 w 36"/>
                  <a:gd name="T7" fmla="*/ 16 h 16"/>
                  <a:gd name="T8" fmla="*/ 0 w 36"/>
                  <a:gd name="T9" fmla="*/ 0 h 16"/>
                  <a:gd name="T10" fmla="*/ 0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0" y="0"/>
                    </a:moveTo>
                    <a:lnTo>
                      <a:pt x="36" y="12"/>
                    </a:lnTo>
                    <a:lnTo>
                      <a:pt x="0" y="16"/>
                    </a:lnTo>
                    <a:lnTo>
                      <a:pt x="0" y="16"/>
                    </a:lnTo>
                    <a:lnTo>
                      <a:pt x="0" y="0"/>
                    </a:lnTo>
                    <a:lnTo>
                      <a:pt x="0" y="0"/>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3" name="Freeform 733"/>
              <p:cNvSpPr/>
              <p:nvPr/>
            </p:nvSpPr>
            <p:spPr bwMode="auto">
              <a:xfrm>
                <a:off x="4174582" y="1329485"/>
                <a:ext cx="16164" cy="14817"/>
              </a:xfrm>
              <a:custGeom>
                <a:avLst/>
                <a:gdLst>
                  <a:gd name="T0" fmla="*/ 0 w 12"/>
                  <a:gd name="T1" fmla="*/ 0 h 11"/>
                  <a:gd name="T2" fmla="*/ 12 w 12"/>
                  <a:gd name="T3" fmla="*/ 4 h 11"/>
                  <a:gd name="T4" fmla="*/ 1 w 12"/>
                  <a:gd name="T5" fmla="*/ 11 h 11"/>
                  <a:gd name="T6" fmla="*/ 1 w 12"/>
                  <a:gd name="T7" fmla="*/ 11 h 11"/>
                  <a:gd name="T8" fmla="*/ 0 w 12"/>
                  <a:gd name="T9" fmla="*/ 5 h 11"/>
                  <a:gd name="T10" fmla="*/ 0 w 12"/>
                  <a:gd name="T11" fmla="*/ 5 h 11"/>
                  <a:gd name="T12" fmla="*/ 0 w 12"/>
                  <a:gd name="T13" fmla="*/ 0 h 11"/>
                  <a:gd name="T14" fmla="*/ 0 w 1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0" y="0"/>
                    </a:moveTo>
                    <a:lnTo>
                      <a:pt x="12" y="4"/>
                    </a:lnTo>
                    <a:lnTo>
                      <a:pt x="1" y="11"/>
                    </a:lnTo>
                    <a:lnTo>
                      <a:pt x="1" y="11"/>
                    </a:lnTo>
                    <a:lnTo>
                      <a:pt x="0" y="5"/>
                    </a:lnTo>
                    <a:lnTo>
                      <a:pt x="0" y="5"/>
                    </a:lnTo>
                    <a:lnTo>
                      <a:pt x="0" y="0"/>
                    </a:lnTo>
                    <a:lnTo>
                      <a:pt x="0" y="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4" name="Freeform 734"/>
              <p:cNvSpPr/>
              <p:nvPr/>
            </p:nvSpPr>
            <p:spPr bwMode="auto">
              <a:xfrm>
                <a:off x="4003516" y="1372589"/>
                <a:ext cx="63309" cy="49839"/>
              </a:xfrm>
              <a:custGeom>
                <a:avLst/>
                <a:gdLst>
                  <a:gd name="T0" fmla="*/ 34 w 47"/>
                  <a:gd name="T1" fmla="*/ 0 h 37"/>
                  <a:gd name="T2" fmla="*/ 34 w 47"/>
                  <a:gd name="T3" fmla="*/ 0 h 37"/>
                  <a:gd name="T4" fmla="*/ 0 w 47"/>
                  <a:gd name="T5" fmla="*/ 6 h 37"/>
                  <a:gd name="T6" fmla="*/ 0 w 47"/>
                  <a:gd name="T7" fmla="*/ 6 h 37"/>
                  <a:gd name="T8" fmla="*/ 3 w 47"/>
                  <a:gd name="T9" fmla="*/ 6 h 37"/>
                  <a:gd name="T10" fmla="*/ 3 w 47"/>
                  <a:gd name="T11" fmla="*/ 6 h 37"/>
                  <a:gd name="T12" fmla="*/ 11 w 47"/>
                  <a:gd name="T13" fmla="*/ 11 h 37"/>
                  <a:gd name="T14" fmla="*/ 17 w 47"/>
                  <a:gd name="T15" fmla="*/ 15 h 37"/>
                  <a:gd name="T16" fmla="*/ 28 w 47"/>
                  <a:gd name="T17" fmla="*/ 26 h 37"/>
                  <a:gd name="T18" fmla="*/ 34 w 47"/>
                  <a:gd name="T19" fmla="*/ 34 h 37"/>
                  <a:gd name="T20" fmla="*/ 36 w 47"/>
                  <a:gd name="T21" fmla="*/ 37 h 37"/>
                  <a:gd name="T22" fmla="*/ 36 w 47"/>
                  <a:gd name="T23" fmla="*/ 37 h 37"/>
                  <a:gd name="T24" fmla="*/ 39 w 47"/>
                  <a:gd name="T25" fmla="*/ 37 h 37"/>
                  <a:gd name="T26" fmla="*/ 42 w 47"/>
                  <a:gd name="T27" fmla="*/ 37 h 37"/>
                  <a:gd name="T28" fmla="*/ 44 w 47"/>
                  <a:gd name="T29" fmla="*/ 34 h 37"/>
                  <a:gd name="T30" fmla="*/ 47 w 47"/>
                  <a:gd name="T31" fmla="*/ 31 h 37"/>
                  <a:gd name="T32" fmla="*/ 47 w 47"/>
                  <a:gd name="T33" fmla="*/ 26 h 37"/>
                  <a:gd name="T34" fmla="*/ 44 w 47"/>
                  <a:gd name="T35" fmla="*/ 19 h 37"/>
                  <a:gd name="T36" fmla="*/ 39 w 47"/>
                  <a:gd name="T37" fmla="*/ 10 h 37"/>
                  <a:gd name="T38" fmla="*/ 39 w 47"/>
                  <a:gd name="T39" fmla="*/ 10 h 37"/>
                  <a:gd name="T40" fmla="*/ 34 w 47"/>
                  <a:gd name="T41" fmla="*/ 0 h 37"/>
                  <a:gd name="T42" fmla="*/ 34 w 4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7">
                    <a:moveTo>
                      <a:pt x="34" y="0"/>
                    </a:moveTo>
                    <a:lnTo>
                      <a:pt x="34" y="0"/>
                    </a:lnTo>
                    <a:lnTo>
                      <a:pt x="0" y="6"/>
                    </a:lnTo>
                    <a:lnTo>
                      <a:pt x="0" y="6"/>
                    </a:lnTo>
                    <a:lnTo>
                      <a:pt x="3" y="6"/>
                    </a:lnTo>
                    <a:lnTo>
                      <a:pt x="3" y="6"/>
                    </a:lnTo>
                    <a:lnTo>
                      <a:pt x="11" y="11"/>
                    </a:lnTo>
                    <a:lnTo>
                      <a:pt x="17" y="15"/>
                    </a:lnTo>
                    <a:lnTo>
                      <a:pt x="28" y="26"/>
                    </a:lnTo>
                    <a:lnTo>
                      <a:pt x="34" y="34"/>
                    </a:lnTo>
                    <a:lnTo>
                      <a:pt x="36" y="37"/>
                    </a:lnTo>
                    <a:lnTo>
                      <a:pt x="36" y="37"/>
                    </a:lnTo>
                    <a:lnTo>
                      <a:pt x="39" y="37"/>
                    </a:lnTo>
                    <a:lnTo>
                      <a:pt x="42" y="37"/>
                    </a:lnTo>
                    <a:lnTo>
                      <a:pt x="44" y="34"/>
                    </a:lnTo>
                    <a:lnTo>
                      <a:pt x="47" y="31"/>
                    </a:lnTo>
                    <a:lnTo>
                      <a:pt x="47" y="26"/>
                    </a:lnTo>
                    <a:lnTo>
                      <a:pt x="44" y="19"/>
                    </a:lnTo>
                    <a:lnTo>
                      <a:pt x="39" y="10"/>
                    </a:lnTo>
                    <a:lnTo>
                      <a:pt x="39" y="10"/>
                    </a:lnTo>
                    <a:lnTo>
                      <a:pt x="34" y="0"/>
                    </a:lnTo>
                    <a:lnTo>
                      <a:pt x="34" y="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5" name="Freeform 735"/>
              <p:cNvSpPr/>
              <p:nvPr/>
            </p:nvSpPr>
            <p:spPr bwMode="auto">
              <a:xfrm>
                <a:off x="3883634" y="1123396"/>
                <a:ext cx="199354" cy="257274"/>
              </a:xfrm>
              <a:custGeom>
                <a:avLst/>
                <a:gdLst>
                  <a:gd name="T0" fmla="*/ 23 w 148"/>
                  <a:gd name="T1" fmla="*/ 164 h 191"/>
                  <a:gd name="T2" fmla="*/ 82 w 148"/>
                  <a:gd name="T3" fmla="*/ 157 h 191"/>
                  <a:gd name="T4" fmla="*/ 82 w 148"/>
                  <a:gd name="T5" fmla="*/ 157 h 191"/>
                  <a:gd name="T6" fmla="*/ 71 w 148"/>
                  <a:gd name="T7" fmla="*/ 151 h 191"/>
                  <a:gd name="T8" fmla="*/ 77 w 148"/>
                  <a:gd name="T9" fmla="*/ 124 h 191"/>
                  <a:gd name="T10" fmla="*/ 102 w 148"/>
                  <a:gd name="T11" fmla="*/ 123 h 191"/>
                  <a:gd name="T12" fmla="*/ 102 w 148"/>
                  <a:gd name="T13" fmla="*/ 123 h 191"/>
                  <a:gd name="T14" fmla="*/ 104 w 148"/>
                  <a:gd name="T15" fmla="*/ 123 h 191"/>
                  <a:gd name="T16" fmla="*/ 105 w 148"/>
                  <a:gd name="T17" fmla="*/ 124 h 191"/>
                  <a:gd name="T18" fmla="*/ 108 w 148"/>
                  <a:gd name="T19" fmla="*/ 126 h 191"/>
                  <a:gd name="T20" fmla="*/ 109 w 148"/>
                  <a:gd name="T21" fmla="*/ 128 h 191"/>
                  <a:gd name="T22" fmla="*/ 111 w 148"/>
                  <a:gd name="T23" fmla="*/ 134 h 191"/>
                  <a:gd name="T24" fmla="*/ 112 w 148"/>
                  <a:gd name="T25" fmla="*/ 141 h 191"/>
                  <a:gd name="T26" fmla="*/ 111 w 148"/>
                  <a:gd name="T27" fmla="*/ 150 h 191"/>
                  <a:gd name="T28" fmla="*/ 111 w 148"/>
                  <a:gd name="T29" fmla="*/ 150 h 191"/>
                  <a:gd name="T30" fmla="*/ 111 w 148"/>
                  <a:gd name="T31" fmla="*/ 155 h 191"/>
                  <a:gd name="T32" fmla="*/ 111 w 148"/>
                  <a:gd name="T33" fmla="*/ 162 h 191"/>
                  <a:gd name="T34" fmla="*/ 115 w 148"/>
                  <a:gd name="T35" fmla="*/ 172 h 191"/>
                  <a:gd name="T36" fmla="*/ 120 w 148"/>
                  <a:gd name="T37" fmla="*/ 180 h 191"/>
                  <a:gd name="T38" fmla="*/ 125 w 148"/>
                  <a:gd name="T39" fmla="*/ 185 h 191"/>
                  <a:gd name="T40" fmla="*/ 125 w 148"/>
                  <a:gd name="T41" fmla="*/ 185 h 191"/>
                  <a:gd name="T42" fmla="*/ 135 w 148"/>
                  <a:gd name="T43" fmla="*/ 189 h 191"/>
                  <a:gd name="T44" fmla="*/ 143 w 148"/>
                  <a:gd name="T45" fmla="*/ 191 h 191"/>
                  <a:gd name="T46" fmla="*/ 143 w 148"/>
                  <a:gd name="T47" fmla="*/ 191 h 191"/>
                  <a:gd name="T48" fmla="*/ 147 w 148"/>
                  <a:gd name="T49" fmla="*/ 189 h 191"/>
                  <a:gd name="T50" fmla="*/ 148 w 148"/>
                  <a:gd name="T51" fmla="*/ 188 h 191"/>
                  <a:gd name="T52" fmla="*/ 148 w 148"/>
                  <a:gd name="T53" fmla="*/ 185 h 191"/>
                  <a:gd name="T54" fmla="*/ 148 w 148"/>
                  <a:gd name="T55" fmla="*/ 180 h 191"/>
                  <a:gd name="T56" fmla="*/ 144 w 148"/>
                  <a:gd name="T57" fmla="*/ 168 h 191"/>
                  <a:gd name="T58" fmla="*/ 139 w 148"/>
                  <a:gd name="T59" fmla="*/ 149 h 191"/>
                  <a:gd name="T60" fmla="*/ 139 w 148"/>
                  <a:gd name="T61" fmla="*/ 149 h 191"/>
                  <a:gd name="T62" fmla="*/ 132 w 148"/>
                  <a:gd name="T63" fmla="*/ 108 h 191"/>
                  <a:gd name="T64" fmla="*/ 129 w 148"/>
                  <a:gd name="T65" fmla="*/ 88 h 191"/>
                  <a:gd name="T66" fmla="*/ 129 w 148"/>
                  <a:gd name="T67" fmla="*/ 88 h 191"/>
                  <a:gd name="T68" fmla="*/ 111 w 148"/>
                  <a:gd name="T69" fmla="*/ 74 h 191"/>
                  <a:gd name="T70" fmla="*/ 94 w 148"/>
                  <a:gd name="T71" fmla="*/ 64 h 191"/>
                  <a:gd name="T72" fmla="*/ 82 w 148"/>
                  <a:gd name="T73" fmla="*/ 54 h 191"/>
                  <a:gd name="T74" fmla="*/ 82 w 148"/>
                  <a:gd name="T75" fmla="*/ 54 h 191"/>
                  <a:gd name="T76" fmla="*/ 77 w 148"/>
                  <a:gd name="T77" fmla="*/ 49 h 191"/>
                  <a:gd name="T78" fmla="*/ 70 w 148"/>
                  <a:gd name="T79" fmla="*/ 41 h 191"/>
                  <a:gd name="T80" fmla="*/ 58 w 148"/>
                  <a:gd name="T81" fmla="*/ 23 h 191"/>
                  <a:gd name="T82" fmla="*/ 43 w 148"/>
                  <a:gd name="T83" fmla="*/ 0 h 191"/>
                  <a:gd name="T84" fmla="*/ 0 w 148"/>
                  <a:gd name="T85" fmla="*/ 25 h 191"/>
                  <a:gd name="T86" fmla="*/ 0 w 148"/>
                  <a:gd name="T87" fmla="*/ 25 h 191"/>
                  <a:gd name="T88" fmla="*/ 3 w 148"/>
                  <a:gd name="T89" fmla="*/ 27 h 191"/>
                  <a:gd name="T90" fmla="*/ 7 w 148"/>
                  <a:gd name="T91" fmla="*/ 34 h 191"/>
                  <a:gd name="T92" fmla="*/ 9 w 148"/>
                  <a:gd name="T93" fmla="*/ 39 h 191"/>
                  <a:gd name="T94" fmla="*/ 11 w 148"/>
                  <a:gd name="T95" fmla="*/ 46 h 191"/>
                  <a:gd name="T96" fmla="*/ 13 w 148"/>
                  <a:gd name="T97" fmla="*/ 56 h 191"/>
                  <a:gd name="T98" fmla="*/ 15 w 148"/>
                  <a:gd name="T99" fmla="*/ 66 h 191"/>
                  <a:gd name="T100" fmla="*/ 15 w 148"/>
                  <a:gd name="T101" fmla="*/ 66 h 191"/>
                  <a:gd name="T102" fmla="*/ 16 w 148"/>
                  <a:gd name="T103" fmla="*/ 119 h 191"/>
                  <a:gd name="T104" fmla="*/ 19 w 148"/>
                  <a:gd name="T105" fmla="*/ 145 h 191"/>
                  <a:gd name="T106" fmla="*/ 21 w 148"/>
                  <a:gd name="T107" fmla="*/ 155 h 191"/>
                  <a:gd name="T108" fmla="*/ 23 w 148"/>
                  <a:gd name="T109" fmla="*/ 164 h 191"/>
                  <a:gd name="T110" fmla="*/ 23 w 148"/>
                  <a:gd name="T11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91">
                    <a:moveTo>
                      <a:pt x="23" y="164"/>
                    </a:moveTo>
                    <a:lnTo>
                      <a:pt x="82" y="157"/>
                    </a:lnTo>
                    <a:lnTo>
                      <a:pt x="82" y="157"/>
                    </a:lnTo>
                    <a:lnTo>
                      <a:pt x="71" y="151"/>
                    </a:lnTo>
                    <a:lnTo>
                      <a:pt x="77" y="124"/>
                    </a:lnTo>
                    <a:lnTo>
                      <a:pt x="102" y="123"/>
                    </a:lnTo>
                    <a:lnTo>
                      <a:pt x="102" y="123"/>
                    </a:lnTo>
                    <a:lnTo>
                      <a:pt x="104" y="123"/>
                    </a:lnTo>
                    <a:lnTo>
                      <a:pt x="105" y="124"/>
                    </a:lnTo>
                    <a:lnTo>
                      <a:pt x="108" y="126"/>
                    </a:lnTo>
                    <a:lnTo>
                      <a:pt x="109" y="128"/>
                    </a:lnTo>
                    <a:lnTo>
                      <a:pt x="111" y="134"/>
                    </a:lnTo>
                    <a:lnTo>
                      <a:pt x="112" y="141"/>
                    </a:lnTo>
                    <a:lnTo>
                      <a:pt x="111" y="150"/>
                    </a:lnTo>
                    <a:lnTo>
                      <a:pt x="111" y="150"/>
                    </a:lnTo>
                    <a:lnTo>
                      <a:pt x="111" y="155"/>
                    </a:lnTo>
                    <a:lnTo>
                      <a:pt x="111" y="162"/>
                    </a:lnTo>
                    <a:lnTo>
                      <a:pt x="115" y="172"/>
                    </a:lnTo>
                    <a:lnTo>
                      <a:pt x="120" y="180"/>
                    </a:lnTo>
                    <a:lnTo>
                      <a:pt x="125" y="185"/>
                    </a:lnTo>
                    <a:lnTo>
                      <a:pt x="125" y="185"/>
                    </a:lnTo>
                    <a:lnTo>
                      <a:pt x="135" y="189"/>
                    </a:lnTo>
                    <a:lnTo>
                      <a:pt x="143" y="191"/>
                    </a:lnTo>
                    <a:lnTo>
                      <a:pt x="143" y="191"/>
                    </a:lnTo>
                    <a:lnTo>
                      <a:pt x="147" y="189"/>
                    </a:lnTo>
                    <a:lnTo>
                      <a:pt x="148" y="188"/>
                    </a:lnTo>
                    <a:lnTo>
                      <a:pt x="148" y="185"/>
                    </a:lnTo>
                    <a:lnTo>
                      <a:pt x="148" y="180"/>
                    </a:lnTo>
                    <a:lnTo>
                      <a:pt x="144" y="168"/>
                    </a:lnTo>
                    <a:lnTo>
                      <a:pt x="139" y="149"/>
                    </a:lnTo>
                    <a:lnTo>
                      <a:pt x="139" y="149"/>
                    </a:lnTo>
                    <a:lnTo>
                      <a:pt x="132" y="108"/>
                    </a:lnTo>
                    <a:lnTo>
                      <a:pt x="129" y="88"/>
                    </a:lnTo>
                    <a:lnTo>
                      <a:pt x="129" y="88"/>
                    </a:lnTo>
                    <a:lnTo>
                      <a:pt x="111" y="74"/>
                    </a:lnTo>
                    <a:lnTo>
                      <a:pt x="94" y="64"/>
                    </a:lnTo>
                    <a:lnTo>
                      <a:pt x="82" y="54"/>
                    </a:lnTo>
                    <a:lnTo>
                      <a:pt x="82" y="54"/>
                    </a:lnTo>
                    <a:lnTo>
                      <a:pt x="77" y="49"/>
                    </a:lnTo>
                    <a:lnTo>
                      <a:pt x="70" y="41"/>
                    </a:lnTo>
                    <a:lnTo>
                      <a:pt x="58" y="23"/>
                    </a:lnTo>
                    <a:lnTo>
                      <a:pt x="43" y="0"/>
                    </a:lnTo>
                    <a:lnTo>
                      <a:pt x="0" y="25"/>
                    </a:lnTo>
                    <a:lnTo>
                      <a:pt x="0" y="25"/>
                    </a:lnTo>
                    <a:lnTo>
                      <a:pt x="3" y="27"/>
                    </a:lnTo>
                    <a:lnTo>
                      <a:pt x="7" y="34"/>
                    </a:lnTo>
                    <a:lnTo>
                      <a:pt x="9" y="39"/>
                    </a:lnTo>
                    <a:lnTo>
                      <a:pt x="11" y="46"/>
                    </a:lnTo>
                    <a:lnTo>
                      <a:pt x="13" y="56"/>
                    </a:lnTo>
                    <a:lnTo>
                      <a:pt x="15" y="66"/>
                    </a:lnTo>
                    <a:lnTo>
                      <a:pt x="15" y="66"/>
                    </a:lnTo>
                    <a:lnTo>
                      <a:pt x="16" y="119"/>
                    </a:lnTo>
                    <a:lnTo>
                      <a:pt x="19" y="145"/>
                    </a:lnTo>
                    <a:lnTo>
                      <a:pt x="21" y="155"/>
                    </a:lnTo>
                    <a:lnTo>
                      <a:pt x="23" y="164"/>
                    </a:lnTo>
                    <a:lnTo>
                      <a:pt x="23" y="16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6" name="Freeform 736"/>
              <p:cNvSpPr/>
              <p:nvPr/>
            </p:nvSpPr>
            <p:spPr bwMode="auto">
              <a:xfrm>
                <a:off x="4221727" y="634441"/>
                <a:ext cx="308460" cy="390625"/>
              </a:xfrm>
              <a:custGeom>
                <a:avLst/>
                <a:gdLst>
                  <a:gd name="T0" fmla="*/ 229 w 229"/>
                  <a:gd name="T1" fmla="*/ 31 h 290"/>
                  <a:gd name="T2" fmla="*/ 173 w 229"/>
                  <a:gd name="T3" fmla="*/ 0 h 290"/>
                  <a:gd name="T4" fmla="*/ 0 w 229"/>
                  <a:gd name="T5" fmla="*/ 286 h 290"/>
                  <a:gd name="T6" fmla="*/ 0 w 229"/>
                  <a:gd name="T7" fmla="*/ 290 h 290"/>
                  <a:gd name="T8" fmla="*/ 130 w 229"/>
                  <a:gd name="T9" fmla="*/ 290 h 290"/>
                  <a:gd name="T10" fmla="*/ 229 w 229"/>
                  <a:gd name="T11" fmla="*/ 31 h 290"/>
                </a:gdLst>
                <a:ahLst/>
                <a:cxnLst>
                  <a:cxn ang="0">
                    <a:pos x="T0" y="T1"/>
                  </a:cxn>
                  <a:cxn ang="0">
                    <a:pos x="T2" y="T3"/>
                  </a:cxn>
                  <a:cxn ang="0">
                    <a:pos x="T4" y="T5"/>
                  </a:cxn>
                  <a:cxn ang="0">
                    <a:pos x="T6" y="T7"/>
                  </a:cxn>
                  <a:cxn ang="0">
                    <a:pos x="T8" y="T9"/>
                  </a:cxn>
                  <a:cxn ang="0">
                    <a:pos x="T10" y="T11"/>
                  </a:cxn>
                </a:cxnLst>
                <a:rect l="0" t="0" r="r" b="b"/>
                <a:pathLst>
                  <a:path w="229" h="290">
                    <a:moveTo>
                      <a:pt x="229" y="31"/>
                    </a:moveTo>
                    <a:lnTo>
                      <a:pt x="173" y="0"/>
                    </a:lnTo>
                    <a:lnTo>
                      <a:pt x="0" y="286"/>
                    </a:lnTo>
                    <a:lnTo>
                      <a:pt x="0" y="290"/>
                    </a:lnTo>
                    <a:lnTo>
                      <a:pt x="130" y="290"/>
                    </a:lnTo>
                    <a:lnTo>
                      <a:pt x="229"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7" name="Freeform 737"/>
              <p:cNvSpPr/>
              <p:nvPr/>
            </p:nvSpPr>
            <p:spPr bwMode="auto">
              <a:xfrm>
                <a:off x="4321404" y="285572"/>
                <a:ext cx="595367" cy="790680"/>
              </a:xfrm>
              <a:custGeom>
                <a:avLst/>
                <a:gdLst>
                  <a:gd name="T0" fmla="*/ 50 w 442"/>
                  <a:gd name="T1" fmla="*/ 541 h 587"/>
                  <a:gd name="T2" fmla="*/ 54 w 442"/>
                  <a:gd name="T3" fmla="*/ 518 h 587"/>
                  <a:gd name="T4" fmla="*/ 62 w 442"/>
                  <a:gd name="T5" fmla="*/ 505 h 587"/>
                  <a:gd name="T6" fmla="*/ 70 w 442"/>
                  <a:gd name="T7" fmla="*/ 498 h 587"/>
                  <a:gd name="T8" fmla="*/ 73 w 442"/>
                  <a:gd name="T9" fmla="*/ 497 h 587"/>
                  <a:gd name="T10" fmla="*/ 77 w 442"/>
                  <a:gd name="T11" fmla="*/ 525 h 587"/>
                  <a:gd name="T12" fmla="*/ 87 w 442"/>
                  <a:gd name="T13" fmla="*/ 555 h 587"/>
                  <a:gd name="T14" fmla="*/ 101 w 442"/>
                  <a:gd name="T15" fmla="*/ 587 h 587"/>
                  <a:gd name="T16" fmla="*/ 103 w 442"/>
                  <a:gd name="T17" fmla="*/ 576 h 587"/>
                  <a:gd name="T18" fmla="*/ 110 w 442"/>
                  <a:gd name="T19" fmla="*/ 549 h 587"/>
                  <a:gd name="T20" fmla="*/ 127 w 442"/>
                  <a:gd name="T21" fmla="*/ 517 h 587"/>
                  <a:gd name="T22" fmla="*/ 141 w 442"/>
                  <a:gd name="T23" fmla="*/ 501 h 587"/>
                  <a:gd name="T24" fmla="*/ 158 w 442"/>
                  <a:gd name="T25" fmla="*/ 487 h 587"/>
                  <a:gd name="T26" fmla="*/ 169 w 442"/>
                  <a:gd name="T27" fmla="*/ 482 h 587"/>
                  <a:gd name="T28" fmla="*/ 199 w 442"/>
                  <a:gd name="T29" fmla="*/ 470 h 587"/>
                  <a:gd name="T30" fmla="*/ 238 w 442"/>
                  <a:gd name="T31" fmla="*/ 460 h 587"/>
                  <a:gd name="T32" fmla="*/ 280 w 442"/>
                  <a:gd name="T33" fmla="*/ 449 h 587"/>
                  <a:gd name="T34" fmla="*/ 312 w 442"/>
                  <a:gd name="T35" fmla="*/ 436 h 587"/>
                  <a:gd name="T36" fmla="*/ 323 w 442"/>
                  <a:gd name="T37" fmla="*/ 428 h 587"/>
                  <a:gd name="T38" fmla="*/ 350 w 442"/>
                  <a:gd name="T39" fmla="*/ 405 h 587"/>
                  <a:gd name="T40" fmla="*/ 377 w 442"/>
                  <a:gd name="T41" fmla="*/ 370 h 587"/>
                  <a:gd name="T42" fmla="*/ 401 w 442"/>
                  <a:gd name="T43" fmla="*/ 329 h 587"/>
                  <a:gd name="T44" fmla="*/ 420 w 442"/>
                  <a:gd name="T45" fmla="*/ 285 h 587"/>
                  <a:gd name="T46" fmla="*/ 425 w 442"/>
                  <a:gd name="T47" fmla="*/ 271 h 587"/>
                  <a:gd name="T48" fmla="*/ 431 w 442"/>
                  <a:gd name="T49" fmla="*/ 258 h 587"/>
                  <a:gd name="T50" fmla="*/ 440 w 442"/>
                  <a:gd name="T51" fmla="*/ 209 h 587"/>
                  <a:gd name="T52" fmla="*/ 442 w 442"/>
                  <a:gd name="T53" fmla="*/ 181 h 587"/>
                  <a:gd name="T54" fmla="*/ 439 w 442"/>
                  <a:gd name="T55" fmla="*/ 171 h 587"/>
                  <a:gd name="T56" fmla="*/ 432 w 442"/>
                  <a:gd name="T57" fmla="*/ 158 h 587"/>
                  <a:gd name="T58" fmla="*/ 429 w 442"/>
                  <a:gd name="T59" fmla="*/ 146 h 587"/>
                  <a:gd name="T60" fmla="*/ 420 w 442"/>
                  <a:gd name="T61" fmla="*/ 121 h 587"/>
                  <a:gd name="T62" fmla="*/ 415 w 442"/>
                  <a:gd name="T63" fmla="*/ 109 h 587"/>
                  <a:gd name="T64" fmla="*/ 392 w 442"/>
                  <a:gd name="T65" fmla="*/ 74 h 587"/>
                  <a:gd name="T66" fmla="*/ 363 w 442"/>
                  <a:gd name="T67" fmla="*/ 46 h 587"/>
                  <a:gd name="T68" fmla="*/ 331 w 442"/>
                  <a:gd name="T69" fmla="*/ 24 h 587"/>
                  <a:gd name="T70" fmla="*/ 294 w 442"/>
                  <a:gd name="T71" fmla="*/ 9 h 587"/>
                  <a:gd name="T72" fmla="*/ 257 w 442"/>
                  <a:gd name="T73" fmla="*/ 1 h 587"/>
                  <a:gd name="T74" fmla="*/ 216 w 442"/>
                  <a:gd name="T75" fmla="*/ 0 h 587"/>
                  <a:gd name="T76" fmla="*/ 177 w 442"/>
                  <a:gd name="T77" fmla="*/ 8 h 587"/>
                  <a:gd name="T78" fmla="*/ 139 w 442"/>
                  <a:gd name="T79" fmla="*/ 23 h 587"/>
                  <a:gd name="T80" fmla="*/ 124 w 442"/>
                  <a:gd name="T81" fmla="*/ 32 h 587"/>
                  <a:gd name="T82" fmla="*/ 97 w 442"/>
                  <a:gd name="T83" fmla="*/ 53 h 587"/>
                  <a:gd name="T84" fmla="*/ 74 w 442"/>
                  <a:gd name="T85" fmla="*/ 77 h 587"/>
                  <a:gd name="T86" fmla="*/ 56 w 442"/>
                  <a:gd name="T87" fmla="*/ 104 h 587"/>
                  <a:gd name="T88" fmla="*/ 49 w 442"/>
                  <a:gd name="T89" fmla="*/ 119 h 587"/>
                  <a:gd name="T90" fmla="*/ 31 w 442"/>
                  <a:gd name="T91" fmla="*/ 148 h 587"/>
                  <a:gd name="T92" fmla="*/ 18 w 442"/>
                  <a:gd name="T93" fmla="*/ 181 h 587"/>
                  <a:gd name="T94" fmla="*/ 8 w 442"/>
                  <a:gd name="T95" fmla="*/ 215 h 587"/>
                  <a:gd name="T96" fmla="*/ 3 w 442"/>
                  <a:gd name="T97" fmla="*/ 248 h 587"/>
                  <a:gd name="T98" fmla="*/ 2 w 442"/>
                  <a:gd name="T99" fmla="*/ 318 h 587"/>
                  <a:gd name="T100" fmla="*/ 8 w 442"/>
                  <a:gd name="T101" fmla="*/ 386 h 587"/>
                  <a:gd name="T102" fmla="*/ 20 w 442"/>
                  <a:gd name="T103" fmla="*/ 447 h 587"/>
                  <a:gd name="T104" fmla="*/ 34 w 442"/>
                  <a:gd name="T105" fmla="*/ 495 h 587"/>
                  <a:gd name="T106" fmla="*/ 50 w 442"/>
                  <a:gd name="T107" fmla="*/ 54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 h="587">
                    <a:moveTo>
                      <a:pt x="50" y="541"/>
                    </a:moveTo>
                    <a:lnTo>
                      <a:pt x="50" y="541"/>
                    </a:lnTo>
                    <a:lnTo>
                      <a:pt x="51" y="529"/>
                    </a:lnTo>
                    <a:lnTo>
                      <a:pt x="54" y="518"/>
                    </a:lnTo>
                    <a:lnTo>
                      <a:pt x="58" y="512"/>
                    </a:lnTo>
                    <a:lnTo>
                      <a:pt x="62" y="505"/>
                    </a:lnTo>
                    <a:lnTo>
                      <a:pt x="66" y="501"/>
                    </a:lnTo>
                    <a:lnTo>
                      <a:pt x="70" y="498"/>
                    </a:lnTo>
                    <a:lnTo>
                      <a:pt x="73" y="497"/>
                    </a:lnTo>
                    <a:lnTo>
                      <a:pt x="73" y="497"/>
                    </a:lnTo>
                    <a:lnTo>
                      <a:pt x="74" y="510"/>
                    </a:lnTo>
                    <a:lnTo>
                      <a:pt x="77" y="525"/>
                    </a:lnTo>
                    <a:lnTo>
                      <a:pt x="81" y="540"/>
                    </a:lnTo>
                    <a:lnTo>
                      <a:pt x="87" y="555"/>
                    </a:lnTo>
                    <a:lnTo>
                      <a:pt x="97" y="578"/>
                    </a:lnTo>
                    <a:lnTo>
                      <a:pt x="101" y="587"/>
                    </a:lnTo>
                    <a:lnTo>
                      <a:pt x="101" y="587"/>
                    </a:lnTo>
                    <a:lnTo>
                      <a:pt x="103" y="576"/>
                    </a:lnTo>
                    <a:lnTo>
                      <a:pt x="105" y="564"/>
                    </a:lnTo>
                    <a:lnTo>
                      <a:pt x="110" y="549"/>
                    </a:lnTo>
                    <a:lnTo>
                      <a:pt x="118" y="533"/>
                    </a:lnTo>
                    <a:lnTo>
                      <a:pt x="127" y="517"/>
                    </a:lnTo>
                    <a:lnTo>
                      <a:pt x="134" y="509"/>
                    </a:lnTo>
                    <a:lnTo>
                      <a:pt x="141" y="501"/>
                    </a:lnTo>
                    <a:lnTo>
                      <a:pt x="149" y="494"/>
                    </a:lnTo>
                    <a:lnTo>
                      <a:pt x="158" y="487"/>
                    </a:lnTo>
                    <a:lnTo>
                      <a:pt x="158" y="487"/>
                    </a:lnTo>
                    <a:lnTo>
                      <a:pt x="169" y="482"/>
                    </a:lnTo>
                    <a:lnTo>
                      <a:pt x="178" y="478"/>
                    </a:lnTo>
                    <a:lnTo>
                      <a:pt x="199" y="470"/>
                    </a:lnTo>
                    <a:lnTo>
                      <a:pt x="219" y="466"/>
                    </a:lnTo>
                    <a:lnTo>
                      <a:pt x="238" y="460"/>
                    </a:lnTo>
                    <a:lnTo>
                      <a:pt x="258" y="456"/>
                    </a:lnTo>
                    <a:lnTo>
                      <a:pt x="280" y="449"/>
                    </a:lnTo>
                    <a:lnTo>
                      <a:pt x="301" y="441"/>
                    </a:lnTo>
                    <a:lnTo>
                      <a:pt x="312" y="436"/>
                    </a:lnTo>
                    <a:lnTo>
                      <a:pt x="323" y="428"/>
                    </a:lnTo>
                    <a:lnTo>
                      <a:pt x="323" y="428"/>
                    </a:lnTo>
                    <a:lnTo>
                      <a:pt x="336" y="418"/>
                    </a:lnTo>
                    <a:lnTo>
                      <a:pt x="350" y="405"/>
                    </a:lnTo>
                    <a:lnTo>
                      <a:pt x="363" y="389"/>
                    </a:lnTo>
                    <a:lnTo>
                      <a:pt x="377" y="370"/>
                    </a:lnTo>
                    <a:lnTo>
                      <a:pt x="389" y="350"/>
                    </a:lnTo>
                    <a:lnTo>
                      <a:pt x="401" y="329"/>
                    </a:lnTo>
                    <a:lnTo>
                      <a:pt x="411" y="306"/>
                    </a:lnTo>
                    <a:lnTo>
                      <a:pt x="420" y="285"/>
                    </a:lnTo>
                    <a:lnTo>
                      <a:pt x="420" y="285"/>
                    </a:lnTo>
                    <a:lnTo>
                      <a:pt x="425" y="271"/>
                    </a:lnTo>
                    <a:lnTo>
                      <a:pt x="431" y="258"/>
                    </a:lnTo>
                    <a:lnTo>
                      <a:pt x="431" y="258"/>
                    </a:lnTo>
                    <a:lnTo>
                      <a:pt x="436" y="232"/>
                    </a:lnTo>
                    <a:lnTo>
                      <a:pt x="440" y="209"/>
                    </a:lnTo>
                    <a:lnTo>
                      <a:pt x="442" y="189"/>
                    </a:lnTo>
                    <a:lnTo>
                      <a:pt x="442" y="181"/>
                    </a:lnTo>
                    <a:lnTo>
                      <a:pt x="439" y="171"/>
                    </a:lnTo>
                    <a:lnTo>
                      <a:pt x="439" y="171"/>
                    </a:lnTo>
                    <a:lnTo>
                      <a:pt x="436" y="165"/>
                    </a:lnTo>
                    <a:lnTo>
                      <a:pt x="432" y="158"/>
                    </a:lnTo>
                    <a:lnTo>
                      <a:pt x="432" y="158"/>
                    </a:lnTo>
                    <a:lnTo>
                      <a:pt x="429" y="146"/>
                    </a:lnTo>
                    <a:lnTo>
                      <a:pt x="425" y="134"/>
                    </a:lnTo>
                    <a:lnTo>
                      <a:pt x="420" y="121"/>
                    </a:lnTo>
                    <a:lnTo>
                      <a:pt x="415" y="109"/>
                    </a:lnTo>
                    <a:lnTo>
                      <a:pt x="415" y="109"/>
                    </a:lnTo>
                    <a:lnTo>
                      <a:pt x="404" y="90"/>
                    </a:lnTo>
                    <a:lnTo>
                      <a:pt x="392" y="74"/>
                    </a:lnTo>
                    <a:lnTo>
                      <a:pt x="378" y="59"/>
                    </a:lnTo>
                    <a:lnTo>
                      <a:pt x="363" y="46"/>
                    </a:lnTo>
                    <a:lnTo>
                      <a:pt x="347" y="35"/>
                    </a:lnTo>
                    <a:lnTo>
                      <a:pt x="331" y="24"/>
                    </a:lnTo>
                    <a:lnTo>
                      <a:pt x="313" y="16"/>
                    </a:lnTo>
                    <a:lnTo>
                      <a:pt x="294" y="9"/>
                    </a:lnTo>
                    <a:lnTo>
                      <a:pt x="276" y="4"/>
                    </a:lnTo>
                    <a:lnTo>
                      <a:pt x="257" y="1"/>
                    </a:lnTo>
                    <a:lnTo>
                      <a:pt x="236" y="0"/>
                    </a:lnTo>
                    <a:lnTo>
                      <a:pt x="216" y="0"/>
                    </a:lnTo>
                    <a:lnTo>
                      <a:pt x="197" y="3"/>
                    </a:lnTo>
                    <a:lnTo>
                      <a:pt x="177" y="8"/>
                    </a:lnTo>
                    <a:lnTo>
                      <a:pt x="158" y="15"/>
                    </a:lnTo>
                    <a:lnTo>
                      <a:pt x="139" y="23"/>
                    </a:lnTo>
                    <a:lnTo>
                      <a:pt x="139" y="23"/>
                    </a:lnTo>
                    <a:lnTo>
                      <a:pt x="124" y="32"/>
                    </a:lnTo>
                    <a:lnTo>
                      <a:pt x="110" y="42"/>
                    </a:lnTo>
                    <a:lnTo>
                      <a:pt x="97" y="53"/>
                    </a:lnTo>
                    <a:lnTo>
                      <a:pt x="85" y="65"/>
                    </a:lnTo>
                    <a:lnTo>
                      <a:pt x="74" y="77"/>
                    </a:lnTo>
                    <a:lnTo>
                      <a:pt x="65" y="90"/>
                    </a:lnTo>
                    <a:lnTo>
                      <a:pt x="56" y="104"/>
                    </a:lnTo>
                    <a:lnTo>
                      <a:pt x="49" y="119"/>
                    </a:lnTo>
                    <a:lnTo>
                      <a:pt x="49" y="119"/>
                    </a:lnTo>
                    <a:lnTo>
                      <a:pt x="39" y="134"/>
                    </a:lnTo>
                    <a:lnTo>
                      <a:pt x="31" y="148"/>
                    </a:lnTo>
                    <a:lnTo>
                      <a:pt x="23" y="165"/>
                    </a:lnTo>
                    <a:lnTo>
                      <a:pt x="18" y="181"/>
                    </a:lnTo>
                    <a:lnTo>
                      <a:pt x="12" y="197"/>
                    </a:lnTo>
                    <a:lnTo>
                      <a:pt x="8" y="215"/>
                    </a:lnTo>
                    <a:lnTo>
                      <a:pt x="6" y="231"/>
                    </a:lnTo>
                    <a:lnTo>
                      <a:pt x="3" y="248"/>
                    </a:lnTo>
                    <a:lnTo>
                      <a:pt x="0" y="283"/>
                    </a:lnTo>
                    <a:lnTo>
                      <a:pt x="2" y="318"/>
                    </a:lnTo>
                    <a:lnTo>
                      <a:pt x="4" y="354"/>
                    </a:lnTo>
                    <a:lnTo>
                      <a:pt x="8" y="386"/>
                    </a:lnTo>
                    <a:lnTo>
                      <a:pt x="14" y="418"/>
                    </a:lnTo>
                    <a:lnTo>
                      <a:pt x="20" y="447"/>
                    </a:lnTo>
                    <a:lnTo>
                      <a:pt x="27" y="474"/>
                    </a:lnTo>
                    <a:lnTo>
                      <a:pt x="34" y="495"/>
                    </a:lnTo>
                    <a:lnTo>
                      <a:pt x="45" y="529"/>
                    </a:lnTo>
                    <a:lnTo>
                      <a:pt x="50" y="541"/>
                    </a:lnTo>
                    <a:lnTo>
                      <a:pt x="50" y="541"/>
                    </a:lnTo>
                    <a:close/>
                  </a:path>
                </a:pathLst>
              </a:custGeom>
              <a:solidFill>
                <a:srgbClr val="491E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3" name="组合 472"/>
          <p:cNvGrpSpPr/>
          <p:nvPr/>
        </p:nvGrpSpPr>
        <p:grpSpPr>
          <a:xfrm rot="16200000">
            <a:off x="11008480" y="5654717"/>
            <a:ext cx="1200130" cy="1120170"/>
            <a:chOff x="240632" y="529389"/>
            <a:chExt cx="739051" cy="689811"/>
          </a:xfrm>
          <a:solidFill>
            <a:srgbClr val="00A78B"/>
          </a:solidFill>
        </p:grpSpPr>
        <p:sp>
          <p:nvSpPr>
            <p:cNvPr id="474" name="直角三角形 473"/>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直角三角形 474"/>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p:nvGrpSpPr>
        <p:grpSpPr>
          <a:xfrm>
            <a:off x="274565" y="368355"/>
            <a:ext cx="464609" cy="433654"/>
            <a:chOff x="240632" y="529389"/>
            <a:chExt cx="739051" cy="689811"/>
          </a:xfrm>
          <a:solidFill>
            <a:srgbClr val="00A78B"/>
          </a:solidFill>
        </p:grpSpPr>
        <p:sp>
          <p:nvSpPr>
            <p:cNvPr id="477" name="直角三角形 476"/>
            <p:cNvSpPr/>
            <p:nvPr/>
          </p:nvSpPr>
          <p:spPr>
            <a:xfrm>
              <a:off x="240632" y="529389"/>
              <a:ext cx="625642" cy="68981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直角三角形 477"/>
            <p:cNvSpPr/>
            <p:nvPr/>
          </p:nvSpPr>
          <p:spPr>
            <a:xfrm rot="4436401">
              <a:off x="493880" y="604863"/>
              <a:ext cx="462105" cy="50950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9" name="文本框 478"/>
          <p:cNvSpPr txBox="1"/>
          <p:nvPr/>
        </p:nvSpPr>
        <p:spPr>
          <a:xfrm>
            <a:off x="814165" y="361981"/>
            <a:ext cx="2316480" cy="521970"/>
          </a:xfrm>
          <a:prstGeom prst="rect">
            <a:avLst/>
          </a:prstGeom>
          <a:noFill/>
        </p:spPr>
        <p:txBody>
          <a:bodyPr wrap="none" rtlCol="0">
            <a:spAutoFit/>
          </a:bodyPr>
          <a:lstStyle/>
          <a:p>
            <a:pPr algn="l"/>
            <a:r>
              <a:rPr lang="zh-CN" altLang="en-US" sz="2800" dirty="0">
                <a:solidFill>
                  <a:schemeClr val="bg1"/>
                </a:solidFill>
                <a:latin typeface="微软雅黑" panose="020B0503020204020204" pitchFamily="34" charset="-122"/>
                <a:ea typeface="微软雅黑" panose="020B0503020204020204" pitchFamily="34" charset="-122"/>
              </a:rPr>
              <a:t>半年复习计划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456007" y="2088515"/>
            <a:ext cx="2438813" cy="3570605"/>
            <a:chOff x="4467521" y="1122561"/>
            <a:chExt cx="3258901" cy="4770460"/>
          </a:xfrm>
        </p:grpSpPr>
        <p:sp>
          <p:nvSpPr>
            <p:cNvPr id="468" name="同侧圆角矩形 467"/>
            <p:cNvSpPr/>
            <p:nvPr/>
          </p:nvSpPr>
          <p:spPr>
            <a:xfrm>
              <a:off x="4476558" y="2116345"/>
              <a:ext cx="3191501" cy="2510648"/>
            </a:xfrm>
            <a:prstGeom prst="round2SameRect">
              <a:avLst>
                <a:gd name="adj1" fmla="val 4881"/>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2" name="同侧圆角矩形 481"/>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3" name="TextBox 102"/>
            <p:cNvSpPr txBox="1"/>
            <p:nvPr/>
          </p:nvSpPr>
          <p:spPr>
            <a:xfrm>
              <a:off x="4467521" y="3003109"/>
              <a:ext cx="2862316" cy="568417"/>
            </a:xfrm>
            <a:prstGeom prst="rect">
              <a:avLst/>
            </a:prstGeom>
            <a:noFill/>
            <a:effectLst/>
          </p:spPr>
          <p:txBody>
            <a:bodyPr wrap="square" lIns="121899" tIns="60949" rIns="121899" bIns="60949" rtlCol="0">
              <a:spAutoFit/>
            </a:bodyPr>
            <a:p>
              <a:r>
                <a:rPr lang="zh-CN" altLang="en-US" sz="1865" b="1" dirty="0">
                  <a:solidFill>
                    <a:schemeClr val="bg1"/>
                  </a:solidFill>
                  <a:cs typeface="+mn-ea"/>
                  <a:sym typeface="+mn-lt"/>
                </a:rPr>
                <a:t>考前冲刺</a:t>
              </a:r>
              <a:endParaRPr lang="zh-CN" altLang="en-US" sz="1865" b="1" dirty="0">
                <a:solidFill>
                  <a:schemeClr val="bg1"/>
                </a:solidFill>
                <a:cs typeface="+mn-ea"/>
                <a:sym typeface="+mn-lt"/>
              </a:endParaRPr>
            </a:p>
          </p:txBody>
        </p:sp>
        <p:cxnSp>
          <p:nvCxnSpPr>
            <p:cNvPr id="484"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104"/>
            <p:cNvCxnSpPr/>
            <p:nvPr/>
          </p:nvCxnSpPr>
          <p:spPr>
            <a:xfrm>
              <a:off x="4777786" y="4156380"/>
              <a:ext cx="2736504"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6" name="矩形 485"/>
            <p:cNvSpPr/>
            <p:nvPr/>
          </p:nvSpPr>
          <p:spPr>
            <a:xfrm>
              <a:off x="4689539" y="2245821"/>
              <a:ext cx="1742877" cy="818690"/>
            </a:xfrm>
            <a:prstGeom prst="rect">
              <a:avLst/>
            </a:prstGeom>
          </p:spPr>
          <p:txBody>
            <a:bodyPr wrap="square" lIns="121899" tIns="60949" rIns="121899" bIns="60949">
              <a:spAutoFit/>
            </a:bodyPr>
            <a:p>
              <a:r>
                <a:rPr lang="en-US" altLang="zh-CN" sz="3200" dirty="0">
                  <a:solidFill>
                    <a:schemeClr val="bg1"/>
                  </a:solidFill>
                  <a:cs typeface="+mn-ea"/>
                  <a:sym typeface="+mn-lt"/>
                </a:rPr>
                <a:t>No.4</a:t>
              </a:r>
              <a:endParaRPr lang="en-US" altLang="zh-CN" sz="3200" dirty="0">
                <a:solidFill>
                  <a:schemeClr val="bg1"/>
                </a:solidFill>
                <a:cs typeface="+mn-ea"/>
                <a:sym typeface="+mn-lt"/>
              </a:endParaRPr>
            </a:p>
          </p:txBody>
        </p:sp>
        <p:grpSp>
          <p:nvGrpSpPr>
            <p:cNvPr id="487" name="组合 133"/>
            <p:cNvGrpSpPr/>
            <p:nvPr/>
          </p:nvGrpSpPr>
          <p:grpSpPr>
            <a:xfrm>
              <a:off x="4750157" y="4978122"/>
              <a:ext cx="534916" cy="534916"/>
              <a:chOff x="2654675" y="1308599"/>
              <a:chExt cx="452588" cy="452588"/>
            </a:xfrm>
          </p:grpSpPr>
          <p:sp>
            <p:nvSpPr>
              <p:cNvPr id="488" name="椭圆 487"/>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cs typeface="+mn-ea"/>
                  <a:sym typeface="+mn-lt"/>
                </a:endParaRPr>
              </a:p>
            </p:txBody>
          </p:sp>
          <p:grpSp>
            <p:nvGrpSpPr>
              <p:cNvPr id="489" name="组合 136"/>
              <p:cNvGrpSpPr/>
              <p:nvPr/>
            </p:nvGrpSpPr>
            <p:grpSpPr>
              <a:xfrm>
                <a:off x="2766793" y="1394572"/>
                <a:ext cx="228351" cy="261219"/>
                <a:chOff x="10856093" y="315913"/>
                <a:chExt cx="419100" cy="479425"/>
              </a:xfrm>
              <a:solidFill>
                <a:schemeClr val="tx1">
                  <a:lumMod val="75000"/>
                  <a:lumOff val="25000"/>
                </a:schemeClr>
              </a:solidFill>
            </p:grpSpPr>
            <p:sp>
              <p:nvSpPr>
                <p:cNvPr id="490"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1"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2"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3"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4"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5"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grpSp>
        </p:grpSp>
        <p:sp>
          <p:nvSpPr>
            <p:cNvPr id="496" name="矩形 495"/>
            <p:cNvSpPr/>
            <p:nvPr/>
          </p:nvSpPr>
          <p:spPr>
            <a:xfrm>
              <a:off x="5381036" y="4840255"/>
              <a:ext cx="2207095" cy="919648"/>
            </a:xfrm>
            <a:prstGeom prst="rect">
              <a:avLst/>
            </a:prstGeom>
          </p:spPr>
          <p:txBody>
            <a:bodyPr wrap="square" lIns="121899" tIns="60949" rIns="121899" bIns="60949">
              <a:spAutoFit/>
            </a:bodyPr>
            <a:p>
              <a:r>
                <a:rPr lang="en-US"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，考前预热</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，调整状态</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497" name="组 109"/>
            <p:cNvGrpSpPr/>
            <p:nvPr/>
          </p:nvGrpSpPr>
          <p:grpSpPr>
            <a:xfrm flipV="1">
              <a:off x="5901707" y="1122561"/>
              <a:ext cx="1824715" cy="2564658"/>
              <a:chOff x="2256477" y="2960682"/>
              <a:chExt cx="1368536" cy="1923494"/>
            </a:xfrm>
            <a:effectLst>
              <a:outerShdw blurRad="50800" dist="76200" dir="2700000" algn="tl" rotWithShape="0">
                <a:prstClr val="black">
                  <a:alpha val="40000"/>
                </a:prstClr>
              </a:outerShdw>
            </a:effectLst>
          </p:grpSpPr>
          <p:sp>
            <p:nvSpPr>
              <p:cNvPr id="498"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499"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0"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1"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2"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3"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4"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5"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6"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7"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8"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9"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0"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1"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2"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3"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4"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5"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6"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7"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8"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9"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0"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1"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2"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3"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4"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5"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6"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7"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8"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9"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0"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1"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2"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3"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4"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5"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6"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7"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8"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9"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0"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1"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2"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3"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4"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5"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6"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7"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8"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9"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0"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1"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2"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3"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4"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5"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pic>
            <p:nvPicPr>
              <p:cNvPr id="556"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8"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9"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0"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1"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2"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3"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4"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5"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6"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7"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8"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9"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0"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1"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2"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3"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4"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5"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6"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7"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8"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9"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0"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1"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2"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3"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4"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5"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6"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7"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8"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9"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0"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1"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2"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3"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4"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5"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6"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7"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8"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9"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0"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1"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2"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3"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4"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5"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6"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7"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8"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9"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3"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4"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5"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6"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8"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0"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4"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0"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2"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3"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8"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9"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0"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1"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2"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3"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4"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5"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6"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7"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grpSp>
      </p:grpSp>
      <p:pic>
        <p:nvPicPr>
          <p:cNvPr id="472" name="图片 471" descr="LOGO2"/>
          <p:cNvPicPr>
            <a:picLocks noChangeAspect="1"/>
          </p:cNvPicPr>
          <p:nvPr/>
        </p:nvPicPr>
        <p:blipFill>
          <a:blip r:embed="rId4"/>
          <a:stretch>
            <a:fillRect/>
          </a:stretch>
        </p:blipFill>
        <p:spPr>
          <a:xfrm>
            <a:off x="9802495" y="228600"/>
            <a:ext cx="1807845" cy="1673860"/>
          </a:xfrm>
          <a:prstGeom prst="rect">
            <a:avLst/>
          </a:prstGeom>
          <a:ln w="28575" cmpd="sng">
            <a:noFill/>
            <a:prstDash val="solid"/>
          </a:ln>
          <a:effectLst>
            <a:softEdge rad="114300"/>
          </a:effectLst>
        </p:spPr>
      </p:pic>
      <p:sp>
        <p:nvSpPr>
          <p:cNvPr id="481" name="文本框 480"/>
          <p:cNvSpPr txBox="1"/>
          <p:nvPr/>
        </p:nvSpPr>
        <p:spPr>
          <a:xfrm>
            <a:off x="844550" y="5843905"/>
            <a:ext cx="812165" cy="645160"/>
          </a:xfrm>
          <a:prstGeom prst="rect">
            <a:avLst/>
          </a:prstGeom>
          <a:noFill/>
        </p:spPr>
        <p:txBody>
          <a:bodyPr wrap="square" rtlCol="0">
            <a:spAutoFit/>
          </a:bodyPr>
          <a:p>
            <a:r>
              <a:rPr lang="en-US" altLang="zh-CN" b="1">
                <a:solidFill>
                  <a:schemeClr val="bg1"/>
                </a:solidFill>
              </a:rPr>
              <a:t>2</a:t>
            </a:r>
            <a:r>
              <a:rPr lang="zh-CN" altLang="en-US" b="1">
                <a:solidFill>
                  <a:schemeClr val="bg1"/>
                </a:solidFill>
              </a:rPr>
              <a:t>个月</a:t>
            </a:r>
            <a:endParaRPr lang="zh-CN" altLang="en-US" b="1">
              <a:solidFill>
                <a:schemeClr val="bg1"/>
              </a:solidFill>
            </a:endParaRPr>
          </a:p>
          <a:p>
            <a:endParaRPr lang="zh-CN" altLang="en-US" b="1">
              <a:solidFill>
                <a:schemeClr val="bg1"/>
              </a:solidFill>
            </a:endParaRPr>
          </a:p>
        </p:txBody>
      </p:sp>
      <p:sp>
        <p:nvSpPr>
          <p:cNvPr id="611" name="文本框 610"/>
          <p:cNvSpPr txBox="1"/>
          <p:nvPr/>
        </p:nvSpPr>
        <p:spPr>
          <a:xfrm>
            <a:off x="3970655" y="5844540"/>
            <a:ext cx="812165" cy="368300"/>
          </a:xfrm>
          <a:prstGeom prst="rect">
            <a:avLst/>
          </a:prstGeom>
          <a:noFill/>
        </p:spPr>
        <p:txBody>
          <a:bodyPr wrap="square" rtlCol="0">
            <a:spAutoFit/>
          </a:bodyPr>
          <a:p>
            <a:r>
              <a:rPr lang="en-US" altLang="zh-CN" b="1">
                <a:solidFill>
                  <a:schemeClr val="bg1"/>
                </a:solidFill>
              </a:rPr>
              <a:t>2</a:t>
            </a:r>
            <a:r>
              <a:rPr lang="zh-CN" altLang="en-US" b="1">
                <a:solidFill>
                  <a:schemeClr val="bg1"/>
                </a:solidFill>
              </a:rPr>
              <a:t>个月</a:t>
            </a:r>
            <a:endParaRPr lang="zh-CN" altLang="en-US" b="1">
              <a:solidFill>
                <a:schemeClr val="bg1"/>
              </a:solidFill>
            </a:endParaRPr>
          </a:p>
        </p:txBody>
      </p:sp>
      <p:sp>
        <p:nvSpPr>
          <p:cNvPr id="612" name="文本框 611"/>
          <p:cNvSpPr txBox="1"/>
          <p:nvPr/>
        </p:nvSpPr>
        <p:spPr>
          <a:xfrm>
            <a:off x="7279005" y="5844540"/>
            <a:ext cx="812165" cy="368300"/>
          </a:xfrm>
          <a:prstGeom prst="rect">
            <a:avLst/>
          </a:prstGeom>
          <a:noFill/>
        </p:spPr>
        <p:txBody>
          <a:bodyPr wrap="square" rtlCol="0">
            <a:spAutoFit/>
          </a:bodyPr>
          <a:p>
            <a:r>
              <a:rPr lang="en-US" altLang="zh-CN" b="1">
                <a:solidFill>
                  <a:schemeClr val="bg1"/>
                </a:solidFill>
              </a:rPr>
              <a:t>1</a:t>
            </a:r>
            <a:r>
              <a:rPr lang="zh-CN" altLang="en-US" b="1">
                <a:solidFill>
                  <a:schemeClr val="bg1"/>
                </a:solidFill>
              </a:rPr>
              <a:t>个月</a:t>
            </a:r>
            <a:endParaRPr lang="zh-CN" altLang="en-US" b="1">
              <a:solidFill>
                <a:schemeClr val="bg1"/>
              </a:solidFill>
            </a:endParaRPr>
          </a:p>
        </p:txBody>
      </p:sp>
      <p:sp>
        <p:nvSpPr>
          <p:cNvPr id="613" name="文本框 612"/>
          <p:cNvSpPr txBox="1"/>
          <p:nvPr/>
        </p:nvSpPr>
        <p:spPr>
          <a:xfrm>
            <a:off x="10297795" y="5844540"/>
            <a:ext cx="918210" cy="368300"/>
          </a:xfrm>
          <a:prstGeom prst="rect">
            <a:avLst/>
          </a:prstGeom>
          <a:noFill/>
        </p:spPr>
        <p:txBody>
          <a:bodyPr wrap="square" rtlCol="0">
            <a:spAutoFit/>
          </a:bodyPr>
          <a:p>
            <a:r>
              <a:rPr lang="zh-CN" altLang="en-US" b="1">
                <a:solidFill>
                  <a:schemeClr val="bg1"/>
                </a:solidFill>
              </a:rPr>
              <a:t>半个月</a:t>
            </a:r>
            <a:endParaRPr lang="zh-CN" altLang="en-US"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0" name="直接连接符 479"/>
          <p:cNvCxnSpPr/>
          <p:nvPr/>
        </p:nvCxnSpPr>
        <p:spPr>
          <a:xfrm>
            <a:off x="1677035" y="1065530"/>
            <a:ext cx="90443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70" name="组合 469"/>
          <p:cNvGrpSpPr/>
          <p:nvPr/>
        </p:nvGrpSpPr>
        <p:grpSpPr>
          <a:xfrm>
            <a:off x="3161665" y="2023110"/>
            <a:ext cx="2456815" cy="3615055"/>
            <a:chOff x="933391" y="992538"/>
            <a:chExt cx="3350474" cy="4900481"/>
          </a:xfrm>
        </p:grpSpPr>
        <p:sp>
          <p:nvSpPr>
            <p:cNvPr id="3" name="同侧圆角矩形 2"/>
            <p:cNvSpPr/>
            <p:nvPr/>
          </p:nvSpPr>
          <p:spPr>
            <a:xfrm>
              <a:off x="933391" y="2116344"/>
              <a:ext cx="3191501" cy="2510648"/>
            </a:xfrm>
            <a:prstGeom prst="round2SameRect">
              <a:avLst>
                <a:gd name="adj1" fmla="val 488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4" name="同侧圆角矩形 3"/>
            <p:cNvSpPr/>
            <p:nvPr/>
          </p:nvSpPr>
          <p:spPr>
            <a:xfrm>
              <a:off x="933391"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5" name="TextBox 79"/>
            <p:cNvSpPr txBox="1"/>
            <p:nvPr/>
          </p:nvSpPr>
          <p:spPr>
            <a:xfrm>
              <a:off x="997105" y="3003109"/>
              <a:ext cx="2862315" cy="576730"/>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专项练习</a:t>
              </a:r>
              <a:endParaRPr lang="zh-CN" altLang="en-US" sz="1865" b="1" dirty="0">
                <a:solidFill>
                  <a:schemeClr val="bg1"/>
                </a:solidFill>
                <a:cs typeface="+mn-ea"/>
                <a:sym typeface="+mn-lt"/>
              </a:endParaRPr>
            </a:p>
          </p:txBody>
        </p:sp>
        <p:cxnSp>
          <p:nvCxnSpPr>
            <p:cNvPr id="6" name="直接连接符 83"/>
            <p:cNvCxnSpPr/>
            <p:nvPr/>
          </p:nvCxnSpPr>
          <p:spPr>
            <a:xfrm>
              <a:off x="1234407"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4"/>
            <p:cNvCxnSpPr/>
            <p:nvPr/>
          </p:nvCxnSpPr>
          <p:spPr>
            <a:xfrm>
              <a:off x="1234752" y="4156804"/>
              <a:ext cx="1335340"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26917" y="2245849"/>
              <a:ext cx="1588206" cy="830663"/>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No.2</a:t>
              </a:r>
              <a:endParaRPr lang="en-US" altLang="zh-CN" sz="3200" dirty="0" smtClean="0">
                <a:solidFill>
                  <a:schemeClr val="bg1"/>
                </a:solidFill>
                <a:cs typeface="+mn-ea"/>
                <a:sym typeface="+mn-lt"/>
              </a:endParaRPr>
            </a:p>
          </p:txBody>
        </p:sp>
        <p:grpSp>
          <p:nvGrpSpPr>
            <p:cNvPr id="9" name="组合 88"/>
            <p:cNvGrpSpPr/>
            <p:nvPr/>
          </p:nvGrpSpPr>
          <p:grpSpPr>
            <a:xfrm>
              <a:off x="1206990" y="4978121"/>
              <a:ext cx="534916" cy="534916"/>
              <a:chOff x="2654675" y="1308599"/>
              <a:chExt cx="452588" cy="452588"/>
            </a:xfrm>
          </p:grpSpPr>
          <p:sp>
            <p:nvSpPr>
              <p:cNvPr id="10" name="椭圆 9"/>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1" name="组合 91"/>
              <p:cNvGrpSpPr/>
              <p:nvPr/>
            </p:nvGrpSpPr>
            <p:grpSpPr>
              <a:xfrm>
                <a:off x="2766793" y="1394572"/>
                <a:ext cx="228351" cy="261219"/>
                <a:chOff x="10856093" y="315913"/>
                <a:chExt cx="419100" cy="479425"/>
              </a:xfrm>
              <a:solidFill>
                <a:schemeClr val="tx1">
                  <a:lumMod val="75000"/>
                  <a:lumOff val="25000"/>
                </a:schemeClr>
              </a:solidFill>
            </p:grpSpPr>
            <p:sp>
              <p:nvSpPr>
                <p:cNvPr id="12"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3"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4"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5"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6"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18" name="矩形 17"/>
            <p:cNvSpPr/>
            <p:nvPr/>
          </p:nvSpPr>
          <p:spPr>
            <a:xfrm>
              <a:off x="1741347" y="4804119"/>
              <a:ext cx="2410020" cy="914160"/>
            </a:xfrm>
            <a:prstGeom prst="rect">
              <a:avLst/>
            </a:prstGeom>
          </p:spPr>
          <p:txBody>
            <a:bodyPr wrap="square" lIns="121899" tIns="60949" rIns="121899" bIns="60949">
              <a:spAutoFit/>
            </a:bodyPr>
            <a:lstStyle/>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，提高速度</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，提高正确率</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51" name="组 50"/>
            <p:cNvGrpSpPr/>
            <p:nvPr/>
          </p:nvGrpSpPr>
          <p:grpSpPr>
            <a:xfrm flipV="1">
              <a:off x="2263388" y="992538"/>
              <a:ext cx="2020477" cy="2771196"/>
              <a:chOff x="788264" y="2904109"/>
              <a:chExt cx="1515358" cy="2078397"/>
            </a:xfrm>
            <a:effectLst>
              <a:outerShdw blurRad="50800" dist="76200" dir="2700000" algn="tl" rotWithShape="0">
                <a:prstClr val="black">
                  <a:alpha val="40000"/>
                </a:prstClr>
              </a:outerShdw>
            </a:effectLst>
          </p:grpSpPr>
          <p:sp>
            <p:nvSpPr>
              <p:cNvPr id="52" name="Freeform 56"/>
              <p:cNvSpPr/>
              <p:nvPr/>
            </p:nvSpPr>
            <p:spPr bwMode="auto">
              <a:xfrm>
                <a:off x="803082" y="4018065"/>
                <a:ext cx="1500540" cy="383891"/>
              </a:xfrm>
              <a:custGeom>
                <a:avLst/>
                <a:gdLst>
                  <a:gd name="T0" fmla="*/ 0 w 1114"/>
                  <a:gd name="T1" fmla="*/ 0 h 285"/>
                  <a:gd name="T2" fmla="*/ 0 w 1114"/>
                  <a:gd name="T3" fmla="*/ 34 h 285"/>
                  <a:gd name="T4" fmla="*/ 0 w 1114"/>
                  <a:gd name="T5" fmla="*/ 34 h 285"/>
                  <a:gd name="T6" fmla="*/ 3 w 1114"/>
                  <a:gd name="T7" fmla="*/ 53 h 285"/>
                  <a:gd name="T8" fmla="*/ 7 w 1114"/>
                  <a:gd name="T9" fmla="*/ 72 h 285"/>
                  <a:gd name="T10" fmla="*/ 7 w 1114"/>
                  <a:gd name="T11" fmla="*/ 72 h 285"/>
                  <a:gd name="T12" fmla="*/ 15 w 1114"/>
                  <a:gd name="T13" fmla="*/ 98 h 285"/>
                  <a:gd name="T14" fmla="*/ 15 w 1114"/>
                  <a:gd name="T15" fmla="*/ 98 h 285"/>
                  <a:gd name="T16" fmla="*/ 24 w 1114"/>
                  <a:gd name="T17" fmla="*/ 121 h 285"/>
                  <a:gd name="T18" fmla="*/ 24 w 1114"/>
                  <a:gd name="T19" fmla="*/ 121 h 285"/>
                  <a:gd name="T20" fmla="*/ 36 w 1114"/>
                  <a:gd name="T21" fmla="*/ 142 h 285"/>
                  <a:gd name="T22" fmla="*/ 36 w 1114"/>
                  <a:gd name="T23" fmla="*/ 142 h 285"/>
                  <a:gd name="T24" fmla="*/ 47 w 1114"/>
                  <a:gd name="T25" fmla="*/ 158 h 285"/>
                  <a:gd name="T26" fmla="*/ 58 w 1114"/>
                  <a:gd name="T27" fmla="*/ 173 h 285"/>
                  <a:gd name="T28" fmla="*/ 71 w 1114"/>
                  <a:gd name="T29" fmla="*/ 188 h 285"/>
                  <a:gd name="T30" fmla="*/ 85 w 1114"/>
                  <a:gd name="T31" fmla="*/ 202 h 285"/>
                  <a:gd name="T32" fmla="*/ 98 w 1114"/>
                  <a:gd name="T33" fmla="*/ 215 h 285"/>
                  <a:gd name="T34" fmla="*/ 113 w 1114"/>
                  <a:gd name="T35" fmla="*/ 226 h 285"/>
                  <a:gd name="T36" fmla="*/ 130 w 1114"/>
                  <a:gd name="T37" fmla="*/ 237 h 285"/>
                  <a:gd name="T38" fmla="*/ 147 w 1114"/>
                  <a:gd name="T39" fmla="*/ 247 h 285"/>
                  <a:gd name="T40" fmla="*/ 163 w 1114"/>
                  <a:gd name="T41" fmla="*/ 256 h 285"/>
                  <a:gd name="T42" fmla="*/ 182 w 1114"/>
                  <a:gd name="T43" fmla="*/ 264 h 285"/>
                  <a:gd name="T44" fmla="*/ 200 w 1114"/>
                  <a:gd name="T45" fmla="*/ 270 h 285"/>
                  <a:gd name="T46" fmla="*/ 219 w 1114"/>
                  <a:gd name="T47" fmla="*/ 276 h 285"/>
                  <a:gd name="T48" fmla="*/ 238 w 1114"/>
                  <a:gd name="T49" fmla="*/ 280 h 285"/>
                  <a:gd name="T50" fmla="*/ 258 w 1114"/>
                  <a:gd name="T51" fmla="*/ 283 h 285"/>
                  <a:gd name="T52" fmla="*/ 278 w 1114"/>
                  <a:gd name="T53" fmla="*/ 285 h 285"/>
                  <a:gd name="T54" fmla="*/ 298 w 1114"/>
                  <a:gd name="T55" fmla="*/ 285 h 285"/>
                  <a:gd name="T56" fmla="*/ 298 w 1114"/>
                  <a:gd name="T57" fmla="*/ 285 h 285"/>
                  <a:gd name="T58" fmla="*/ 316 w 1114"/>
                  <a:gd name="T59" fmla="*/ 285 h 285"/>
                  <a:gd name="T60" fmla="*/ 1114 w 1114"/>
                  <a:gd name="T61" fmla="*/ 285 h 285"/>
                  <a:gd name="T62" fmla="*/ 1114 w 1114"/>
                  <a:gd name="T63" fmla="*/ 285 h 285"/>
                  <a:gd name="T64" fmla="*/ 1102 w 1114"/>
                  <a:gd name="T65" fmla="*/ 260 h 285"/>
                  <a:gd name="T66" fmla="*/ 1092 w 1114"/>
                  <a:gd name="T67" fmla="*/ 234 h 285"/>
                  <a:gd name="T68" fmla="*/ 1085 w 1114"/>
                  <a:gd name="T69" fmla="*/ 208 h 285"/>
                  <a:gd name="T70" fmla="*/ 1080 w 1114"/>
                  <a:gd name="T71" fmla="*/ 184 h 285"/>
                  <a:gd name="T72" fmla="*/ 1079 w 1114"/>
                  <a:gd name="T73" fmla="*/ 158 h 285"/>
                  <a:gd name="T74" fmla="*/ 1079 w 1114"/>
                  <a:gd name="T75" fmla="*/ 134 h 285"/>
                  <a:gd name="T76" fmla="*/ 1081 w 1114"/>
                  <a:gd name="T77" fmla="*/ 110 h 285"/>
                  <a:gd name="T78" fmla="*/ 1085 w 1114"/>
                  <a:gd name="T79" fmla="*/ 87 h 285"/>
                  <a:gd name="T80" fmla="*/ 233 w 1114"/>
                  <a:gd name="T81" fmla="*/ 87 h 285"/>
                  <a:gd name="T82" fmla="*/ 233 w 1114"/>
                  <a:gd name="T83" fmla="*/ 87 h 285"/>
                  <a:gd name="T84" fmla="*/ 216 w 1114"/>
                  <a:gd name="T85" fmla="*/ 87 h 285"/>
                  <a:gd name="T86" fmla="*/ 216 w 1114"/>
                  <a:gd name="T87" fmla="*/ 87 h 285"/>
                  <a:gd name="T88" fmla="*/ 186 w 1114"/>
                  <a:gd name="T89" fmla="*/ 85 h 285"/>
                  <a:gd name="T90" fmla="*/ 155 w 1114"/>
                  <a:gd name="T91" fmla="*/ 81 h 285"/>
                  <a:gd name="T92" fmla="*/ 127 w 1114"/>
                  <a:gd name="T93" fmla="*/ 73 h 285"/>
                  <a:gd name="T94" fmla="*/ 98 w 1114"/>
                  <a:gd name="T95" fmla="*/ 64 h 285"/>
                  <a:gd name="T96" fmla="*/ 71 w 1114"/>
                  <a:gd name="T97" fmla="*/ 52 h 285"/>
                  <a:gd name="T98" fmla="*/ 46 w 1114"/>
                  <a:gd name="T99" fmla="*/ 37 h 285"/>
                  <a:gd name="T100" fmla="*/ 22 w 1114"/>
                  <a:gd name="T101" fmla="*/ 19 h 285"/>
                  <a:gd name="T102" fmla="*/ 0 w 1114"/>
                  <a:gd name="T103" fmla="*/ 0 h 285"/>
                  <a:gd name="T104" fmla="*/ 0 w 1114"/>
                  <a:gd name="T10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4" h="285">
                    <a:moveTo>
                      <a:pt x="0" y="0"/>
                    </a:moveTo>
                    <a:lnTo>
                      <a:pt x="0" y="34"/>
                    </a:lnTo>
                    <a:lnTo>
                      <a:pt x="0" y="34"/>
                    </a:lnTo>
                    <a:lnTo>
                      <a:pt x="3" y="53"/>
                    </a:lnTo>
                    <a:lnTo>
                      <a:pt x="7" y="72"/>
                    </a:lnTo>
                    <a:lnTo>
                      <a:pt x="7" y="72"/>
                    </a:lnTo>
                    <a:lnTo>
                      <a:pt x="15" y="98"/>
                    </a:lnTo>
                    <a:lnTo>
                      <a:pt x="15" y="98"/>
                    </a:lnTo>
                    <a:lnTo>
                      <a:pt x="24" y="121"/>
                    </a:lnTo>
                    <a:lnTo>
                      <a:pt x="24" y="121"/>
                    </a:lnTo>
                    <a:lnTo>
                      <a:pt x="36" y="142"/>
                    </a:lnTo>
                    <a:lnTo>
                      <a:pt x="36" y="142"/>
                    </a:lnTo>
                    <a:lnTo>
                      <a:pt x="47" y="158"/>
                    </a:lnTo>
                    <a:lnTo>
                      <a:pt x="58" y="173"/>
                    </a:lnTo>
                    <a:lnTo>
                      <a:pt x="71" y="188"/>
                    </a:lnTo>
                    <a:lnTo>
                      <a:pt x="85" y="202"/>
                    </a:lnTo>
                    <a:lnTo>
                      <a:pt x="98" y="215"/>
                    </a:lnTo>
                    <a:lnTo>
                      <a:pt x="113" y="226"/>
                    </a:lnTo>
                    <a:lnTo>
                      <a:pt x="130" y="237"/>
                    </a:lnTo>
                    <a:lnTo>
                      <a:pt x="147" y="247"/>
                    </a:lnTo>
                    <a:lnTo>
                      <a:pt x="163" y="256"/>
                    </a:lnTo>
                    <a:lnTo>
                      <a:pt x="182" y="264"/>
                    </a:lnTo>
                    <a:lnTo>
                      <a:pt x="200" y="270"/>
                    </a:lnTo>
                    <a:lnTo>
                      <a:pt x="219" y="276"/>
                    </a:lnTo>
                    <a:lnTo>
                      <a:pt x="238" y="280"/>
                    </a:lnTo>
                    <a:lnTo>
                      <a:pt x="258" y="283"/>
                    </a:lnTo>
                    <a:lnTo>
                      <a:pt x="278" y="285"/>
                    </a:lnTo>
                    <a:lnTo>
                      <a:pt x="298" y="285"/>
                    </a:lnTo>
                    <a:lnTo>
                      <a:pt x="298" y="285"/>
                    </a:lnTo>
                    <a:lnTo>
                      <a:pt x="316" y="285"/>
                    </a:lnTo>
                    <a:lnTo>
                      <a:pt x="1114" y="285"/>
                    </a:lnTo>
                    <a:lnTo>
                      <a:pt x="1114" y="285"/>
                    </a:lnTo>
                    <a:lnTo>
                      <a:pt x="1102" y="260"/>
                    </a:lnTo>
                    <a:lnTo>
                      <a:pt x="1092" y="234"/>
                    </a:lnTo>
                    <a:lnTo>
                      <a:pt x="1085" y="208"/>
                    </a:lnTo>
                    <a:lnTo>
                      <a:pt x="1080" y="184"/>
                    </a:lnTo>
                    <a:lnTo>
                      <a:pt x="1079" y="158"/>
                    </a:lnTo>
                    <a:lnTo>
                      <a:pt x="1079" y="134"/>
                    </a:lnTo>
                    <a:lnTo>
                      <a:pt x="1081" y="110"/>
                    </a:lnTo>
                    <a:lnTo>
                      <a:pt x="1085" y="87"/>
                    </a:lnTo>
                    <a:lnTo>
                      <a:pt x="233" y="87"/>
                    </a:lnTo>
                    <a:lnTo>
                      <a:pt x="233" y="87"/>
                    </a:lnTo>
                    <a:lnTo>
                      <a:pt x="216" y="87"/>
                    </a:lnTo>
                    <a:lnTo>
                      <a:pt x="216" y="87"/>
                    </a:lnTo>
                    <a:lnTo>
                      <a:pt x="186" y="85"/>
                    </a:lnTo>
                    <a:lnTo>
                      <a:pt x="155" y="81"/>
                    </a:lnTo>
                    <a:lnTo>
                      <a:pt x="127" y="73"/>
                    </a:lnTo>
                    <a:lnTo>
                      <a:pt x="98" y="64"/>
                    </a:lnTo>
                    <a:lnTo>
                      <a:pt x="71" y="52"/>
                    </a:lnTo>
                    <a:lnTo>
                      <a:pt x="46" y="37"/>
                    </a:lnTo>
                    <a:lnTo>
                      <a:pt x="22" y="1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68"/>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69"/>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70"/>
              <p:cNvSpPr/>
              <p:nvPr/>
            </p:nvSpPr>
            <p:spPr bwMode="auto">
              <a:xfrm>
                <a:off x="796346" y="3651686"/>
                <a:ext cx="22899" cy="6735"/>
              </a:xfrm>
              <a:custGeom>
                <a:avLst/>
                <a:gdLst>
                  <a:gd name="T0" fmla="*/ 2 w 17"/>
                  <a:gd name="T1" fmla="*/ 5 h 5"/>
                  <a:gd name="T2" fmla="*/ 2 w 17"/>
                  <a:gd name="T3" fmla="*/ 5 h 5"/>
                  <a:gd name="T4" fmla="*/ 0 w 17"/>
                  <a:gd name="T5" fmla="*/ 4 h 5"/>
                  <a:gd name="T6" fmla="*/ 0 w 17"/>
                  <a:gd name="T7" fmla="*/ 2 h 5"/>
                  <a:gd name="T8" fmla="*/ 0 w 17"/>
                  <a:gd name="T9" fmla="*/ 2 h 5"/>
                  <a:gd name="T10" fmla="*/ 0 w 17"/>
                  <a:gd name="T11" fmla="*/ 0 h 5"/>
                  <a:gd name="T12" fmla="*/ 2 w 17"/>
                  <a:gd name="T13" fmla="*/ 0 h 5"/>
                  <a:gd name="T14" fmla="*/ 13 w 17"/>
                  <a:gd name="T15" fmla="*/ 0 h 5"/>
                  <a:gd name="T16" fmla="*/ 13 w 17"/>
                  <a:gd name="T17" fmla="*/ 0 h 5"/>
                  <a:gd name="T18" fmla="*/ 16 w 17"/>
                  <a:gd name="T19" fmla="*/ 0 h 5"/>
                  <a:gd name="T20" fmla="*/ 17 w 17"/>
                  <a:gd name="T21" fmla="*/ 2 h 5"/>
                  <a:gd name="T22" fmla="*/ 17 w 17"/>
                  <a:gd name="T23" fmla="*/ 2 h 5"/>
                  <a:gd name="T24" fmla="*/ 16 w 17"/>
                  <a:gd name="T25" fmla="*/ 4 h 5"/>
                  <a:gd name="T26" fmla="*/ 13 w 17"/>
                  <a:gd name="T27" fmla="*/ 5 h 5"/>
                  <a:gd name="T28" fmla="*/ 2 w 1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5">
                    <a:moveTo>
                      <a:pt x="2" y="5"/>
                    </a:moveTo>
                    <a:lnTo>
                      <a:pt x="2" y="5"/>
                    </a:lnTo>
                    <a:lnTo>
                      <a:pt x="0" y="4"/>
                    </a:lnTo>
                    <a:lnTo>
                      <a:pt x="0" y="2"/>
                    </a:lnTo>
                    <a:lnTo>
                      <a:pt x="0" y="2"/>
                    </a:lnTo>
                    <a:lnTo>
                      <a:pt x="0" y="0"/>
                    </a:lnTo>
                    <a:lnTo>
                      <a:pt x="2" y="0"/>
                    </a:lnTo>
                    <a:lnTo>
                      <a:pt x="13" y="0"/>
                    </a:lnTo>
                    <a:lnTo>
                      <a:pt x="13" y="0"/>
                    </a:lnTo>
                    <a:lnTo>
                      <a:pt x="16" y="0"/>
                    </a:lnTo>
                    <a:lnTo>
                      <a:pt x="17" y="2"/>
                    </a:lnTo>
                    <a:lnTo>
                      <a:pt x="17" y="2"/>
                    </a:lnTo>
                    <a:lnTo>
                      <a:pt x="16" y="4"/>
                    </a:lnTo>
                    <a:lnTo>
                      <a:pt x="13" y="5"/>
                    </a:lnTo>
                    <a:lnTo>
                      <a:pt x="2" y="5"/>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71"/>
              <p:cNvSpPr/>
              <p:nvPr/>
            </p:nvSpPr>
            <p:spPr bwMode="auto">
              <a:xfrm>
                <a:off x="808470" y="3630134"/>
                <a:ext cx="505119" cy="41757"/>
              </a:xfrm>
              <a:custGeom>
                <a:avLst/>
                <a:gdLst>
                  <a:gd name="T0" fmla="*/ 19 w 375"/>
                  <a:gd name="T1" fmla="*/ 31 h 31"/>
                  <a:gd name="T2" fmla="*/ 19 w 375"/>
                  <a:gd name="T3" fmla="*/ 31 h 31"/>
                  <a:gd name="T4" fmla="*/ 11 w 375"/>
                  <a:gd name="T5" fmla="*/ 31 h 31"/>
                  <a:gd name="T6" fmla="*/ 5 w 375"/>
                  <a:gd name="T7" fmla="*/ 28 h 31"/>
                  <a:gd name="T8" fmla="*/ 1 w 375"/>
                  <a:gd name="T9" fmla="*/ 24 h 31"/>
                  <a:gd name="T10" fmla="*/ 0 w 375"/>
                  <a:gd name="T11" fmla="*/ 18 h 31"/>
                  <a:gd name="T12" fmla="*/ 0 w 375"/>
                  <a:gd name="T13" fmla="*/ 18 h 31"/>
                  <a:gd name="T14" fmla="*/ 1 w 375"/>
                  <a:gd name="T15" fmla="*/ 13 h 31"/>
                  <a:gd name="T16" fmla="*/ 5 w 375"/>
                  <a:gd name="T17" fmla="*/ 9 h 31"/>
                  <a:gd name="T18" fmla="*/ 11 w 375"/>
                  <a:gd name="T19" fmla="*/ 6 h 31"/>
                  <a:gd name="T20" fmla="*/ 19 w 375"/>
                  <a:gd name="T21" fmla="*/ 5 h 31"/>
                  <a:gd name="T22" fmla="*/ 355 w 375"/>
                  <a:gd name="T23" fmla="*/ 0 h 31"/>
                  <a:gd name="T24" fmla="*/ 355 w 375"/>
                  <a:gd name="T25" fmla="*/ 0 h 31"/>
                  <a:gd name="T26" fmla="*/ 363 w 375"/>
                  <a:gd name="T27" fmla="*/ 0 h 31"/>
                  <a:gd name="T28" fmla="*/ 369 w 375"/>
                  <a:gd name="T29" fmla="*/ 2 h 31"/>
                  <a:gd name="T30" fmla="*/ 373 w 375"/>
                  <a:gd name="T31" fmla="*/ 6 h 31"/>
                  <a:gd name="T32" fmla="*/ 375 w 375"/>
                  <a:gd name="T33" fmla="*/ 12 h 31"/>
                  <a:gd name="T34" fmla="*/ 375 w 375"/>
                  <a:gd name="T35" fmla="*/ 12 h 31"/>
                  <a:gd name="T36" fmla="*/ 373 w 375"/>
                  <a:gd name="T37" fmla="*/ 17 h 31"/>
                  <a:gd name="T38" fmla="*/ 370 w 375"/>
                  <a:gd name="T39" fmla="*/ 21 h 31"/>
                  <a:gd name="T40" fmla="*/ 363 w 375"/>
                  <a:gd name="T41" fmla="*/ 24 h 31"/>
                  <a:gd name="T42" fmla="*/ 356 w 375"/>
                  <a:gd name="T43" fmla="*/ 25 h 31"/>
                  <a:gd name="T44" fmla="*/ 19 w 375"/>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
                    <a:moveTo>
                      <a:pt x="19" y="31"/>
                    </a:moveTo>
                    <a:lnTo>
                      <a:pt x="19" y="31"/>
                    </a:lnTo>
                    <a:lnTo>
                      <a:pt x="11" y="31"/>
                    </a:lnTo>
                    <a:lnTo>
                      <a:pt x="5" y="28"/>
                    </a:lnTo>
                    <a:lnTo>
                      <a:pt x="1" y="24"/>
                    </a:lnTo>
                    <a:lnTo>
                      <a:pt x="0" y="18"/>
                    </a:lnTo>
                    <a:lnTo>
                      <a:pt x="0" y="18"/>
                    </a:lnTo>
                    <a:lnTo>
                      <a:pt x="1" y="13"/>
                    </a:lnTo>
                    <a:lnTo>
                      <a:pt x="5" y="9"/>
                    </a:lnTo>
                    <a:lnTo>
                      <a:pt x="11" y="6"/>
                    </a:lnTo>
                    <a:lnTo>
                      <a:pt x="19" y="5"/>
                    </a:lnTo>
                    <a:lnTo>
                      <a:pt x="355" y="0"/>
                    </a:lnTo>
                    <a:lnTo>
                      <a:pt x="355" y="0"/>
                    </a:lnTo>
                    <a:lnTo>
                      <a:pt x="363" y="0"/>
                    </a:lnTo>
                    <a:lnTo>
                      <a:pt x="369" y="2"/>
                    </a:lnTo>
                    <a:lnTo>
                      <a:pt x="373" y="6"/>
                    </a:lnTo>
                    <a:lnTo>
                      <a:pt x="375" y="12"/>
                    </a:lnTo>
                    <a:lnTo>
                      <a:pt x="375" y="12"/>
                    </a:lnTo>
                    <a:lnTo>
                      <a:pt x="373" y="17"/>
                    </a:lnTo>
                    <a:lnTo>
                      <a:pt x="370" y="21"/>
                    </a:lnTo>
                    <a:lnTo>
                      <a:pt x="363" y="24"/>
                    </a:lnTo>
                    <a:lnTo>
                      <a:pt x="356" y="25"/>
                    </a:lnTo>
                    <a:lnTo>
                      <a:pt x="19" y="31"/>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72"/>
              <p:cNvSpPr/>
              <p:nvPr/>
            </p:nvSpPr>
            <p:spPr bwMode="auto">
              <a:xfrm>
                <a:off x="838103" y="3623399"/>
                <a:ext cx="452587" cy="53879"/>
              </a:xfrm>
              <a:custGeom>
                <a:avLst/>
                <a:gdLst>
                  <a:gd name="T0" fmla="*/ 16 w 336"/>
                  <a:gd name="T1" fmla="*/ 40 h 40"/>
                  <a:gd name="T2" fmla="*/ 16 w 336"/>
                  <a:gd name="T3" fmla="*/ 40 h 40"/>
                  <a:gd name="T4" fmla="*/ 9 w 336"/>
                  <a:gd name="T5" fmla="*/ 38 h 40"/>
                  <a:gd name="T6" fmla="*/ 4 w 336"/>
                  <a:gd name="T7" fmla="*/ 34 h 40"/>
                  <a:gd name="T8" fmla="*/ 1 w 336"/>
                  <a:gd name="T9" fmla="*/ 29 h 40"/>
                  <a:gd name="T10" fmla="*/ 0 w 336"/>
                  <a:gd name="T11" fmla="*/ 23 h 40"/>
                  <a:gd name="T12" fmla="*/ 0 w 336"/>
                  <a:gd name="T13" fmla="*/ 23 h 40"/>
                  <a:gd name="T14" fmla="*/ 1 w 336"/>
                  <a:gd name="T15" fmla="*/ 17 h 40"/>
                  <a:gd name="T16" fmla="*/ 4 w 336"/>
                  <a:gd name="T17" fmla="*/ 11 h 40"/>
                  <a:gd name="T18" fmla="*/ 9 w 336"/>
                  <a:gd name="T19" fmla="*/ 7 h 40"/>
                  <a:gd name="T20" fmla="*/ 16 w 336"/>
                  <a:gd name="T21" fmla="*/ 6 h 40"/>
                  <a:gd name="T22" fmla="*/ 318 w 336"/>
                  <a:gd name="T23" fmla="*/ 0 h 40"/>
                  <a:gd name="T24" fmla="*/ 318 w 336"/>
                  <a:gd name="T25" fmla="*/ 0 h 40"/>
                  <a:gd name="T26" fmla="*/ 325 w 336"/>
                  <a:gd name="T27" fmla="*/ 2 h 40"/>
                  <a:gd name="T28" fmla="*/ 330 w 336"/>
                  <a:gd name="T29" fmla="*/ 6 h 40"/>
                  <a:gd name="T30" fmla="*/ 334 w 336"/>
                  <a:gd name="T31" fmla="*/ 11 h 40"/>
                  <a:gd name="T32" fmla="*/ 336 w 336"/>
                  <a:gd name="T33" fmla="*/ 17 h 40"/>
                  <a:gd name="T34" fmla="*/ 336 w 336"/>
                  <a:gd name="T35" fmla="*/ 17 h 40"/>
                  <a:gd name="T36" fmla="*/ 334 w 336"/>
                  <a:gd name="T37" fmla="*/ 23 h 40"/>
                  <a:gd name="T38" fmla="*/ 330 w 336"/>
                  <a:gd name="T39" fmla="*/ 29 h 40"/>
                  <a:gd name="T40" fmla="*/ 325 w 336"/>
                  <a:gd name="T41" fmla="*/ 33 h 40"/>
                  <a:gd name="T42" fmla="*/ 318 w 336"/>
                  <a:gd name="T43" fmla="*/ 34 h 40"/>
                  <a:gd name="T44" fmla="*/ 16 w 33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40">
                    <a:moveTo>
                      <a:pt x="16" y="40"/>
                    </a:moveTo>
                    <a:lnTo>
                      <a:pt x="16" y="40"/>
                    </a:lnTo>
                    <a:lnTo>
                      <a:pt x="9" y="38"/>
                    </a:lnTo>
                    <a:lnTo>
                      <a:pt x="4" y="34"/>
                    </a:lnTo>
                    <a:lnTo>
                      <a:pt x="1" y="29"/>
                    </a:lnTo>
                    <a:lnTo>
                      <a:pt x="0" y="23"/>
                    </a:lnTo>
                    <a:lnTo>
                      <a:pt x="0" y="23"/>
                    </a:lnTo>
                    <a:lnTo>
                      <a:pt x="1" y="17"/>
                    </a:lnTo>
                    <a:lnTo>
                      <a:pt x="4" y="11"/>
                    </a:lnTo>
                    <a:lnTo>
                      <a:pt x="9" y="7"/>
                    </a:lnTo>
                    <a:lnTo>
                      <a:pt x="16" y="6"/>
                    </a:lnTo>
                    <a:lnTo>
                      <a:pt x="318" y="0"/>
                    </a:lnTo>
                    <a:lnTo>
                      <a:pt x="318" y="0"/>
                    </a:lnTo>
                    <a:lnTo>
                      <a:pt x="325" y="2"/>
                    </a:lnTo>
                    <a:lnTo>
                      <a:pt x="330" y="6"/>
                    </a:lnTo>
                    <a:lnTo>
                      <a:pt x="334" y="11"/>
                    </a:lnTo>
                    <a:lnTo>
                      <a:pt x="336" y="17"/>
                    </a:lnTo>
                    <a:lnTo>
                      <a:pt x="336" y="17"/>
                    </a:lnTo>
                    <a:lnTo>
                      <a:pt x="334" y="23"/>
                    </a:lnTo>
                    <a:lnTo>
                      <a:pt x="330" y="29"/>
                    </a:lnTo>
                    <a:lnTo>
                      <a:pt x="325" y="33"/>
                    </a:lnTo>
                    <a:lnTo>
                      <a:pt x="318" y="34"/>
                    </a:lnTo>
                    <a:lnTo>
                      <a:pt x="16" y="40"/>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73"/>
              <p:cNvSpPr/>
              <p:nvPr/>
            </p:nvSpPr>
            <p:spPr bwMode="auto">
              <a:xfrm>
                <a:off x="1100765" y="3622052"/>
                <a:ext cx="168373" cy="63309"/>
              </a:xfrm>
              <a:custGeom>
                <a:avLst/>
                <a:gdLst>
                  <a:gd name="T0" fmla="*/ 120 w 125"/>
                  <a:gd name="T1" fmla="*/ 35 h 47"/>
                  <a:gd name="T2" fmla="*/ 99 w 125"/>
                  <a:gd name="T3" fmla="*/ 46 h 47"/>
                  <a:gd name="T4" fmla="*/ 8 w 125"/>
                  <a:gd name="T5" fmla="*/ 47 h 47"/>
                  <a:gd name="T6" fmla="*/ 8 w 125"/>
                  <a:gd name="T7" fmla="*/ 47 h 47"/>
                  <a:gd name="T8" fmla="*/ 6 w 125"/>
                  <a:gd name="T9" fmla="*/ 45 h 47"/>
                  <a:gd name="T10" fmla="*/ 0 w 125"/>
                  <a:gd name="T11" fmla="*/ 41 h 47"/>
                  <a:gd name="T12" fmla="*/ 76 w 125"/>
                  <a:gd name="T13" fmla="*/ 39 h 47"/>
                  <a:gd name="T14" fmla="*/ 76 w 125"/>
                  <a:gd name="T15" fmla="*/ 39 h 47"/>
                  <a:gd name="T16" fmla="*/ 77 w 125"/>
                  <a:gd name="T17" fmla="*/ 37 h 47"/>
                  <a:gd name="T18" fmla="*/ 80 w 125"/>
                  <a:gd name="T19" fmla="*/ 28 h 47"/>
                  <a:gd name="T20" fmla="*/ 81 w 125"/>
                  <a:gd name="T21" fmla="*/ 23 h 47"/>
                  <a:gd name="T22" fmla="*/ 81 w 125"/>
                  <a:gd name="T23" fmla="*/ 16 h 47"/>
                  <a:gd name="T24" fmla="*/ 80 w 125"/>
                  <a:gd name="T25" fmla="*/ 8 h 47"/>
                  <a:gd name="T26" fmla="*/ 77 w 125"/>
                  <a:gd name="T27" fmla="*/ 1 h 47"/>
                  <a:gd name="T28" fmla="*/ 120 w 125"/>
                  <a:gd name="T29" fmla="*/ 0 h 47"/>
                  <a:gd name="T30" fmla="*/ 120 w 125"/>
                  <a:gd name="T31" fmla="*/ 0 h 47"/>
                  <a:gd name="T32" fmla="*/ 122 w 125"/>
                  <a:gd name="T33" fmla="*/ 4 h 47"/>
                  <a:gd name="T34" fmla="*/ 125 w 125"/>
                  <a:gd name="T35" fmla="*/ 11 h 47"/>
                  <a:gd name="T36" fmla="*/ 125 w 125"/>
                  <a:gd name="T37" fmla="*/ 16 h 47"/>
                  <a:gd name="T38" fmla="*/ 125 w 125"/>
                  <a:gd name="T39" fmla="*/ 23 h 47"/>
                  <a:gd name="T40" fmla="*/ 123 w 125"/>
                  <a:gd name="T41" fmla="*/ 28 h 47"/>
                  <a:gd name="T42" fmla="*/ 120 w 125"/>
                  <a:gd name="T43" fmla="*/ 35 h 47"/>
                  <a:gd name="T44" fmla="*/ 120 w 125"/>
                  <a:gd name="T4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47">
                    <a:moveTo>
                      <a:pt x="120" y="35"/>
                    </a:moveTo>
                    <a:lnTo>
                      <a:pt x="99" y="46"/>
                    </a:lnTo>
                    <a:lnTo>
                      <a:pt x="8" y="47"/>
                    </a:lnTo>
                    <a:lnTo>
                      <a:pt x="8" y="47"/>
                    </a:lnTo>
                    <a:lnTo>
                      <a:pt x="6" y="45"/>
                    </a:lnTo>
                    <a:lnTo>
                      <a:pt x="0" y="41"/>
                    </a:lnTo>
                    <a:lnTo>
                      <a:pt x="76" y="39"/>
                    </a:lnTo>
                    <a:lnTo>
                      <a:pt x="76" y="39"/>
                    </a:lnTo>
                    <a:lnTo>
                      <a:pt x="77" y="37"/>
                    </a:lnTo>
                    <a:lnTo>
                      <a:pt x="80" y="28"/>
                    </a:lnTo>
                    <a:lnTo>
                      <a:pt x="81" y="23"/>
                    </a:lnTo>
                    <a:lnTo>
                      <a:pt x="81" y="16"/>
                    </a:lnTo>
                    <a:lnTo>
                      <a:pt x="80" y="8"/>
                    </a:lnTo>
                    <a:lnTo>
                      <a:pt x="77" y="1"/>
                    </a:lnTo>
                    <a:lnTo>
                      <a:pt x="120" y="0"/>
                    </a:lnTo>
                    <a:lnTo>
                      <a:pt x="120" y="0"/>
                    </a:lnTo>
                    <a:lnTo>
                      <a:pt x="122" y="4"/>
                    </a:lnTo>
                    <a:lnTo>
                      <a:pt x="125" y="11"/>
                    </a:lnTo>
                    <a:lnTo>
                      <a:pt x="125" y="16"/>
                    </a:lnTo>
                    <a:lnTo>
                      <a:pt x="125" y="23"/>
                    </a:lnTo>
                    <a:lnTo>
                      <a:pt x="123" y="28"/>
                    </a:lnTo>
                    <a:lnTo>
                      <a:pt x="120" y="35"/>
                    </a:lnTo>
                    <a:lnTo>
                      <a:pt x="120" y="35"/>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74"/>
              <p:cNvSpPr>
                <a:spLocks noEditPoints="1"/>
              </p:cNvSpPr>
              <p:nvPr/>
            </p:nvSpPr>
            <p:spPr bwMode="auto">
              <a:xfrm>
                <a:off x="1394407" y="3554703"/>
                <a:ext cx="145474" cy="105065"/>
              </a:xfrm>
              <a:custGeom>
                <a:avLst/>
                <a:gdLst>
                  <a:gd name="T0" fmla="*/ 17 w 108"/>
                  <a:gd name="T1" fmla="*/ 27 h 78"/>
                  <a:gd name="T2" fmla="*/ 21 w 108"/>
                  <a:gd name="T3" fmla="*/ 37 h 78"/>
                  <a:gd name="T4" fmla="*/ 79 w 108"/>
                  <a:gd name="T5" fmla="*/ 65 h 78"/>
                  <a:gd name="T6" fmla="*/ 83 w 108"/>
                  <a:gd name="T7" fmla="*/ 65 h 78"/>
                  <a:gd name="T8" fmla="*/ 82 w 108"/>
                  <a:gd name="T9" fmla="*/ 61 h 78"/>
                  <a:gd name="T10" fmla="*/ 25 w 108"/>
                  <a:gd name="T11" fmla="*/ 34 h 78"/>
                  <a:gd name="T12" fmla="*/ 23 w 108"/>
                  <a:gd name="T13" fmla="*/ 27 h 78"/>
                  <a:gd name="T14" fmla="*/ 71 w 108"/>
                  <a:gd name="T15" fmla="*/ 20 h 78"/>
                  <a:gd name="T16" fmla="*/ 73 w 108"/>
                  <a:gd name="T17" fmla="*/ 26 h 78"/>
                  <a:gd name="T18" fmla="*/ 73 w 108"/>
                  <a:gd name="T19" fmla="*/ 26 h 78"/>
                  <a:gd name="T20" fmla="*/ 75 w 108"/>
                  <a:gd name="T21" fmla="*/ 23 h 78"/>
                  <a:gd name="T22" fmla="*/ 25 w 108"/>
                  <a:gd name="T23" fmla="*/ 15 h 78"/>
                  <a:gd name="T24" fmla="*/ 27 w 108"/>
                  <a:gd name="T25" fmla="*/ 20 h 78"/>
                  <a:gd name="T26" fmla="*/ 29 w 108"/>
                  <a:gd name="T27" fmla="*/ 19 h 78"/>
                  <a:gd name="T28" fmla="*/ 33 w 108"/>
                  <a:gd name="T29" fmla="*/ 18 h 78"/>
                  <a:gd name="T30" fmla="*/ 2 w 108"/>
                  <a:gd name="T31" fmla="*/ 14 h 78"/>
                  <a:gd name="T32" fmla="*/ 1 w 108"/>
                  <a:gd name="T33" fmla="*/ 27 h 78"/>
                  <a:gd name="T34" fmla="*/ 4 w 108"/>
                  <a:gd name="T35" fmla="*/ 37 h 78"/>
                  <a:gd name="T36" fmla="*/ 15 w 108"/>
                  <a:gd name="T37" fmla="*/ 46 h 78"/>
                  <a:gd name="T38" fmla="*/ 83 w 108"/>
                  <a:gd name="T39" fmla="*/ 77 h 78"/>
                  <a:gd name="T40" fmla="*/ 87 w 108"/>
                  <a:gd name="T41" fmla="*/ 78 h 78"/>
                  <a:gd name="T42" fmla="*/ 102 w 108"/>
                  <a:gd name="T43" fmla="*/ 72 h 78"/>
                  <a:gd name="T44" fmla="*/ 106 w 108"/>
                  <a:gd name="T45" fmla="*/ 64 h 78"/>
                  <a:gd name="T46" fmla="*/ 102 w 108"/>
                  <a:gd name="T47" fmla="*/ 46 h 78"/>
                  <a:gd name="T48" fmla="*/ 69 w 108"/>
                  <a:gd name="T49" fmla="*/ 29 h 78"/>
                  <a:gd name="T50" fmla="*/ 94 w 108"/>
                  <a:gd name="T51" fmla="*/ 46 h 78"/>
                  <a:gd name="T52" fmla="*/ 102 w 108"/>
                  <a:gd name="T53" fmla="*/ 60 h 78"/>
                  <a:gd name="T54" fmla="*/ 98 w 108"/>
                  <a:gd name="T55" fmla="*/ 69 h 78"/>
                  <a:gd name="T56" fmla="*/ 87 w 108"/>
                  <a:gd name="T57" fmla="*/ 73 h 78"/>
                  <a:gd name="T58" fmla="*/ 17 w 108"/>
                  <a:gd name="T59" fmla="*/ 41 h 78"/>
                  <a:gd name="T60" fmla="*/ 6 w 108"/>
                  <a:gd name="T61" fmla="*/ 30 h 78"/>
                  <a:gd name="T62" fmla="*/ 6 w 108"/>
                  <a:gd name="T63" fmla="*/ 16 h 78"/>
                  <a:gd name="T64" fmla="*/ 47 w 108"/>
                  <a:gd name="T65" fmla="*/ 19 h 78"/>
                  <a:gd name="T66" fmla="*/ 48 w 108"/>
                  <a:gd name="T67" fmla="*/ 22 h 78"/>
                  <a:gd name="T68" fmla="*/ 59 w 108"/>
                  <a:gd name="T69" fmla="*/ 30 h 78"/>
                  <a:gd name="T70" fmla="*/ 39 w 108"/>
                  <a:gd name="T71" fmla="*/ 15 h 78"/>
                  <a:gd name="T72" fmla="*/ 8 w 108"/>
                  <a:gd name="T73" fmla="*/ 7 h 78"/>
                  <a:gd name="T74" fmla="*/ 9 w 108"/>
                  <a:gd name="T75" fmla="*/ 12 h 78"/>
                  <a:gd name="T76" fmla="*/ 8 w 108"/>
                  <a:gd name="T77" fmla="*/ 7 h 78"/>
                  <a:gd name="T78" fmla="*/ 17 w 108"/>
                  <a:gd name="T79" fmla="*/ 2 h 78"/>
                  <a:gd name="T80" fmla="*/ 19 w 108"/>
                  <a:gd name="T81" fmla="*/ 6 h 78"/>
                  <a:gd name="T82" fmla="*/ 25 w 108"/>
                  <a:gd name="T83" fmla="*/ 6 h 78"/>
                  <a:gd name="T84" fmla="*/ 66 w 108"/>
                  <a:gd name="T85" fmla="*/ 22 h 78"/>
                  <a:gd name="T86" fmla="*/ 36 w 108"/>
                  <a:gd name="T87" fmla="*/ 3 h 78"/>
                  <a:gd name="T88" fmla="*/ 24 w 108"/>
                  <a:gd name="T8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9" y="22"/>
                    </a:moveTo>
                    <a:lnTo>
                      <a:pt x="19" y="22"/>
                    </a:lnTo>
                    <a:lnTo>
                      <a:pt x="17" y="27"/>
                    </a:lnTo>
                    <a:lnTo>
                      <a:pt x="19" y="33"/>
                    </a:lnTo>
                    <a:lnTo>
                      <a:pt x="19" y="33"/>
                    </a:lnTo>
                    <a:lnTo>
                      <a:pt x="21" y="37"/>
                    </a:lnTo>
                    <a:lnTo>
                      <a:pt x="27" y="41"/>
                    </a:lnTo>
                    <a:lnTo>
                      <a:pt x="79" y="65"/>
                    </a:lnTo>
                    <a:lnTo>
                      <a:pt x="79" y="65"/>
                    </a:lnTo>
                    <a:lnTo>
                      <a:pt x="81" y="66"/>
                    </a:lnTo>
                    <a:lnTo>
                      <a:pt x="81" y="66"/>
                    </a:lnTo>
                    <a:lnTo>
                      <a:pt x="83" y="65"/>
                    </a:lnTo>
                    <a:lnTo>
                      <a:pt x="83" y="65"/>
                    </a:lnTo>
                    <a:lnTo>
                      <a:pt x="83" y="62"/>
                    </a:lnTo>
                    <a:lnTo>
                      <a:pt x="82" y="61"/>
                    </a:lnTo>
                    <a:lnTo>
                      <a:pt x="28" y="37"/>
                    </a:lnTo>
                    <a:lnTo>
                      <a:pt x="28" y="37"/>
                    </a:lnTo>
                    <a:lnTo>
                      <a:pt x="25" y="34"/>
                    </a:lnTo>
                    <a:lnTo>
                      <a:pt x="24" y="30"/>
                    </a:lnTo>
                    <a:lnTo>
                      <a:pt x="24" y="30"/>
                    </a:lnTo>
                    <a:lnTo>
                      <a:pt x="23" y="27"/>
                    </a:lnTo>
                    <a:lnTo>
                      <a:pt x="24" y="24"/>
                    </a:lnTo>
                    <a:lnTo>
                      <a:pt x="19" y="22"/>
                    </a:lnTo>
                    <a:close/>
                    <a:moveTo>
                      <a:pt x="71" y="20"/>
                    </a:moveTo>
                    <a:lnTo>
                      <a:pt x="71" y="20"/>
                    </a:lnTo>
                    <a:lnTo>
                      <a:pt x="70" y="24"/>
                    </a:lnTo>
                    <a:lnTo>
                      <a:pt x="73" y="26"/>
                    </a:lnTo>
                    <a:lnTo>
                      <a:pt x="73" y="26"/>
                    </a:lnTo>
                    <a:lnTo>
                      <a:pt x="73" y="26"/>
                    </a:lnTo>
                    <a:lnTo>
                      <a:pt x="73" y="26"/>
                    </a:lnTo>
                    <a:lnTo>
                      <a:pt x="75" y="24"/>
                    </a:lnTo>
                    <a:lnTo>
                      <a:pt x="75" y="24"/>
                    </a:lnTo>
                    <a:lnTo>
                      <a:pt x="75" y="23"/>
                    </a:lnTo>
                    <a:lnTo>
                      <a:pt x="74" y="20"/>
                    </a:lnTo>
                    <a:lnTo>
                      <a:pt x="71" y="20"/>
                    </a:lnTo>
                    <a:close/>
                    <a:moveTo>
                      <a:pt x="25" y="15"/>
                    </a:moveTo>
                    <a:lnTo>
                      <a:pt x="25" y="15"/>
                    </a:lnTo>
                    <a:lnTo>
                      <a:pt x="21" y="18"/>
                    </a:lnTo>
                    <a:lnTo>
                      <a:pt x="27" y="20"/>
                    </a:lnTo>
                    <a:lnTo>
                      <a:pt x="27" y="20"/>
                    </a:lnTo>
                    <a:lnTo>
                      <a:pt x="29" y="19"/>
                    </a:lnTo>
                    <a:lnTo>
                      <a:pt x="29" y="19"/>
                    </a:lnTo>
                    <a:lnTo>
                      <a:pt x="32" y="18"/>
                    </a:lnTo>
                    <a:lnTo>
                      <a:pt x="32" y="18"/>
                    </a:lnTo>
                    <a:lnTo>
                      <a:pt x="33" y="18"/>
                    </a:lnTo>
                    <a:lnTo>
                      <a:pt x="25" y="15"/>
                    </a:lnTo>
                    <a:close/>
                    <a:moveTo>
                      <a:pt x="2" y="14"/>
                    </a:moveTo>
                    <a:lnTo>
                      <a:pt x="2" y="14"/>
                    </a:lnTo>
                    <a:lnTo>
                      <a:pt x="1" y="19"/>
                    </a:lnTo>
                    <a:lnTo>
                      <a:pt x="0" y="23"/>
                    </a:lnTo>
                    <a:lnTo>
                      <a:pt x="1" y="27"/>
                    </a:lnTo>
                    <a:lnTo>
                      <a:pt x="1" y="31"/>
                    </a:lnTo>
                    <a:lnTo>
                      <a:pt x="1" y="31"/>
                    </a:lnTo>
                    <a:lnTo>
                      <a:pt x="4" y="37"/>
                    </a:lnTo>
                    <a:lnTo>
                      <a:pt x="6" y="39"/>
                    </a:lnTo>
                    <a:lnTo>
                      <a:pt x="10" y="43"/>
                    </a:lnTo>
                    <a:lnTo>
                      <a:pt x="15" y="46"/>
                    </a:lnTo>
                    <a:lnTo>
                      <a:pt x="79" y="76"/>
                    </a:lnTo>
                    <a:lnTo>
                      <a:pt x="79" y="76"/>
                    </a:lnTo>
                    <a:lnTo>
                      <a:pt x="83" y="77"/>
                    </a:lnTo>
                    <a:lnTo>
                      <a:pt x="83" y="77"/>
                    </a:lnTo>
                    <a:lnTo>
                      <a:pt x="87" y="78"/>
                    </a:lnTo>
                    <a:lnTo>
                      <a:pt x="87" y="78"/>
                    </a:lnTo>
                    <a:lnTo>
                      <a:pt x="93" y="77"/>
                    </a:lnTo>
                    <a:lnTo>
                      <a:pt x="98" y="76"/>
                    </a:lnTo>
                    <a:lnTo>
                      <a:pt x="102" y="72"/>
                    </a:lnTo>
                    <a:lnTo>
                      <a:pt x="105" y="68"/>
                    </a:lnTo>
                    <a:lnTo>
                      <a:pt x="105" y="68"/>
                    </a:lnTo>
                    <a:lnTo>
                      <a:pt x="106" y="64"/>
                    </a:lnTo>
                    <a:lnTo>
                      <a:pt x="108" y="60"/>
                    </a:lnTo>
                    <a:lnTo>
                      <a:pt x="106" y="53"/>
                    </a:lnTo>
                    <a:lnTo>
                      <a:pt x="102" y="46"/>
                    </a:lnTo>
                    <a:lnTo>
                      <a:pt x="96" y="42"/>
                    </a:lnTo>
                    <a:lnTo>
                      <a:pt x="69" y="29"/>
                    </a:lnTo>
                    <a:lnTo>
                      <a:pt x="69" y="29"/>
                    </a:lnTo>
                    <a:lnTo>
                      <a:pt x="64" y="33"/>
                    </a:lnTo>
                    <a:lnTo>
                      <a:pt x="94" y="46"/>
                    </a:lnTo>
                    <a:lnTo>
                      <a:pt x="94" y="46"/>
                    </a:lnTo>
                    <a:lnTo>
                      <a:pt x="98" y="50"/>
                    </a:lnTo>
                    <a:lnTo>
                      <a:pt x="101" y="54"/>
                    </a:lnTo>
                    <a:lnTo>
                      <a:pt x="102" y="60"/>
                    </a:lnTo>
                    <a:lnTo>
                      <a:pt x="101" y="65"/>
                    </a:lnTo>
                    <a:lnTo>
                      <a:pt x="101" y="65"/>
                    </a:lnTo>
                    <a:lnTo>
                      <a:pt x="98" y="69"/>
                    </a:lnTo>
                    <a:lnTo>
                      <a:pt x="96" y="70"/>
                    </a:lnTo>
                    <a:lnTo>
                      <a:pt x="91" y="73"/>
                    </a:lnTo>
                    <a:lnTo>
                      <a:pt x="87" y="73"/>
                    </a:lnTo>
                    <a:lnTo>
                      <a:pt x="87" y="73"/>
                    </a:lnTo>
                    <a:lnTo>
                      <a:pt x="81" y="72"/>
                    </a:lnTo>
                    <a:lnTo>
                      <a:pt x="17" y="41"/>
                    </a:lnTo>
                    <a:lnTo>
                      <a:pt x="17" y="41"/>
                    </a:lnTo>
                    <a:lnTo>
                      <a:pt x="10" y="37"/>
                    </a:lnTo>
                    <a:lnTo>
                      <a:pt x="6" y="30"/>
                    </a:lnTo>
                    <a:lnTo>
                      <a:pt x="6" y="30"/>
                    </a:lnTo>
                    <a:lnTo>
                      <a:pt x="5" y="23"/>
                    </a:lnTo>
                    <a:lnTo>
                      <a:pt x="6" y="16"/>
                    </a:lnTo>
                    <a:lnTo>
                      <a:pt x="2" y="14"/>
                    </a:lnTo>
                    <a:close/>
                    <a:moveTo>
                      <a:pt x="35" y="14"/>
                    </a:moveTo>
                    <a:lnTo>
                      <a:pt x="47" y="19"/>
                    </a:lnTo>
                    <a:lnTo>
                      <a:pt x="47" y="19"/>
                    </a:lnTo>
                    <a:lnTo>
                      <a:pt x="48" y="20"/>
                    </a:lnTo>
                    <a:lnTo>
                      <a:pt x="48" y="22"/>
                    </a:lnTo>
                    <a:lnTo>
                      <a:pt x="48" y="22"/>
                    </a:lnTo>
                    <a:lnTo>
                      <a:pt x="47" y="23"/>
                    </a:lnTo>
                    <a:lnTo>
                      <a:pt x="59" y="30"/>
                    </a:lnTo>
                    <a:lnTo>
                      <a:pt x="59" y="30"/>
                    </a:lnTo>
                    <a:lnTo>
                      <a:pt x="63" y="26"/>
                    </a:lnTo>
                    <a:lnTo>
                      <a:pt x="39" y="15"/>
                    </a:lnTo>
                    <a:lnTo>
                      <a:pt x="39" y="15"/>
                    </a:lnTo>
                    <a:lnTo>
                      <a:pt x="35" y="14"/>
                    </a:lnTo>
                    <a:close/>
                    <a:moveTo>
                      <a:pt x="8" y="7"/>
                    </a:moveTo>
                    <a:lnTo>
                      <a:pt x="8" y="7"/>
                    </a:lnTo>
                    <a:lnTo>
                      <a:pt x="5" y="10"/>
                    </a:lnTo>
                    <a:lnTo>
                      <a:pt x="9" y="12"/>
                    </a:lnTo>
                    <a:lnTo>
                      <a:pt x="9" y="12"/>
                    </a:lnTo>
                    <a:lnTo>
                      <a:pt x="13" y="8"/>
                    </a:lnTo>
                    <a:lnTo>
                      <a:pt x="8" y="7"/>
                    </a:lnTo>
                    <a:close/>
                    <a:moveTo>
                      <a:pt x="24" y="0"/>
                    </a:moveTo>
                    <a:lnTo>
                      <a:pt x="24" y="0"/>
                    </a:lnTo>
                    <a:lnTo>
                      <a:pt x="17" y="2"/>
                    </a:lnTo>
                    <a:lnTo>
                      <a:pt x="17" y="2"/>
                    </a:lnTo>
                    <a:lnTo>
                      <a:pt x="13" y="3"/>
                    </a:lnTo>
                    <a:lnTo>
                      <a:pt x="19" y="6"/>
                    </a:lnTo>
                    <a:lnTo>
                      <a:pt x="19" y="6"/>
                    </a:lnTo>
                    <a:lnTo>
                      <a:pt x="25" y="6"/>
                    </a:lnTo>
                    <a:lnTo>
                      <a:pt x="25" y="6"/>
                    </a:lnTo>
                    <a:lnTo>
                      <a:pt x="29" y="6"/>
                    </a:lnTo>
                    <a:lnTo>
                      <a:pt x="33" y="7"/>
                    </a:lnTo>
                    <a:lnTo>
                      <a:pt x="66" y="22"/>
                    </a:lnTo>
                    <a:lnTo>
                      <a:pt x="66" y="22"/>
                    </a:lnTo>
                    <a:lnTo>
                      <a:pt x="67" y="18"/>
                    </a:lnTo>
                    <a:lnTo>
                      <a:pt x="36" y="3"/>
                    </a:lnTo>
                    <a:lnTo>
                      <a:pt x="36" y="3"/>
                    </a:lnTo>
                    <a:lnTo>
                      <a:pt x="31" y="2"/>
                    </a:lnTo>
                    <a:lnTo>
                      <a:pt x="24"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0" name="Freeform 75"/>
              <p:cNvSpPr/>
              <p:nvPr/>
            </p:nvSpPr>
            <p:spPr bwMode="auto">
              <a:xfrm>
                <a:off x="1417306" y="3584337"/>
                <a:ext cx="88901" cy="59267"/>
              </a:xfrm>
              <a:custGeom>
                <a:avLst/>
                <a:gdLst>
                  <a:gd name="T0" fmla="*/ 2 w 66"/>
                  <a:gd name="T1" fmla="*/ 0 h 44"/>
                  <a:gd name="T2" fmla="*/ 2 w 66"/>
                  <a:gd name="T3" fmla="*/ 0 h 44"/>
                  <a:gd name="T4" fmla="*/ 0 w 66"/>
                  <a:gd name="T5" fmla="*/ 5 h 44"/>
                  <a:gd name="T6" fmla="*/ 2 w 66"/>
                  <a:gd name="T7" fmla="*/ 11 h 44"/>
                  <a:gd name="T8" fmla="*/ 2 w 66"/>
                  <a:gd name="T9" fmla="*/ 11 h 44"/>
                  <a:gd name="T10" fmla="*/ 4 w 66"/>
                  <a:gd name="T11" fmla="*/ 15 h 44"/>
                  <a:gd name="T12" fmla="*/ 10 w 66"/>
                  <a:gd name="T13" fmla="*/ 19 h 44"/>
                  <a:gd name="T14" fmla="*/ 62 w 66"/>
                  <a:gd name="T15" fmla="*/ 43 h 44"/>
                  <a:gd name="T16" fmla="*/ 62 w 66"/>
                  <a:gd name="T17" fmla="*/ 43 h 44"/>
                  <a:gd name="T18" fmla="*/ 64 w 66"/>
                  <a:gd name="T19" fmla="*/ 44 h 44"/>
                  <a:gd name="T20" fmla="*/ 64 w 66"/>
                  <a:gd name="T21" fmla="*/ 44 h 44"/>
                  <a:gd name="T22" fmla="*/ 66 w 66"/>
                  <a:gd name="T23" fmla="*/ 43 h 44"/>
                  <a:gd name="T24" fmla="*/ 66 w 66"/>
                  <a:gd name="T25" fmla="*/ 43 h 44"/>
                  <a:gd name="T26" fmla="*/ 66 w 66"/>
                  <a:gd name="T27" fmla="*/ 40 h 44"/>
                  <a:gd name="T28" fmla="*/ 65 w 66"/>
                  <a:gd name="T29" fmla="*/ 39 h 44"/>
                  <a:gd name="T30" fmla="*/ 11 w 66"/>
                  <a:gd name="T31" fmla="*/ 15 h 44"/>
                  <a:gd name="T32" fmla="*/ 11 w 66"/>
                  <a:gd name="T33" fmla="*/ 15 h 44"/>
                  <a:gd name="T34" fmla="*/ 8 w 66"/>
                  <a:gd name="T35" fmla="*/ 12 h 44"/>
                  <a:gd name="T36" fmla="*/ 7 w 66"/>
                  <a:gd name="T37" fmla="*/ 8 h 44"/>
                  <a:gd name="T38" fmla="*/ 7 w 66"/>
                  <a:gd name="T39" fmla="*/ 8 h 44"/>
                  <a:gd name="T40" fmla="*/ 6 w 66"/>
                  <a:gd name="T41" fmla="*/ 5 h 44"/>
                  <a:gd name="T42" fmla="*/ 7 w 66"/>
                  <a:gd name="T43" fmla="*/ 2 h 44"/>
                  <a:gd name="T44" fmla="*/ 2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2" y="0"/>
                    </a:moveTo>
                    <a:lnTo>
                      <a:pt x="2" y="0"/>
                    </a:lnTo>
                    <a:lnTo>
                      <a:pt x="0" y="5"/>
                    </a:lnTo>
                    <a:lnTo>
                      <a:pt x="2" y="11"/>
                    </a:lnTo>
                    <a:lnTo>
                      <a:pt x="2" y="11"/>
                    </a:lnTo>
                    <a:lnTo>
                      <a:pt x="4" y="15"/>
                    </a:lnTo>
                    <a:lnTo>
                      <a:pt x="10" y="19"/>
                    </a:lnTo>
                    <a:lnTo>
                      <a:pt x="62" y="43"/>
                    </a:lnTo>
                    <a:lnTo>
                      <a:pt x="62" y="43"/>
                    </a:lnTo>
                    <a:lnTo>
                      <a:pt x="64" y="44"/>
                    </a:lnTo>
                    <a:lnTo>
                      <a:pt x="64" y="44"/>
                    </a:lnTo>
                    <a:lnTo>
                      <a:pt x="66" y="43"/>
                    </a:lnTo>
                    <a:lnTo>
                      <a:pt x="66" y="43"/>
                    </a:lnTo>
                    <a:lnTo>
                      <a:pt x="66" y="40"/>
                    </a:lnTo>
                    <a:lnTo>
                      <a:pt x="65" y="39"/>
                    </a:lnTo>
                    <a:lnTo>
                      <a:pt x="11" y="15"/>
                    </a:lnTo>
                    <a:lnTo>
                      <a:pt x="11" y="15"/>
                    </a:lnTo>
                    <a:lnTo>
                      <a:pt x="8" y="12"/>
                    </a:lnTo>
                    <a:lnTo>
                      <a:pt x="7" y="8"/>
                    </a:lnTo>
                    <a:lnTo>
                      <a:pt x="7" y="8"/>
                    </a:lnTo>
                    <a:lnTo>
                      <a:pt x="6" y="5"/>
                    </a:lnTo>
                    <a:lnTo>
                      <a:pt x="7"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76"/>
              <p:cNvSpPr/>
              <p:nvPr/>
            </p:nvSpPr>
            <p:spPr bwMode="auto">
              <a:xfrm>
                <a:off x="1488696" y="3581643"/>
                <a:ext cx="6735" cy="8082"/>
              </a:xfrm>
              <a:custGeom>
                <a:avLst/>
                <a:gdLst>
                  <a:gd name="T0" fmla="*/ 1 w 5"/>
                  <a:gd name="T1" fmla="*/ 0 h 6"/>
                  <a:gd name="T2" fmla="*/ 1 w 5"/>
                  <a:gd name="T3" fmla="*/ 0 h 6"/>
                  <a:gd name="T4" fmla="*/ 0 w 5"/>
                  <a:gd name="T5" fmla="*/ 4 h 6"/>
                  <a:gd name="T6" fmla="*/ 3 w 5"/>
                  <a:gd name="T7" fmla="*/ 6 h 6"/>
                  <a:gd name="T8" fmla="*/ 3 w 5"/>
                  <a:gd name="T9" fmla="*/ 6 h 6"/>
                  <a:gd name="T10" fmla="*/ 3 w 5"/>
                  <a:gd name="T11" fmla="*/ 6 h 6"/>
                  <a:gd name="T12" fmla="*/ 3 w 5"/>
                  <a:gd name="T13" fmla="*/ 6 h 6"/>
                  <a:gd name="T14" fmla="*/ 5 w 5"/>
                  <a:gd name="T15" fmla="*/ 4 h 6"/>
                  <a:gd name="T16" fmla="*/ 5 w 5"/>
                  <a:gd name="T17" fmla="*/ 4 h 6"/>
                  <a:gd name="T18" fmla="*/ 5 w 5"/>
                  <a:gd name="T19" fmla="*/ 3 h 6"/>
                  <a:gd name="T20" fmla="*/ 4 w 5"/>
                  <a:gd name="T21" fmla="*/ 0 h 6"/>
                  <a:gd name="T22" fmla="*/ 1 w 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1" y="0"/>
                    </a:moveTo>
                    <a:lnTo>
                      <a:pt x="1" y="0"/>
                    </a:lnTo>
                    <a:lnTo>
                      <a:pt x="0" y="4"/>
                    </a:lnTo>
                    <a:lnTo>
                      <a:pt x="3" y="6"/>
                    </a:lnTo>
                    <a:lnTo>
                      <a:pt x="3" y="6"/>
                    </a:lnTo>
                    <a:lnTo>
                      <a:pt x="3" y="6"/>
                    </a:lnTo>
                    <a:lnTo>
                      <a:pt x="3" y="6"/>
                    </a:lnTo>
                    <a:lnTo>
                      <a:pt x="5" y="4"/>
                    </a:lnTo>
                    <a:lnTo>
                      <a:pt x="5" y="4"/>
                    </a:lnTo>
                    <a:lnTo>
                      <a:pt x="5" y="3"/>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77"/>
              <p:cNvSpPr/>
              <p:nvPr/>
            </p:nvSpPr>
            <p:spPr bwMode="auto">
              <a:xfrm>
                <a:off x="1422694" y="3574907"/>
                <a:ext cx="16164" cy="6735"/>
              </a:xfrm>
              <a:custGeom>
                <a:avLst/>
                <a:gdLst>
                  <a:gd name="T0" fmla="*/ 4 w 12"/>
                  <a:gd name="T1" fmla="*/ 0 h 5"/>
                  <a:gd name="T2" fmla="*/ 4 w 12"/>
                  <a:gd name="T3" fmla="*/ 0 h 5"/>
                  <a:gd name="T4" fmla="*/ 0 w 12"/>
                  <a:gd name="T5" fmla="*/ 3 h 5"/>
                  <a:gd name="T6" fmla="*/ 6 w 12"/>
                  <a:gd name="T7" fmla="*/ 5 h 5"/>
                  <a:gd name="T8" fmla="*/ 6 w 12"/>
                  <a:gd name="T9" fmla="*/ 5 h 5"/>
                  <a:gd name="T10" fmla="*/ 8 w 12"/>
                  <a:gd name="T11" fmla="*/ 4 h 5"/>
                  <a:gd name="T12" fmla="*/ 8 w 12"/>
                  <a:gd name="T13" fmla="*/ 4 h 5"/>
                  <a:gd name="T14" fmla="*/ 11 w 12"/>
                  <a:gd name="T15" fmla="*/ 3 h 5"/>
                  <a:gd name="T16" fmla="*/ 11 w 12"/>
                  <a:gd name="T17" fmla="*/ 3 h 5"/>
                  <a:gd name="T18" fmla="*/ 12 w 12"/>
                  <a:gd name="T19" fmla="*/ 3 h 5"/>
                  <a:gd name="T20" fmla="*/ 4 w 12"/>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4" y="0"/>
                    </a:moveTo>
                    <a:lnTo>
                      <a:pt x="4" y="0"/>
                    </a:lnTo>
                    <a:lnTo>
                      <a:pt x="0" y="3"/>
                    </a:lnTo>
                    <a:lnTo>
                      <a:pt x="6" y="5"/>
                    </a:lnTo>
                    <a:lnTo>
                      <a:pt x="6" y="5"/>
                    </a:lnTo>
                    <a:lnTo>
                      <a:pt x="8" y="4"/>
                    </a:lnTo>
                    <a:lnTo>
                      <a:pt x="8" y="4"/>
                    </a:lnTo>
                    <a:lnTo>
                      <a:pt x="11" y="3"/>
                    </a:lnTo>
                    <a:lnTo>
                      <a:pt x="11" y="3"/>
                    </a:lnTo>
                    <a:lnTo>
                      <a:pt x="12"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78"/>
              <p:cNvSpPr/>
              <p:nvPr/>
            </p:nvSpPr>
            <p:spPr bwMode="auto">
              <a:xfrm>
                <a:off x="1394407" y="3573561"/>
                <a:ext cx="145474" cy="86207"/>
              </a:xfrm>
              <a:custGeom>
                <a:avLst/>
                <a:gdLst>
                  <a:gd name="T0" fmla="*/ 2 w 108"/>
                  <a:gd name="T1" fmla="*/ 0 h 64"/>
                  <a:gd name="T2" fmla="*/ 2 w 108"/>
                  <a:gd name="T3" fmla="*/ 0 h 64"/>
                  <a:gd name="T4" fmla="*/ 1 w 108"/>
                  <a:gd name="T5" fmla="*/ 5 h 64"/>
                  <a:gd name="T6" fmla="*/ 0 w 108"/>
                  <a:gd name="T7" fmla="*/ 9 h 64"/>
                  <a:gd name="T8" fmla="*/ 1 w 108"/>
                  <a:gd name="T9" fmla="*/ 13 h 64"/>
                  <a:gd name="T10" fmla="*/ 1 w 108"/>
                  <a:gd name="T11" fmla="*/ 17 h 64"/>
                  <a:gd name="T12" fmla="*/ 1 w 108"/>
                  <a:gd name="T13" fmla="*/ 17 h 64"/>
                  <a:gd name="T14" fmla="*/ 4 w 108"/>
                  <a:gd name="T15" fmla="*/ 23 h 64"/>
                  <a:gd name="T16" fmla="*/ 6 w 108"/>
                  <a:gd name="T17" fmla="*/ 25 h 64"/>
                  <a:gd name="T18" fmla="*/ 10 w 108"/>
                  <a:gd name="T19" fmla="*/ 29 h 64"/>
                  <a:gd name="T20" fmla="*/ 15 w 108"/>
                  <a:gd name="T21" fmla="*/ 32 h 64"/>
                  <a:gd name="T22" fmla="*/ 79 w 108"/>
                  <a:gd name="T23" fmla="*/ 62 h 64"/>
                  <a:gd name="T24" fmla="*/ 79 w 108"/>
                  <a:gd name="T25" fmla="*/ 62 h 64"/>
                  <a:gd name="T26" fmla="*/ 83 w 108"/>
                  <a:gd name="T27" fmla="*/ 63 h 64"/>
                  <a:gd name="T28" fmla="*/ 83 w 108"/>
                  <a:gd name="T29" fmla="*/ 63 h 64"/>
                  <a:gd name="T30" fmla="*/ 87 w 108"/>
                  <a:gd name="T31" fmla="*/ 64 h 64"/>
                  <a:gd name="T32" fmla="*/ 87 w 108"/>
                  <a:gd name="T33" fmla="*/ 64 h 64"/>
                  <a:gd name="T34" fmla="*/ 93 w 108"/>
                  <a:gd name="T35" fmla="*/ 63 h 64"/>
                  <a:gd name="T36" fmla="*/ 98 w 108"/>
                  <a:gd name="T37" fmla="*/ 62 h 64"/>
                  <a:gd name="T38" fmla="*/ 102 w 108"/>
                  <a:gd name="T39" fmla="*/ 58 h 64"/>
                  <a:gd name="T40" fmla="*/ 105 w 108"/>
                  <a:gd name="T41" fmla="*/ 54 h 64"/>
                  <a:gd name="T42" fmla="*/ 105 w 108"/>
                  <a:gd name="T43" fmla="*/ 54 h 64"/>
                  <a:gd name="T44" fmla="*/ 106 w 108"/>
                  <a:gd name="T45" fmla="*/ 50 h 64"/>
                  <a:gd name="T46" fmla="*/ 108 w 108"/>
                  <a:gd name="T47" fmla="*/ 46 h 64"/>
                  <a:gd name="T48" fmla="*/ 106 w 108"/>
                  <a:gd name="T49" fmla="*/ 39 h 64"/>
                  <a:gd name="T50" fmla="*/ 102 w 108"/>
                  <a:gd name="T51" fmla="*/ 32 h 64"/>
                  <a:gd name="T52" fmla="*/ 96 w 108"/>
                  <a:gd name="T53" fmla="*/ 28 h 64"/>
                  <a:gd name="T54" fmla="*/ 69 w 108"/>
                  <a:gd name="T55" fmla="*/ 15 h 64"/>
                  <a:gd name="T56" fmla="*/ 69 w 108"/>
                  <a:gd name="T57" fmla="*/ 15 h 64"/>
                  <a:gd name="T58" fmla="*/ 64 w 108"/>
                  <a:gd name="T59" fmla="*/ 19 h 64"/>
                  <a:gd name="T60" fmla="*/ 94 w 108"/>
                  <a:gd name="T61" fmla="*/ 32 h 64"/>
                  <a:gd name="T62" fmla="*/ 94 w 108"/>
                  <a:gd name="T63" fmla="*/ 32 h 64"/>
                  <a:gd name="T64" fmla="*/ 98 w 108"/>
                  <a:gd name="T65" fmla="*/ 36 h 64"/>
                  <a:gd name="T66" fmla="*/ 101 w 108"/>
                  <a:gd name="T67" fmla="*/ 40 h 64"/>
                  <a:gd name="T68" fmla="*/ 102 w 108"/>
                  <a:gd name="T69" fmla="*/ 46 h 64"/>
                  <a:gd name="T70" fmla="*/ 101 w 108"/>
                  <a:gd name="T71" fmla="*/ 51 h 64"/>
                  <a:gd name="T72" fmla="*/ 101 w 108"/>
                  <a:gd name="T73" fmla="*/ 51 h 64"/>
                  <a:gd name="T74" fmla="*/ 98 w 108"/>
                  <a:gd name="T75" fmla="*/ 55 h 64"/>
                  <a:gd name="T76" fmla="*/ 96 w 108"/>
                  <a:gd name="T77" fmla="*/ 56 h 64"/>
                  <a:gd name="T78" fmla="*/ 91 w 108"/>
                  <a:gd name="T79" fmla="*/ 59 h 64"/>
                  <a:gd name="T80" fmla="*/ 87 w 108"/>
                  <a:gd name="T81" fmla="*/ 59 h 64"/>
                  <a:gd name="T82" fmla="*/ 87 w 108"/>
                  <a:gd name="T83" fmla="*/ 59 h 64"/>
                  <a:gd name="T84" fmla="*/ 81 w 108"/>
                  <a:gd name="T85" fmla="*/ 58 h 64"/>
                  <a:gd name="T86" fmla="*/ 17 w 108"/>
                  <a:gd name="T87" fmla="*/ 27 h 64"/>
                  <a:gd name="T88" fmla="*/ 17 w 108"/>
                  <a:gd name="T89" fmla="*/ 27 h 64"/>
                  <a:gd name="T90" fmla="*/ 10 w 108"/>
                  <a:gd name="T91" fmla="*/ 23 h 64"/>
                  <a:gd name="T92" fmla="*/ 6 w 108"/>
                  <a:gd name="T93" fmla="*/ 16 h 64"/>
                  <a:gd name="T94" fmla="*/ 6 w 108"/>
                  <a:gd name="T95" fmla="*/ 16 h 64"/>
                  <a:gd name="T96" fmla="*/ 5 w 108"/>
                  <a:gd name="T97" fmla="*/ 9 h 64"/>
                  <a:gd name="T98" fmla="*/ 6 w 108"/>
                  <a:gd name="T99" fmla="*/ 2 h 64"/>
                  <a:gd name="T100" fmla="*/ 2 w 108"/>
                  <a:gd name="T10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4">
                    <a:moveTo>
                      <a:pt x="2" y="0"/>
                    </a:moveTo>
                    <a:lnTo>
                      <a:pt x="2" y="0"/>
                    </a:lnTo>
                    <a:lnTo>
                      <a:pt x="1" y="5"/>
                    </a:lnTo>
                    <a:lnTo>
                      <a:pt x="0" y="9"/>
                    </a:lnTo>
                    <a:lnTo>
                      <a:pt x="1" y="13"/>
                    </a:lnTo>
                    <a:lnTo>
                      <a:pt x="1" y="17"/>
                    </a:lnTo>
                    <a:lnTo>
                      <a:pt x="1" y="17"/>
                    </a:lnTo>
                    <a:lnTo>
                      <a:pt x="4" y="23"/>
                    </a:lnTo>
                    <a:lnTo>
                      <a:pt x="6" y="25"/>
                    </a:lnTo>
                    <a:lnTo>
                      <a:pt x="10" y="29"/>
                    </a:lnTo>
                    <a:lnTo>
                      <a:pt x="15" y="32"/>
                    </a:lnTo>
                    <a:lnTo>
                      <a:pt x="79" y="62"/>
                    </a:lnTo>
                    <a:lnTo>
                      <a:pt x="79" y="62"/>
                    </a:lnTo>
                    <a:lnTo>
                      <a:pt x="83" y="63"/>
                    </a:lnTo>
                    <a:lnTo>
                      <a:pt x="83" y="63"/>
                    </a:lnTo>
                    <a:lnTo>
                      <a:pt x="87" y="64"/>
                    </a:lnTo>
                    <a:lnTo>
                      <a:pt x="87" y="64"/>
                    </a:lnTo>
                    <a:lnTo>
                      <a:pt x="93" y="63"/>
                    </a:lnTo>
                    <a:lnTo>
                      <a:pt x="98" y="62"/>
                    </a:lnTo>
                    <a:lnTo>
                      <a:pt x="102" y="58"/>
                    </a:lnTo>
                    <a:lnTo>
                      <a:pt x="105" y="54"/>
                    </a:lnTo>
                    <a:lnTo>
                      <a:pt x="105" y="54"/>
                    </a:lnTo>
                    <a:lnTo>
                      <a:pt x="106" y="50"/>
                    </a:lnTo>
                    <a:lnTo>
                      <a:pt x="108" y="46"/>
                    </a:lnTo>
                    <a:lnTo>
                      <a:pt x="106" y="39"/>
                    </a:lnTo>
                    <a:lnTo>
                      <a:pt x="102" y="32"/>
                    </a:lnTo>
                    <a:lnTo>
                      <a:pt x="96" y="28"/>
                    </a:lnTo>
                    <a:lnTo>
                      <a:pt x="69" y="15"/>
                    </a:lnTo>
                    <a:lnTo>
                      <a:pt x="69" y="15"/>
                    </a:lnTo>
                    <a:lnTo>
                      <a:pt x="64" y="19"/>
                    </a:lnTo>
                    <a:lnTo>
                      <a:pt x="94" y="32"/>
                    </a:lnTo>
                    <a:lnTo>
                      <a:pt x="94" y="32"/>
                    </a:lnTo>
                    <a:lnTo>
                      <a:pt x="98" y="36"/>
                    </a:lnTo>
                    <a:lnTo>
                      <a:pt x="101" y="40"/>
                    </a:lnTo>
                    <a:lnTo>
                      <a:pt x="102" y="46"/>
                    </a:lnTo>
                    <a:lnTo>
                      <a:pt x="101" y="51"/>
                    </a:lnTo>
                    <a:lnTo>
                      <a:pt x="101" y="51"/>
                    </a:lnTo>
                    <a:lnTo>
                      <a:pt x="98" y="55"/>
                    </a:lnTo>
                    <a:lnTo>
                      <a:pt x="96" y="56"/>
                    </a:lnTo>
                    <a:lnTo>
                      <a:pt x="91" y="59"/>
                    </a:lnTo>
                    <a:lnTo>
                      <a:pt x="87" y="59"/>
                    </a:lnTo>
                    <a:lnTo>
                      <a:pt x="87" y="59"/>
                    </a:lnTo>
                    <a:lnTo>
                      <a:pt x="81" y="58"/>
                    </a:lnTo>
                    <a:lnTo>
                      <a:pt x="17" y="27"/>
                    </a:lnTo>
                    <a:lnTo>
                      <a:pt x="17" y="27"/>
                    </a:lnTo>
                    <a:lnTo>
                      <a:pt x="10" y="23"/>
                    </a:lnTo>
                    <a:lnTo>
                      <a:pt x="6" y="16"/>
                    </a:lnTo>
                    <a:lnTo>
                      <a:pt x="6" y="16"/>
                    </a:lnTo>
                    <a:lnTo>
                      <a:pt x="5" y="9"/>
                    </a:lnTo>
                    <a:lnTo>
                      <a:pt x="6"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79"/>
              <p:cNvSpPr/>
              <p:nvPr/>
            </p:nvSpPr>
            <p:spPr bwMode="auto">
              <a:xfrm>
                <a:off x="1441552" y="3573561"/>
                <a:ext cx="37716" cy="21552"/>
              </a:xfrm>
              <a:custGeom>
                <a:avLst/>
                <a:gdLst>
                  <a:gd name="T0" fmla="*/ 0 w 28"/>
                  <a:gd name="T1" fmla="*/ 0 h 16"/>
                  <a:gd name="T2" fmla="*/ 12 w 28"/>
                  <a:gd name="T3" fmla="*/ 5 h 16"/>
                  <a:gd name="T4" fmla="*/ 12 w 28"/>
                  <a:gd name="T5" fmla="*/ 5 h 16"/>
                  <a:gd name="T6" fmla="*/ 13 w 28"/>
                  <a:gd name="T7" fmla="*/ 6 h 16"/>
                  <a:gd name="T8" fmla="*/ 13 w 28"/>
                  <a:gd name="T9" fmla="*/ 8 h 16"/>
                  <a:gd name="T10" fmla="*/ 13 w 28"/>
                  <a:gd name="T11" fmla="*/ 8 h 16"/>
                  <a:gd name="T12" fmla="*/ 12 w 28"/>
                  <a:gd name="T13" fmla="*/ 9 h 16"/>
                  <a:gd name="T14" fmla="*/ 24 w 28"/>
                  <a:gd name="T15" fmla="*/ 16 h 16"/>
                  <a:gd name="T16" fmla="*/ 24 w 28"/>
                  <a:gd name="T17" fmla="*/ 16 h 16"/>
                  <a:gd name="T18" fmla="*/ 28 w 28"/>
                  <a:gd name="T19" fmla="*/ 12 h 16"/>
                  <a:gd name="T20" fmla="*/ 4 w 28"/>
                  <a:gd name="T21" fmla="*/ 1 h 16"/>
                  <a:gd name="T22" fmla="*/ 4 w 28"/>
                  <a:gd name="T23" fmla="*/ 1 h 16"/>
                  <a:gd name="T24" fmla="*/ 0 w 28"/>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6">
                    <a:moveTo>
                      <a:pt x="0" y="0"/>
                    </a:moveTo>
                    <a:lnTo>
                      <a:pt x="12" y="5"/>
                    </a:lnTo>
                    <a:lnTo>
                      <a:pt x="12" y="5"/>
                    </a:lnTo>
                    <a:lnTo>
                      <a:pt x="13" y="6"/>
                    </a:lnTo>
                    <a:lnTo>
                      <a:pt x="13" y="8"/>
                    </a:lnTo>
                    <a:lnTo>
                      <a:pt x="13" y="8"/>
                    </a:lnTo>
                    <a:lnTo>
                      <a:pt x="12" y="9"/>
                    </a:lnTo>
                    <a:lnTo>
                      <a:pt x="24" y="16"/>
                    </a:lnTo>
                    <a:lnTo>
                      <a:pt x="24" y="16"/>
                    </a:lnTo>
                    <a:lnTo>
                      <a:pt x="28" y="12"/>
                    </a:lnTo>
                    <a:lnTo>
                      <a:pt x="4" y="1"/>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5" name="Freeform 80"/>
              <p:cNvSpPr/>
              <p:nvPr/>
            </p:nvSpPr>
            <p:spPr bwMode="auto">
              <a:xfrm>
                <a:off x="1401143" y="3564131"/>
                <a:ext cx="10776" cy="6735"/>
              </a:xfrm>
              <a:custGeom>
                <a:avLst/>
                <a:gdLst>
                  <a:gd name="T0" fmla="*/ 3 w 8"/>
                  <a:gd name="T1" fmla="*/ 0 h 5"/>
                  <a:gd name="T2" fmla="*/ 3 w 8"/>
                  <a:gd name="T3" fmla="*/ 0 h 5"/>
                  <a:gd name="T4" fmla="*/ 0 w 8"/>
                  <a:gd name="T5" fmla="*/ 3 h 5"/>
                  <a:gd name="T6" fmla="*/ 4 w 8"/>
                  <a:gd name="T7" fmla="*/ 5 h 5"/>
                  <a:gd name="T8" fmla="*/ 4 w 8"/>
                  <a:gd name="T9" fmla="*/ 5 h 5"/>
                  <a:gd name="T10" fmla="*/ 8 w 8"/>
                  <a:gd name="T11" fmla="*/ 1 h 5"/>
                  <a:gd name="T12" fmla="*/ 3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0"/>
                    </a:moveTo>
                    <a:lnTo>
                      <a:pt x="3" y="0"/>
                    </a:lnTo>
                    <a:lnTo>
                      <a:pt x="0" y="3"/>
                    </a:lnTo>
                    <a:lnTo>
                      <a:pt x="4" y="5"/>
                    </a:lnTo>
                    <a:lnTo>
                      <a:pt x="4" y="5"/>
                    </a:lnTo>
                    <a:lnTo>
                      <a:pt x="8"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6" name="Freeform 81"/>
              <p:cNvSpPr/>
              <p:nvPr/>
            </p:nvSpPr>
            <p:spPr bwMode="auto">
              <a:xfrm>
                <a:off x="1411918" y="3554703"/>
                <a:ext cx="72737" cy="29634"/>
              </a:xfrm>
              <a:custGeom>
                <a:avLst/>
                <a:gdLst>
                  <a:gd name="T0" fmla="*/ 11 w 54"/>
                  <a:gd name="T1" fmla="*/ 0 h 22"/>
                  <a:gd name="T2" fmla="*/ 11 w 54"/>
                  <a:gd name="T3" fmla="*/ 0 h 22"/>
                  <a:gd name="T4" fmla="*/ 4 w 54"/>
                  <a:gd name="T5" fmla="*/ 2 h 22"/>
                  <a:gd name="T6" fmla="*/ 4 w 54"/>
                  <a:gd name="T7" fmla="*/ 2 h 22"/>
                  <a:gd name="T8" fmla="*/ 0 w 54"/>
                  <a:gd name="T9" fmla="*/ 3 h 22"/>
                  <a:gd name="T10" fmla="*/ 6 w 54"/>
                  <a:gd name="T11" fmla="*/ 6 h 22"/>
                  <a:gd name="T12" fmla="*/ 6 w 54"/>
                  <a:gd name="T13" fmla="*/ 6 h 22"/>
                  <a:gd name="T14" fmla="*/ 12 w 54"/>
                  <a:gd name="T15" fmla="*/ 6 h 22"/>
                  <a:gd name="T16" fmla="*/ 12 w 54"/>
                  <a:gd name="T17" fmla="*/ 6 h 22"/>
                  <a:gd name="T18" fmla="*/ 16 w 54"/>
                  <a:gd name="T19" fmla="*/ 6 h 22"/>
                  <a:gd name="T20" fmla="*/ 20 w 54"/>
                  <a:gd name="T21" fmla="*/ 7 h 22"/>
                  <a:gd name="T22" fmla="*/ 53 w 54"/>
                  <a:gd name="T23" fmla="*/ 22 h 22"/>
                  <a:gd name="T24" fmla="*/ 53 w 54"/>
                  <a:gd name="T25" fmla="*/ 22 h 22"/>
                  <a:gd name="T26" fmla="*/ 54 w 54"/>
                  <a:gd name="T27" fmla="*/ 18 h 22"/>
                  <a:gd name="T28" fmla="*/ 23 w 54"/>
                  <a:gd name="T29" fmla="*/ 3 h 22"/>
                  <a:gd name="T30" fmla="*/ 23 w 54"/>
                  <a:gd name="T31" fmla="*/ 3 h 22"/>
                  <a:gd name="T32" fmla="*/ 18 w 54"/>
                  <a:gd name="T33" fmla="*/ 2 h 22"/>
                  <a:gd name="T34" fmla="*/ 11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11" y="0"/>
                    </a:moveTo>
                    <a:lnTo>
                      <a:pt x="11" y="0"/>
                    </a:lnTo>
                    <a:lnTo>
                      <a:pt x="4" y="2"/>
                    </a:lnTo>
                    <a:lnTo>
                      <a:pt x="4" y="2"/>
                    </a:lnTo>
                    <a:lnTo>
                      <a:pt x="0" y="3"/>
                    </a:lnTo>
                    <a:lnTo>
                      <a:pt x="6" y="6"/>
                    </a:lnTo>
                    <a:lnTo>
                      <a:pt x="6" y="6"/>
                    </a:lnTo>
                    <a:lnTo>
                      <a:pt x="12" y="6"/>
                    </a:lnTo>
                    <a:lnTo>
                      <a:pt x="12" y="6"/>
                    </a:lnTo>
                    <a:lnTo>
                      <a:pt x="16" y="6"/>
                    </a:lnTo>
                    <a:lnTo>
                      <a:pt x="20" y="7"/>
                    </a:lnTo>
                    <a:lnTo>
                      <a:pt x="53" y="22"/>
                    </a:lnTo>
                    <a:lnTo>
                      <a:pt x="53" y="22"/>
                    </a:lnTo>
                    <a:lnTo>
                      <a:pt x="54" y="18"/>
                    </a:lnTo>
                    <a:lnTo>
                      <a:pt x="23" y="3"/>
                    </a:lnTo>
                    <a:lnTo>
                      <a:pt x="23" y="3"/>
                    </a:lnTo>
                    <a:lnTo>
                      <a:pt x="18" y="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7" name="Freeform 82"/>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close/>
                  </a:path>
                </a:pathLst>
              </a:custGeom>
              <a:solidFill>
                <a:srgbClr val="A3F3F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Freeform 83"/>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84"/>
              <p:cNvSpPr>
                <a:spLocks noEditPoints="1"/>
              </p:cNvSpPr>
              <p:nvPr/>
            </p:nvSpPr>
            <p:spPr bwMode="auto">
              <a:xfrm>
                <a:off x="1150604" y="2955295"/>
                <a:ext cx="439117" cy="614225"/>
              </a:xfrm>
              <a:custGeom>
                <a:avLst/>
                <a:gdLst>
                  <a:gd name="T0" fmla="*/ 178 w 326"/>
                  <a:gd name="T1" fmla="*/ 421 h 456"/>
                  <a:gd name="T2" fmla="*/ 175 w 326"/>
                  <a:gd name="T3" fmla="*/ 421 h 456"/>
                  <a:gd name="T4" fmla="*/ 170 w 326"/>
                  <a:gd name="T5" fmla="*/ 426 h 456"/>
                  <a:gd name="T6" fmla="*/ 169 w 326"/>
                  <a:gd name="T7" fmla="*/ 430 h 456"/>
                  <a:gd name="T8" fmla="*/ 169 w 326"/>
                  <a:gd name="T9" fmla="*/ 433 h 456"/>
                  <a:gd name="T10" fmla="*/ 205 w 326"/>
                  <a:gd name="T11" fmla="*/ 433 h 456"/>
                  <a:gd name="T12" fmla="*/ 182 w 326"/>
                  <a:gd name="T13" fmla="*/ 422 h 456"/>
                  <a:gd name="T14" fmla="*/ 313 w 326"/>
                  <a:gd name="T15" fmla="*/ 0 h 456"/>
                  <a:gd name="T16" fmla="*/ 289 w 326"/>
                  <a:gd name="T17" fmla="*/ 198 h 456"/>
                  <a:gd name="T18" fmla="*/ 295 w 326"/>
                  <a:gd name="T19" fmla="*/ 360 h 456"/>
                  <a:gd name="T20" fmla="*/ 1 w 326"/>
                  <a:gd name="T21" fmla="*/ 420 h 456"/>
                  <a:gd name="T22" fmla="*/ 1 w 326"/>
                  <a:gd name="T23" fmla="*/ 420 h 456"/>
                  <a:gd name="T24" fmla="*/ 4 w 326"/>
                  <a:gd name="T25" fmla="*/ 428 h 456"/>
                  <a:gd name="T26" fmla="*/ 13 w 326"/>
                  <a:gd name="T27" fmla="*/ 437 h 456"/>
                  <a:gd name="T28" fmla="*/ 21 w 326"/>
                  <a:gd name="T29" fmla="*/ 440 h 456"/>
                  <a:gd name="T30" fmla="*/ 44 w 326"/>
                  <a:gd name="T31" fmla="*/ 438 h 456"/>
                  <a:gd name="T32" fmla="*/ 67 w 326"/>
                  <a:gd name="T33" fmla="*/ 456 h 456"/>
                  <a:gd name="T34" fmla="*/ 147 w 326"/>
                  <a:gd name="T35" fmla="*/ 434 h 456"/>
                  <a:gd name="T36" fmla="*/ 147 w 326"/>
                  <a:gd name="T37" fmla="*/ 434 h 456"/>
                  <a:gd name="T38" fmla="*/ 146 w 326"/>
                  <a:gd name="T39" fmla="*/ 430 h 456"/>
                  <a:gd name="T40" fmla="*/ 147 w 326"/>
                  <a:gd name="T41" fmla="*/ 421 h 456"/>
                  <a:gd name="T42" fmla="*/ 148 w 326"/>
                  <a:gd name="T43" fmla="*/ 417 h 456"/>
                  <a:gd name="T44" fmla="*/ 154 w 326"/>
                  <a:gd name="T45" fmla="*/ 409 h 456"/>
                  <a:gd name="T46" fmla="*/ 162 w 326"/>
                  <a:gd name="T47" fmla="*/ 405 h 456"/>
                  <a:gd name="T48" fmla="*/ 170 w 326"/>
                  <a:gd name="T49" fmla="*/ 403 h 456"/>
                  <a:gd name="T50" fmla="*/ 175 w 326"/>
                  <a:gd name="T51" fmla="*/ 403 h 456"/>
                  <a:gd name="T52" fmla="*/ 220 w 326"/>
                  <a:gd name="T53" fmla="*/ 424 h 456"/>
                  <a:gd name="T54" fmla="*/ 221 w 326"/>
                  <a:gd name="T55" fmla="*/ 425 h 456"/>
                  <a:gd name="T56" fmla="*/ 221 w 326"/>
                  <a:gd name="T57" fmla="*/ 428 h 456"/>
                  <a:gd name="T58" fmla="*/ 218 w 326"/>
                  <a:gd name="T59" fmla="*/ 429 h 456"/>
                  <a:gd name="T60" fmla="*/ 179 w 326"/>
                  <a:gd name="T61" fmla="*/ 410 h 456"/>
                  <a:gd name="T62" fmla="*/ 175 w 326"/>
                  <a:gd name="T63" fmla="*/ 409 h 456"/>
                  <a:gd name="T64" fmla="*/ 170 w 326"/>
                  <a:gd name="T65" fmla="*/ 409 h 456"/>
                  <a:gd name="T66" fmla="*/ 164 w 326"/>
                  <a:gd name="T67" fmla="*/ 409 h 456"/>
                  <a:gd name="T68" fmla="*/ 152 w 326"/>
                  <a:gd name="T69" fmla="*/ 418 h 456"/>
                  <a:gd name="T70" fmla="*/ 151 w 326"/>
                  <a:gd name="T71" fmla="*/ 426 h 456"/>
                  <a:gd name="T72" fmla="*/ 152 w 326"/>
                  <a:gd name="T73" fmla="*/ 433 h 456"/>
                  <a:gd name="T74" fmla="*/ 164 w 326"/>
                  <a:gd name="T75" fmla="*/ 434 h 456"/>
                  <a:gd name="T76" fmla="*/ 163 w 326"/>
                  <a:gd name="T77" fmla="*/ 429 h 456"/>
                  <a:gd name="T78" fmla="*/ 164 w 326"/>
                  <a:gd name="T79" fmla="*/ 424 h 456"/>
                  <a:gd name="T80" fmla="*/ 173 w 326"/>
                  <a:gd name="T81" fmla="*/ 417 h 456"/>
                  <a:gd name="T82" fmla="*/ 178 w 326"/>
                  <a:gd name="T83" fmla="*/ 417 h 456"/>
                  <a:gd name="T84" fmla="*/ 185 w 326"/>
                  <a:gd name="T85" fmla="*/ 418 h 456"/>
                  <a:gd name="T86" fmla="*/ 227 w 326"/>
                  <a:gd name="T87" fmla="*/ 432 h 456"/>
                  <a:gd name="T88" fmla="*/ 245 w 326"/>
                  <a:gd name="T89" fmla="*/ 434 h 456"/>
                  <a:gd name="T90" fmla="*/ 326 w 326"/>
                  <a:gd name="T91" fmla="*/ 429 h 456"/>
                  <a:gd name="T92" fmla="*/ 325 w 326"/>
                  <a:gd name="T93" fmla="*/ 422 h 456"/>
                  <a:gd name="T94" fmla="*/ 326 w 326"/>
                  <a:gd name="T95" fmla="*/ 397 h 456"/>
                  <a:gd name="T96" fmla="*/ 321 w 326"/>
                  <a:gd name="T97" fmla="*/ 237 h 456"/>
                  <a:gd name="T98" fmla="*/ 317 w 326"/>
                  <a:gd name="T99" fmla="*/ 102 h 456"/>
                  <a:gd name="T100" fmla="*/ 313 w 326"/>
                  <a:gd name="T10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456">
                    <a:moveTo>
                      <a:pt x="178" y="421"/>
                    </a:moveTo>
                    <a:lnTo>
                      <a:pt x="178" y="421"/>
                    </a:lnTo>
                    <a:lnTo>
                      <a:pt x="175" y="421"/>
                    </a:lnTo>
                    <a:lnTo>
                      <a:pt x="175" y="421"/>
                    </a:lnTo>
                    <a:lnTo>
                      <a:pt x="171" y="424"/>
                    </a:lnTo>
                    <a:lnTo>
                      <a:pt x="170" y="426"/>
                    </a:lnTo>
                    <a:lnTo>
                      <a:pt x="170" y="426"/>
                    </a:lnTo>
                    <a:lnTo>
                      <a:pt x="169" y="430"/>
                    </a:lnTo>
                    <a:lnTo>
                      <a:pt x="169" y="433"/>
                    </a:lnTo>
                    <a:lnTo>
                      <a:pt x="169" y="433"/>
                    </a:lnTo>
                    <a:lnTo>
                      <a:pt x="170" y="434"/>
                    </a:lnTo>
                    <a:lnTo>
                      <a:pt x="205" y="433"/>
                    </a:lnTo>
                    <a:lnTo>
                      <a:pt x="182" y="422"/>
                    </a:lnTo>
                    <a:lnTo>
                      <a:pt x="182" y="422"/>
                    </a:lnTo>
                    <a:lnTo>
                      <a:pt x="178" y="421"/>
                    </a:lnTo>
                    <a:close/>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85"/>
              <p:cNvSpPr/>
              <p:nvPr/>
            </p:nvSpPr>
            <p:spPr bwMode="auto">
              <a:xfrm>
                <a:off x="1378243" y="3522375"/>
                <a:ext cx="48491" cy="17511"/>
              </a:xfrm>
              <a:custGeom>
                <a:avLst/>
                <a:gdLst>
                  <a:gd name="T0" fmla="*/ 9 w 36"/>
                  <a:gd name="T1" fmla="*/ 0 h 13"/>
                  <a:gd name="T2" fmla="*/ 9 w 36"/>
                  <a:gd name="T3" fmla="*/ 0 h 13"/>
                  <a:gd name="T4" fmla="*/ 6 w 36"/>
                  <a:gd name="T5" fmla="*/ 0 h 13"/>
                  <a:gd name="T6" fmla="*/ 6 w 36"/>
                  <a:gd name="T7" fmla="*/ 0 h 13"/>
                  <a:gd name="T8" fmla="*/ 2 w 36"/>
                  <a:gd name="T9" fmla="*/ 3 h 13"/>
                  <a:gd name="T10" fmla="*/ 1 w 36"/>
                  <a:gd name="T11" fmla="*/ 5 h 13"/>
                  <a:gd name="T12" fmla="*/ 1 w 36"/>
                  <a:gd name="T13" fmla="*/ 5 h 13"/>
                  <a:gd name="T14" fmla="*/ 0 w 36"/>
                  <a:gd name="T15" fmla="*/ 9 h 13"/>
                  <a:gd name="T16" fmla="*/ 0 w 36"/>
                  <a:gd name="T17" fmla="*/ 12 h 13"/>
                  <a:gd name="T18" fmla="*/ 0 w 36"/>
                  <a:gd name="T19" fmla="*/ 12 h 13"/>
                  <a:gd name="T20" fmla="*/ 1 w 36"/>
                  <a:gd name="T21" fmla="*/ 13 h 13"/>
                  <a:gd name="T22" fmla="*/ 36 w 36"/>
                  <a:gd name="T23" fmla="*/ 12 h 13"/>
                  <a:gd name="T24" fmla="*/ 13 w 36"/>
                  <a:gd name="T25" fmla="*/ 1 h 13"/>
                  <a:gd name="T26" fmla="*/ 13 w 36"/>
                  <a:gd name="T27" fmla="*/ 1 h 13"/>
                  <a:gd name="T28" fmla="*/ 9 w 3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3">
                    <a:moveTo>
                      <a:pt x="9" y="0"/>
                    </a:moveTo>
                    <a:lnTo>
                      <a:pt x="9" y="0"/>
                    </a:lnTo>
                    <a:lnTo>
                      <a:pt x="6" y="0"/>
                    </a:lnTo>
                    <a:lnTo>
                      <a:pt x="6" y="0"/>
                    </a:lnTo>
                    <a:lnTo>
                      <a:pt x="2" y="3"/>
                    </a:lnTo>
                    <a:lnTo>
                      <a:pt x="1" y="5"/>
                    </a:lnTo>
                    <a:lnTo>
                      <a:pt x="1" y="5"/>
                    </a:lnTo>
                    <a:lnTo>
                      <a:pt x="0" y="9"/>
                    </a:lnTo>
                    <a:lnTo>
                      <a:pt x="0" y="12"/>
                    </a:lnTo>
                    <a:lnTo>
                      <a:pt x="0" y="12"/>
                    </a:lnTo>
                    <a:lnTo>
                      <a:pt x="1" y="13"/>
                    </a:lnTo>
                    <a:lnTo>
                      <a:pt x="36" y="12"/>
                    </a:lnTo>
                    <a:lnTo>
                      <a:pt x="13" y="1"/>
                    </a:lnTo>
                    <a:lnTo>
                      <a:pt x="13" y="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86"/>
              <p:cNvSpPr/>
              <p:nvPr/>
            </p:nvSpPr>
            <p:spPr bwMode="auto">
              <a:xfrm>
                <a:off x="1150604" y="2955295"/>
                <a:ext cx="439117" cy="614225"/>
              </a:xfrm>
              <a:custGeom>
                <a:avLst/>
                <a:gdLst>
                  <a:gd name="T0" fmla="*/ 283 w 326"/>
                  <a:gd name="T1" fmla="*/ 1 h 456"/>
                  <a:gd name="T2" fmla="*/ 290 w 326"/>
                  <a:gd name="T3" fmla="*/ 208 h 456"/>
                  <a:gd name="T4" fmla="*/ 0 w 326"/>
                  <a:gd name="T5" fmla="*/ 380 h 456"/>
                  <a:gd name="T6" fmla="*/ 1 w 326"/>
                  <a:gd name="T7" fmla="*/ 420 h 456"/>
                  <a:gd name="T8" fmla="*/ 1 w 326"/>
                  <a:gd name="T9" fmla="*/ 420 h 456"/>
                  <a:gd name="T10" fmla="*/ 8 w 326"/>
                  <a:gd name="T11" fmla="*/ 433 h 456"/>
                  <a:gd name="T12" fmla="*/ 21 w 326"/>
                  <a:gd name="T13" fmla="*/ 440 h 456"/>
                  <a:gd name="T14" fmla="*/ 23 w 326"/>
                  <a:gd name="T15" fmla="*/ 440 h 456"/>
                  <a:gd name="T16" fmla="*/ 44 w 326"/>
                  <a:gd name="T17" fmla="*/ 456 h 456"/>
                  <a:gd name="T18" fmla="*/ 66 w 326"/>
                  <a:gd name="T19" fmla="*/ 437 h 456"/>
                  <a:gd name="T20" fmla="*/ 147 w 326"/>
                  <a:gd name="T21" fmla="*/ 434 h 456"/>
                  <a:gd name="T22" fmla="*/ 147 w 326"/>
                  <a:gd name="T23" fmla="*/ 434 h 456"/>
                  <a:gd name="T24" fmla="*/ 146 w 326"/>
                  <a:gd name="T25" fmla="*/ 425 h 456"/>
                  <a:gd name="T26" fmla="*/ 148 w 326"/>
                  <a:gd name="T27" fmla="*/ 417 h 456"/>
                  <a:gd name="T28" fmla="*/ 151 w 326"/>
                  <a:gd name="T29" fmla="*/ 413 h 456"/>
                  <a:gd name="T30" fmla="*/ 158 w 326"/>
                  <a:gd name="T31" fmla="*/ 406 h 456"/>
                  <a:gd name="T32" fmla="*/ 162 w 326"/>
                  <a:gd name="T33" fmla="*/ 405 h 456"/>
                  <a:gd name="T34" fmla="*/ 170 w 326"/>
                  <a:gd name="T35" fmla="*/ 403 h 456"/>
                  <a:gd name="T36" fmla="*/ 181 w 326"/>
                  <a:gd name="T37" fmla="*/ 406 h 456"/>
                  <a:gd name="T38" fmla="*/ 220 w 326"/>
                  <a:gd name="T39" fmla="*/ 424 h 456"/>
                  <a:gd name="T40" fmla="*/ 221 w 326"/>
                  <a:gd name="T41" fmla="*/ 428 h 456"/>
                  <a:gd name="T42" fmla="*/ 218 w 326"/>
                  <a:gd name="T43" fmla="*/ 429 h 456"/>
                  <a:gd name="T44" fmla="*/ 217 w 326"/>
                  <a:gd name="T45" fmla="*/ 428 h 456"/>
                  <a:gd name="T46" fmla="*/ 179 w 326"/>
                  <a:gd name="T47" fmla="*/ 410 h 456"/>
                  <a:gd name="T48" fmla="*/ 170 w 326"/>
                  <a:gd name="T49" fmla="*/ 409 h 456"/>
                  <a:gd name="T50" fmla="*/ 164 w 326"/>
                  <a:gd name="T51" fmla="*/ 409 h 456"/>
                  <a:gd name="T52" fmla="*/ 158 w 326"/>
                  <a:gd name="T53" fmla="*/ 413 h 456"/>
                  <a:gd name="T54" fmla="*/ 152 w 326"/>
                  <a:gd name="T55" fmla="*/ 418 h 456"/>
                  <a:gd name="T56" fmla="*/ 152 w 326"/>
                  <a:gd name="T57" fmla="*/ 433 h 456"/>
                  <a:gd name="T58" fmla="*/ 152 w 326"/>
                  <a:gd name="T59" fmla="*/ 434 h 456"/>
                  <a:gd name="T60" fmla="*/ 164 w 326"/>
                  <a:gd name="T61" fmla="*/ 434 h 456"/>
                  <a:gd name="T62" fmla="*/ 164 w 326"/>
                  <a:gd name="T63" fmla="*/ 424 h 456"/>
                  <a:gd name="T64" fmla="*/ 169 w 326"/>
                  <a:gd name="T65" fmla="*/ 420 h 456"/>
                  <a:gd name="T66" fmla="*/ 173 w 326"/>
                  <a:gd name="T67" fmla="*/ 417 h 456"/>
                  <a:gd name="T68" fmla="*/ 178 w 326"/>
                  <a:gd name="T69" fmla="*/ 417 h 456"/>
                  <a:gd name="T70" fmla="*/ 216 w 326"/>
                  <a:gd name="T71" fmla="*/ 433 h 456"/>
                  <a:gd name="T72" fmla="*/ 227 w 326"/>
                  <a:gd name="T73" fmla="*/ 434 h 456"/>
                  <a:gd name="T74" fmla="*/ 245 w 326"/>
                  <a:gd name="T75" fmla="*/ 432 h 456"/>
                  <a:gd name="T76" fmla="*/ 326 w 326"/>
                  <a:gd name="T77" fmla="*/ 421 h 456"/>
                  <a:gd name="T78" fmla="*/ 324 w 326"/>
                  <a:gd name="T79" fmla="*/ 397 h 456"/>
                  <a:gd name="T80" fmla="*/ 321 w 326"/>
                  <a:gd name="T81" fmla="*/ 244 h 456"/>
                  <a:gd name="T82" fmla="*/ 321 w 326"/>
                  <a:gd name="T83" fmla="*/ 237 h 456"/>
                  <a:gd name="T84" fmla="*/ 316 w 326"/>
                  <a:gd name="T85" fmla="*/ 1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456">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87"/>
              <p:cNvSpPr>
                <a:spLocks noEditPoints="1"/>
              </p:cNvSpPr>
              <p:nvPr/>
            </p:nvSpPr>
            <p:spPr bwMode="auto">
              <a:xfrm>
                <a:off x="1347263" y="3498130"/>
                <a:ext cx="101024" cy="41757"/>
              </a:xfrm>
              <a:custGeom>
                <a:avLst/>
                <a:gdLst>
                  <a:gd name="T0" fmla="*/ 32 w 75"/>
                  <a:gd name="T1" fmla="*/ 14 h 31"/>
                  <a:gd name="T2" fmla="*/ 27 w 75"/>
                  <a:gd name="T3" fmla="*/ 14 h 31"/>
                  <a:gd name="T4" fmla="*/ 18 w 75"/>
                  <a:gd name="T5" fmla="*/ 21 h 31"/>
                  <a:gd name="T6" fmla="*/ 17 w 75"/>
                  <a:gd name="T7" fmla="*/ 26 h 31"/>
                  <a:gd name="T8" fmla="*/ 24 w 75"/>
                  <a:gd name="T9" fmla="*/ 31 h 31"/>
                  <a:gd name="T10" fmla="*/ 23 w 75"/>
                  <a:gd name="T11" fmla="*/ 30 h 31"/>
                  <a:gd name="T12" fmla="*/ 23 w 75"/>
                  <a:gd name="T13" fmla="*/ 27 h 31"/>
                  <a:gd name="T14" fmla="*/ 24 w 75"/>
                  <a:gd name="T15" fmla="*/ 23 h 31"/>
                  <a:gd name="T16" fmla="*/ 29 w 75"/>
                  <a:gd name="T17" fmla="*/ 18 h 31"/>
                  <a:gd name="T18" fmla="*/ 32 w 75"/>
                  <a:gd name="T19" fmla="*/ 18 h 31"/>
                  <a:gd name="T20" fmla="*/ 36 w 75"/>
                  <a:gd name="T21" fmla="*/ 19 h 31"/>
                  <a:gd name="T22" fmla="*/ 70 w 75"/>
                  <a:gd name="T23" fmla="*/ 30 h 31"/>
                  <a:gd name="T24" fmla="*/ 39 w 75"/>
                  <a:gd name="T25" fmla="*/ 15 h 31"/>
                  <a:gd name="T26" fmla="*/ 24 w 75"/>
                  <a:gd name="T27" fmla="*/ 0 h 31"/>
                  <a:gd name="T28" fmla="*/ 16 w 75"/>
                  <a:gd name="T29" fmla="*/ 2 h 31"/>
                  <a:gd name="T30" fmla="*/ 12 w 75"/>
                  <a:gd name="T31" fmla="*/ 3 h 31"/>
                  <a:gd name="T32" fmla="*/ 5 w 75"/>
                  <a:gd name="T33" fmla="*/ 10 h 31"/>
                  <a:gd name="T34" fmla="*/ 2 w 75"/>
                  <a:gd name="T35" fmla="*/ 14 h 31"/>
                  <a:gd name="T36" fmla="*/ 0 w 75"/>
                  <a:gd name="T37" fmla="*/ 22 h 31"/>
                  <a:gd name="T38" fmla="*/ 1 w 75"/>
                  <a:gd name="T39" fmla="*/ 31 h 31"/>
                  <a:gd name="T40" fmla="*/ 1 w 75"/>
                  <a:gd name="T41" fmla="*/ 31 h 31"/>
                  <a:gd name="T42" fmla="*/ 6 w 75"/>
                  <a:gd name="T43" fmla="*/ 31 h 31"/>
                  <a:gd name="T44" fmla="*/ 6 w 75"/>
                  <a:gd name="T45" fmla="*/ 30 h 31"/>
                  <a:gd name="T46" fmla="*/ 6 w 75"/>
                  <a:gd name="T47" fmla="*/ 15 h 31"/>
                  <a:gd name="T48" fmla="*/ 12 w 75"/>
                  <a:gd name="T49" fmla="*/ 10 h 31"/>
                  <a:gd name="T50" fmla="*/ 18 w 75"/>
                  <a:gd name="T51" fmla="*/ 6 h 31"/>
                  <a:gd name="T52" fmla="*/ 24 w 75"/>
                  <a:gd name="T53" fmla="*/ 6 h 31"/>
                  <a:gd name="T54" fmla="*/ 33 w 75"/>
                  <a:gd name="T55" fmla="*/ 7 h 31"/>
                  <a:gd name="T56" fmla="*/ 71 w 75"/>
                  <a:gd name="T57" fmla="*/ 25 h 31"/>
                  <a:gd name="T58" fmla="*/ 72 w 75"/>
                  <a:gd name="T59" fmla="*/ 26 h 31"/>
                  <a:gd name="T60" fmla="*/ 75 w 75"/>
                  <a:gd name="T61" fmla="*/ 25 h 31"/>
                  <a:gd name="T62" fmla="*/ 74 w 75"/>
                  <a:gd name="T63" fmla="*/ 21 h 31"/>
                  <a:gd name="T64" fmla="*/ 35 w 75"/>
                  <a:gd name="T65" fmla="*/ 3 h 31"/>
                  <a:gd name="T66" fmla="*/ 24 w 75"/>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
                    <a:moveTo>
                      <a:pt x="32" y="14"/>
                    </a:moveTo>
                    <a:lnTo>
                      <a:pt x="32" y="14"/>
                    </a:lnTo>
                    <a:lnTo>
                      <a:pt x="27" y="14"/>
                    </a:lnTo>
                    <a:lnTo>
                      <a:pt x="27" y="14"/>
                    </a:lnTo>
                    <a:lnTo>
                      <a:pt x="23" y="17"/>
                    </a:lnTo>
                    <a:lnTo>
                      <a:pt x="18" y="21"/>
                    </a:lnTo>
                    <a:lnTo>
                      <a:pt x="18" y="21"/>
                    </a:lnTo>
                    <a:lnTo>
                      <a:pt x="17" y="26"/>
                    </a:lnTo>
                    <a:lnTo>
                      <a:pt x="18" y="31"/>
                    </a:lnTo>
                    <a:lnTo>
                      <a:pt x="24" y="31"/>
                    </a:lnTo>
                    <a:lnTo>
                      <a:pt x="24" y="31"/>
                    </a:lnTo>
                    <a:lnTo>
                      <a:pt x="23" y="30"/>
                    </a:lnTo>
                    <a:lnTo>
                      <a:pt x="23" y="30"/>
                    </a:lnTo>
                    <a:lnTo>
                      <a:pt x="23" y="27"/>
                    </a:lnTo>
                    <a:lnTo>
                      <a:pt x="24" y="23"/>
                    </a:lnTo>
                    <a:lnTo>
                      <a:pt x="24" y="23"/>
                    </a:lnTo>
                    <a:lnTo>
                      <a:pt x="25" y="21"/>
                    </a:lnTo>
                    <a:lnTo>
                      <a:pt x="29" y="18"/>
                    </a:lnTo>
                    <a:lnTo>
                      <a:pt x="29" y="18"/>
                    </a:lnTo>
                    <a:lnTo>
                      <a:pt x="32" y="18"/>
                    </a:lnTo>
                    <a:lnTo>
                      <a:pt x="32" y="18"/>
                    </a:lnTo>
                    <a:lnTo>
                      <a:pt x="36" y="19"/>
                    </a:lnTo>
                    <a:lnTo>
                      <a:pt x="59" y="30"/>
                    </a:lnTo>
                    <a:lnTo>
                      <a:pt x="70" y="30"/>
                    </a:lnTo>
                    <a:lnTo>
                      <a:pt x="39" y="15"/>
                    </a:lnTo>
                    <a:lnTo>
                      <a:pt x="39" y="15"/>
                    </a:lnTo>
                    <a:lnTo>
                      <a:pt x="32" y="14"/>
                    </a:lnTo>
                    <a:close/>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close/>
                  </a:path>
                </a:pathLst>
              </a:custGeom>
              <a:solidFill>
                <a:srgbClr val="8BCFD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3" name="Freeform 88"/>
              <p:cNvSpPr/>
              <p:nvPr/>
            </p:nvSpPr>
            <p:spPr bwMode="auto">
              <a:xfrm>
                <a:off x="1370162" y="3516987"/>
                <a:ext cx="71391" cy="22899"/>
              </a:xfrm>
              <a:custGeom>
                <a:avLst/>
                <a:gdLst>
                  <a:gd name="T0" fmla="*/ 15 w 53"/>
                  <a:gd name="T1" fmla="*/ 0 h 17"/>
                  <a:gd name="T2" fmla="*/ 15 w 53"/>
                  <a:gd name="T3" fmla="*/ 0 h 17"/>
                  <a:gd name="T4" fmla="*/ 10 w 53"/>
                  <a:gd name="T5" fmla="*/ 0 h 17"/>
                  <a:gd name="T6" fmla="*/ 10 w 53"/>
                  <a:gd name="T7" fmla="*/ 0 h 17"/>
                  <a:gd name="T8" fmla="*/ 6 w 53"/>
                  <a:gd name="T9" fmla="*/ 3 h 17"/>
                  <a:gd name="T10" fmla="*/ 1 w 53"/>
                  <a:gd name="T11" fmla="*/ 7 h 17"/>
                  <a:gd name="T12" fmla="*/ 1 w 53"/>
                  <a:gd name="T13" fmla="*/ 7 h 17"/>
                  <a:gd name="T14" fmla="*/ 0 w 53"/>
                  <a:gd name="T15" fmla="*/ 12 h 17"/>
                  <a:gd name="T16" fmla="*/ 1 w 53"/>
                  <a:gd name="T17" fmla="*/ 17 h 17"/>
                  <a:gd name="T18" fmla="*/ 7 w 53"/>
                  <a:gd name="T19" fmla="*/ 17 h 17"/>
                  <a:gd name="T20" fmla="*/ 7 w 53"/>
                  <a:gd name="T21" fmla="*/ 17 h 17"/>
                  <a:gd name="T22" fmla="*/ 6 w 53"/>
                  <a:gd name="T23" fmla="*/ 16 h 17"/>
                  <a:gd name="T24" fmla="*/ 6 w 53"/>
                  <a:gd name="T25" fmla="*/ 16 h 17"/>
                  <a:gd name="T26" fmla="*/ 6 w 53"/>
                  <a:gd name="T27" fmla="*/ 13 h 17"/>
                  <a:gd name="T28" fmla="*/ 7 w 53"/>
                  <a:gd name="T29" fmla="*/ 9 h 17"/>
                  <a:gd name="T30" fmla="*/ 7 w 53"/>
                  <a:gd name="T31" fmla="*/ 9 h 17"/>
                  <a:gd name="T32" fmla="*/ 8 w 53"/>
                  <a:gd name="T33" fmla="*/ 7 h 17"/>
                  <a:gd name="T34" fmla="*/ 12 w 53"/>
                  <a:gd name="T35" fmla="*/ 4 h 17"/>
                  <a:gd name="T36" fmla="*/ 12 w 53"/>
                  <a:gd name="T37" fmla="*/ 4 h 17"/>
                  <a:gd name="T38" fmla="*/ 15 w 53"/>
                  <a:gd name="T39" fmla="*/ 4 h 17"/>
                  <a:gd name="T40" fmla="*/ 15 w 53"/>
                  <a:gd name="T41" fmla="*/ 4 h 17"/>
                  <a:gd name="T42" fmla="*/ 19 w 53"/>
                  <a:gd name="T43" fmla="*/ 5 h 17"/>
                  <a:gd name="T44" fmla="*/ 42 w 53"/>
                  <a:gd name="T45" fmla="*/ 16 h 17"/>
                  <a:gd name="T46" fmla="*/ 53 w 53"/>
                  <a:gd name="T47" fmla="*/ 16 h 17"/>
                  <a:gd name="T48" fmla="*/ 22 w 53"/>
                  <a:gd name="T49" fmla="*/ 1 h 17"/>
                  <a:gd name="T50" fmla="*/ 22 w 53"/>
                  <a:gd name="T51" fmla="*/ 1 h 17"/>
                  <a:gd name="T52" fmla="*/ 15 w 53"/>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7">
                    <a:moveTo>
                      <a:pt x="15" y="0"/>
                    </a:moveTo>
                    <a:lnTo>
                      <a:pt x="15" y="0"/>
                    </a:lnTo>
                    <a:lnTo>
                      <a:pt x="10" y="0"/>
                    </a:lnTo>
                    <a:lnTo>
                      <a:pt x="10" y="0"/>
                    </a:lnTo>
                    <a:lnTo>
                      <a:pt x="6" y="3"/>
                    </a:lnTo>
                    <a:lnTo>
                      <a:pt x="1" y="7"/>
                    </a:lnTo>
                    <a:lnTo>
                      <a:pt x="1" y="7"/>
                    </a:lnTo>
                    <a:lnTo>
                      <a:pt x="0" y="12"/>
                    </a:lnTo>
                    <a:lnTo>
                      <a:pt x="1" y="17"/>
                    </a:lnTo>
                    <a:lnTo>
                      <a:pt x="7" y="17"/>
                    </a:lnTo>
                    <a:lnTo>
                      <a:pt x="7" y="17"/>
                    </a:lnTo>
                    <a:lnTo>
                      <a:pt x="6" y="16"/>
                    </a:lnTo>
                    <a:lnTo>
                      <a:pt x="6" y="16"/>
                    </a:lnTo>
                    <a:lnTo>
                      <a:pt x="6" y="13"/>
                    </a:lnTo>
                    <a:lnTo>
                      <a:pt x="7" y="9"/>
                    </a:lnTo>
                    <a:lnTo>
                      <a:pt x="7" y="9"/>
                    </a:lnTo>
                    <a:lnTo>
                      <a:pt x="8" y="7"/>
                    </a:lnTo>
                    <a:lnTo>
                      <a:pt x="12" y="4"/>
                    </a:lnTo>
                    <a:lnTo>
                      <a:pt x="12" y="4"/>
                    </a:lnTo>
                    <a:lnTo>
                      <a:pt x="15" y="4"/>
                    </a:lnTo>
                    <a:lnTo>
                      <a:pt x="15" y="4"/>
                    </a:lnTo>
                    <a:lnTo>
                      <a:pt x="19" y="5"/>
                    </a:lnTo>
                    <a:lnTo>
                      <a:pt x="42" y="16"/>
                    </a:lnTo>
                    <a:lnTo>
                      <a:pt x="53" y="16"/>
                    </a:lnTo>
                    <a:lnTo>
                      <a:pt x="22" y="1"/>
                    </a:lnTo>
                    <a:lnTo>
                      <a:pt x="22" y="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Freeform 89"/>
              <p:cNvSpPr/>
              <p:nvPr/>
            </p:nvSpPr>
            <p:spPr bwMode="auto">
              <a:xfrm>
                <a:off x="1347263" y="3498130"/>
                <a:ext cx="101024" cy="41757"/>
              </a:xfrm>
              <a:custGeom>
                <a:avLst/>
                <a:gdLst>
                  <a:gd name="T0" fmla="*/ 24 w 75"/>
                  <a:gd name="T1" fmla="*/ 0 h 31"/>
                  <a:gd name="T2" fmla="*/ 24 w 75"/>
                  <a:gd name="T3" fmla="*/ 0 h 31"/>
                  <a:gd name="T4" fmla="*/ 16 w 75"/>
                  <a:gd name="T5" fmla="*/ 2 h 31"/>
                  <a:gd name="T6" fmla="*/ 16 w 75"/>
                  <a:gd name="T7" fmla="*/ 2 h 31"/>
                  <a:gd name="T8" fmla="*/ 12 w 75"/>
                  <a:gd name="T9" fmla="*/ 3 h 31"/>
                  <a:gd name="T10" fmla="*/ 8 w 75"/>
                  <a:gd name="T11" fmla="*/ 6 h 31"/>
                  <a:gd name="T12" fmla="*/ 5 w 75"/>
                  <a:gd name="T13" fmla="*/ 10 h 31"/>
                  <a:gd name="T14" fmla="*/ 2 w 75"/>
                  <a:gd name="T15" fmla="*/ 14 h 31"/>
                  <a:gd name="T16" fmla="*/ 2 w 75"/>
                  <a:gd name="T17" fmla="*/ 14 h 31"/>
                  <a:gd name="T18" fmla="*/ 1 w 75"/>
                  <a:gd name="T19" fmla="*/ 18 h 31"/>
                  <a:gd name="T20" fmla="*/ 0 w 75"/>
                  <a:gd name="T21" fmla="*/ 22 h 31"/>
                  <a:gd name="T22" fmla="*/ 0 w 75"/>
                  <a:gd name="T23" fmla="*/ 27 h 31"/>
                  <a:gd name="T24" fmla="*/ 1 w 75"/>
                  <a:gd name="T25" fmla="*/ 31 h 31"/>
                  <a:gd name="T26" fmla="*/ 1 w 75"/>
                  <a:gd name="T27" fmla="*/ 31 h 31"/>
                  <a:gd name="T28" fmla="*/ 1 w 75"/>
                  <a:gd name="T29" fmla="*/ 31 h 31"/>
                  <a:gd name="T30" fmla="*/ 6 w 75"/>
                  <a:gd name="T31" fmla="*/ 31 h 31"/>
                  <a:gd name="T32" fmla="*/ 6 w 75"/>
                  <a:gd name="T33" fmla="*/ 31 h 31"/>
                  <a:gd name="T34" fmla="*/ 6 w 75"/>
                  <a:gd name="T35" fmla="*/ 30 h 31"/>
                  <a:gd name="T36" fmla="*/ 6 w 75"/>
                  <a:gd name="T37" fmla="*/ 30 h 31"/>
                  <a:gd name="T38" fmla="*/ 5 w 75"/>
                  <a:gd name="T39" fmla="*/ 23 h 31"/>
                  <a:gd name="T40" fmla="*/ 6 w 75"/>
                  <a:gd name="T41" fmla="*/ 15 h 31"/>
                  <a:gd name="T42" fmla="*/ 6 w 75"/>
                  <a:gd name="T43" fmla="*/ 15 h 31"/>
                  <a:gd name="T44" fmla="*/ 12 w 75"/>
                  <a:gd name="T45" fmla="*/ 10 h 31"/>
                  <a:gd name="T46" fmla="*/ 18 w 75"/>
                  <a:gd name="T47" fmla="*/ 6 h 31"/>
                  <a:gd name="T48" fmla="*/ 18 w 75"/>
                  <a:gd name="T49" fmla="*/ 6 h 31"/>
                  <a:gd name="T50" fmla="*/ 24 w 75"/>
                  <a:gd name="T51" fmla="*/ 6 h 31"/>
                  <a:gd name="T52" fmla="*/ 24 w 75"/>
                  <a:gd name="T53" fmla="*/ 6 h 31"/>
                  <a:gd name="T54" fmla="*/ 29 w 75"/>
                  <a:gd name="T55" fmla="*/ 6 h 31"/>
                  <a:gd name="T56" fmla="*/ 33 w 75"/>
                  <a:gd name="T57" fmla="*/ 7 h 31"/>
                  <a:gd name="T58" fmla="*/ 71 w 75"/>
                  <a:gd name="T59" fmla="*/ 25 h 31"/>
                  <a:gd name="T60" fmla="*/ 71 w 75"/>
                  <a:gd name="T61" fmla="*/ 25 h 31"/>
                  <a:gd name="T62" fmla="*/ 72 w 75"/>
                  <a:gd name="T63" fmla="*/ 26 h 31"/>
                  <a:gd name="T64" fmla="*/ 72 w 75"/>
                  <a:gd name="T65" fmla="*/ 26 h 31"/>
                  <a:gd name="T66" fmla="*/ 75 w 75"/>
                  <a:gd name="T67" fmla="*/ 25 h 31"/>
                  <a:gd name="T68" fmla="*/ 75 w 75"/>
                  <a:gd name="T69" fmla="*/ 25 h 31"/>
                  <a:gd name="T70" fmla="*/ 75 w 75"/>
                  <a:gd name="T71" fmla="*/ 22 h 31"/>
                  <a:gd name="T72" fmla="*/ 74 w 75"/>
                  <a:gd name="T73" fmla="*/ 21 h 31"/>
                  <a:gd name="T74" fmla="*/ 35 w 75"/>
                  <a:gd name="T75" fmla="*/ 3 h 31"/>
                  <a:gd name="T76" fmla="*/ 35 w 75"/>
                  <a:gd name="T77" fmla="*/ 3 h 31"/>
                  <a:gd name="T78" fmla="*/ 29 w 75"/>
                  <a:gd name="T79" fmla="*/ 0 h 31"/>
                  <a:gd name="T80" fmla="*/ 24 w 75"/>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31">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5" name="Freeform 90"/>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close/>
                  </a:path>
                </a:pathLst>
              </a:custGeom>
              <a:solidFill>
                <a:srgbClr val="45494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6" name="Freeform 91"/>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92"/>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close/>
                  </a:path>
                </a:pathLst>
              </a:custGeom>
              <a:solidFill>
                <a:srgbClr val="53575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93"/>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94"/>
              <p:cNvSpPr/>
              <p:nvPr/>
            </p:nvSpPr>
            <p:spPr bwMode="auto">
              <a:xfrm>
                <a:off x="1116929" y="3434821"/>
                <a:ext cx="428341" cy="56573"/>
              </a:xfrm>
              <a:custGeom>
                <a:avLst/>
                <a:gdLst>
                  <a:gd name="T0" fmla="*/ 0 w 318"/>
                  <a:gd name="T1" fmla="*/ 27 h 42"/>
                  <a:gd name="T2" fmla="*/ 0 w 318"/>
                  <a:gd name="T3" fmla="*/ 27 h 42"/>
                  <a:gd name="T4" fmla="*/ 2 w 318"/>
                  <a:gd name="T5" fmla="*/ 32 h 42"/>
                  <a:gd name="T6" fmla="*/ 5 w 318"/>
                  <a:gd name="T7" fmla="*/ 38 h 42"/>
                  <a:gd name="T8" fmla="*/ 10 w 318"/>
                  <a:gd name="T9" fmla="*/ 42 h 42"/>
                  <a:gd name="T10" fmla="*/ 17 w 318"/>
                  <a:gd name="T11" fmla="*/ 42 h 42"/>
                  <a:gd name="T12" fmla="*/ 318 w 318"/>
                  <a:gd name="T13" fmla="*/ 32 h 42"/>
                  <a:gd name="T14" fmla="*/ 318 w 318"/>
                  <a:gd name="T15" fmla="*/ 0 h 42"/>
                  <a:gd name="T16" fmla="*/ 15 w 318"/>
                  <a:gd name="T17" fmla="*/ 11 h 42"/>
                  <a:gd name="T18" fmla="*/ 15 w 318"/>
                  <a:gd name="T19" fmla="*/ 11 h 42"/>
                  <a:gd name="T20" fmla="*/ 9 w 318"/>
                  <a:gd name="T21" fmla="*/ 12 h 42"/>
                  <a:gd name="T22" fmla="*/ 5 w 318"/>
                  <a:gd name="T23" fmla="*/ 15 h 42"/>
                  <a:gd name="T24" fmla="*/ 0 w 318"/>
                  <a:gd name="T25" fmla="*/ 20 h 42"/>
                  <a:gd name="T26" fmla="*/ 0 w 318"/>
                  <a:gd name="T27" fmla="*/ 27 h 42"/>
                  <a:gd name="T28" fmla="*/ 0 w 318"/>
                  <a:gd name="T29"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2">
                    <a:moveTo>
                      <a:pt x="0" y="27"/>
                    </a:moveTo>
                    <a:lnTo>
                      <a:pt x="0" y="27"/>
                    </a:lnTo>
                    <a:lnTo>
                      <a:pt x="2" y="32"/>
                    </a:lnTo>
                    <a:lnTo>
                      <a:pt x="5" y="38"/>
                    </a:lnTo>
                    <a:lnTo>
                      <a:pt x="10" y="42"/>
                    </a:lnTo>
                    <a:lnTo>
                      <a:pt x="17" y="42"/>
                    </a:lnTo>
                    <a:lnTo>
                      <a:pt x="318" y="32"/>
                    </a:lnTo>
                    <a:lnTo>
                      <a:pt x="318" y="0"/>
                    </a:lnTo>
                    <a:lnTo>
                      <a:pt x="15" y="11"/>
                    </a:lnTo>
                    <a:lnTo>
                      <a:pt x="15" y="11"/>
                    </a:lnTo>
                    <a:lnTo>
                      <a:pt x="9" y="12"/>
                    </a:lnTo>
                    <a:lnTo>
                      <a:pt x="5" y="15"/>
                    </a:lnTo>
                    <a:lnTo>
                      <a:pt x="0" y="20"/>
                    </a:lnTo>
                    <a:lnTo>
                      <a:pt x="0" y="27"/>
                    </a:lnTo>
                    <a:lnTo>
                      <a:pt x="0" y="27"/>
                    </a:lnTo>
                    <a:close/>
                  </a:path>
                </a:pathLst>
              </a:custGeom>
              <a:solidFill>
                <a:srgbClr val="E1CC8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0" name="Freeform 95"/>
              <p:cNvSpPr/>
              <p:nvPr/>
            </p:nvSpPr>
            <p:spPr bwMode="auto">
              <a:xfrm>
                <a:off x="1110194" y="3429433"/>
                <a:ext cx="437770" cy="67349"/>
              </a:xfrm>
              <a:custGeom>
                <a:avLst/>
                <a:gdLst>
                  <a:gd name="T0" fmla="*/ 0 w 325"/>
                  <a:gd name="T1" fmla="*/ 31 h 50"/>
                  <a:gd name="T2" fmla="*/ 0 w 325"/>
                  <a:gd name="T3" fmla="*/ 31 h 50"/>
                  <a:gd name="T4" fmla="*/ 1 w 325"/>
                  <a:gd name="T5" fmla="*/ 35 h 50"/>
                  <a:gd name="T6" fmla="*/ 3 w 325"/>
                  <a:gd name="T7" fmla="*/ 39 h 50"/>
                  <a:gd name="T8" fmla="*/ 7 w 325"/>
                  <a:gd name="T9" fmla="*/ 45 h 50"/>
                  <a:gd name="T10" fmla="*/ 14 w 325"/>
                  <a:gd name="T11" fmla="*/ 49 h 50"/>
                  <a:gd name="T12" fmla="*/ 20 w 325"/>
                  <a:gd name="T13" fmla="*/ 50 h 50"/>
                  <a:gd name="T14" fmla="*/ 325 w 325"/>
                  <a:gd name="T15" fmla="*/ 39 h 50"/>
                  <a:gd name="T16" fmla="*/ 325 w 325"/>
                  <a:gd name="T17" fmla="*/ 32 h 50"/>
                  <a:gd name="T18" fmla="*/ 20 w 325"/>
                  <a:gd name="T19" fmla="*/ 43 h 50"/>
                  <a:gd name="T20" fmla="*/ 20 w 325"/>
                  <a:gd name="T21" fmla="*/ 43 h 50"/>
                  <a:gd name="T22" fmla="*/ 16 w 325"/>
                  <a:gd name="T23" fmla="*/ 42 h 50"/>
                  <a:gd name="T24" fmla="*/ 12 w 325"/>
                  <a:gd name="T25" fmla="*/ 39 h 50"/>
                  <a:gd name="T26" fmla="*/ 10 w 325"/>
                  <a:gd name="T27" fmla="*/ 35 h 50"/>
                  <a:gd name="T28" fmla="*/ 8 w 325"/>
                  <a:gd name="T29" fmla="*/ 31 h 50"/>
                  <a:gd name="T30" fmla="*/ 8 w 325"/>
                  <a:gd name="T31" fmla="*/ 31 h 50"/>
                  <a:gd name="T32" fmla="*/ 8 w 325"/>
                  <a:gd name="T33" fmla="*/ 26 h 50"/>
                  <a:gd name="T34" fmla="*/ 11 w 325"/>
                  <a:gd name="T35" fmla="*/ 22 h 50"/>
                  <a:gd name="T36" fmla="*/ 15 w 325"/>
                  <a:gd name="T37" fmla="*/ 19 h 50"/>
                  <a:gd name="T38" fmla="*/ 20 w 325"/>
                  <a:gd name="T39" fmla="*/ 18 h 50"/>
                  <a:gd name="T40" fmla="*/ 324 w 325"/>
                  <a:gd name="T41" fmla="*/ 8 h 50"/>
                  <a:gd name="T42" fmla="*/ 324 w 325"/>
                  <a:gd name="T43" fmla="*/ 0 h 50"/>
                  <a:gd name="T44" fmla="*/ 19 w 325"/>
                  <a:gd name="T45" fmla="*/ 11 h 50"/>
                  <a:gd name="T46" fmla="*/ 19 w 325"/>
                  <a:gd name="T47" fmla="*/ 11 h 50"/>
                  <a:gd name="T48" fmla="*/ 12 w 325"/>
                  <a:gd name="T49" fmla="*/ 12 h 50"/>
                  <a:gd name="T50" fmla="*/ 5 w 325"/>
                  <a:gd name="T51" fmla="*/ 18 h 50"/>
                  <a:gd name="T52" fmla="*/ 1 w 325"/>
                  <a:gd name="T53" fmla="*/ 23 h 50"/>
                  <a:gd name="T54" fmla="*/ 0 w 325"/>
                  <a:gd name="T55" fmla="*/ 31 h 50"/>
                  <a:gd name="T56" fmla="*/ 0 w 325"/>
                  <a:gd name="T5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50">
                    <a:moveTo>
                      <a:pt x="0" y="31"/>
                    </a:moveTo>
                    <a:lnTo>
                      <a:pt x="0" y="31"/>
                    </a:lnTo>
                    <a:lnTo>
                      <a:pt x="1" y="35"/>
                    </a:lnTo>
                    <a:lnTo>
                      <a:pt x="3" y="39"/>
                    </a:lnTo>
                    <a:lnTo>
                      <a:pt x="7" y="45"/>
                    </a:lnTo>
                    <a:lnTo>
                      <a:pt x="14" y="49"/>
                    </a:lnTo>
                    <a:lnTo>
                      <a:pt x="20" y="50"/>
                    </a:lnTo>
                    <a:lnTo>
                      <a:pt x="325" y="39"/>
                    </a:lnTo>
                    <a:lnTo>
                      <a:pt x="325" y="32"/>
                    </a:lnTo>
                    <a:lnTo>
                      <a:pt x="20" y="43"/>
                    </a:lnTo>
                    <a:lnTo>
                      <a:pt x="20" y="43"/>
                    </a:lnTo>
                    <a:lnTo>
                      <a:pt x="16" y="42"/>
                    </a:lnTo>
                    <a:lnTo>
                      <a:pt x="12" y="39"/>
                    </a:lnTo>
                    <a:lnTo>
                      <a:pt x="10" y="35"/>
                    </a:lnTo>
                    <a:lnTo>
                      <a:pt x="8" y="31"/>
                    </a:lnTo>
                    <a:lnTo>
                      <a:pt x="8" y="31"/>
                    </a:lnTo>
                    <a:lnTo>
                      <a:pt x="8" y="26"/>
                    </a:lnTo>
                    <a:lnTo>
                      <a:pt x="11" y="22"/>
                    </a:lnTo>
                    <a:lnTo>
                      <a:pt x="15" y="19"/>
                    </a:lnTo>
                    <a:lnTo>
                      <a:pt x="20" y="18"/>
                    </a:lnTo>
                    <a:lnTo>
                      <a:pt x="324" y="8"/>
                    </a:lnTo>
                    <a:lnTo>
                      <a:pt x="324" y="0"/>
                    </a:lnTo>
                    <a:lnTo>
                      <a:pt x="19" y="11"/>
                    </a:lnTo>
                    <a:lnTo>
                      <a:pt x="19" y="11"/>
                    </a:lnTo>
                    <a:lnTo>
                      <a:pt x="12" y="12"/>
                    </a:lnTo>
                    <a:lnTo>
                      <a:pt x="5" y="18"/>
                    </a:lnTo>
                    <a:lnTo>
                      <a:pt x="1" y="23"/>
                    </a:lnTo>
                    <a:lnTo>
                      <a:pt x="0" y="31"/>
                    </a:lnTo>
                    <a:lnTo>
                      <a:pt x="0" y="31"/>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1" name="Freeform 96"/>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close/>
                  </a:path>
                </a:pathLst>
              </a:custGeom>
              <a:solidFill>
                <a:srgbClr val="10515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2" name="Freeform 97"/>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3" name="Freeform 98"/>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close/>
                  </a:path>
                </a:pathLst>
              </a:custGeom>
              <a:solidFill>
                <a:srgbClr val="35383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4" name="Freeform 99"/>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5" name="Freeform 100"/>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101"/>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102"/>
              <p:cNvSpPr/>
              <p:nvPr/>
            </p:nvSpPr>
            <p:spPr bwMode="auto">
              <a:xfrm>
                <a:off x="1094030" y="3044196"/>
                <a:ext cx="447199" cy="196660"/>
              </a:xfrm>
              <a:custGeom>
                <a:avLst/>
                <a:gdLst>
                  <a:gd name="T0" fmla="*/ 5 w 332"/>
                  <a:gd name="T1" fmla="*/ 146 h 146"/>
                  <a:gd name="T2" fmla="*/ 332 w 332"/>
                  <a:gd name="T3" fmla="*/ 135 h 146"/>
                  <a:gd name="T4" fmla="*/ 328 w 332"/>
                  <a:gd name="T5" fmla="*/ 0 h 146"/>
                  <a:gd name="T6" fmla="*/ 0 w 332"/>
                  <a:gd name="T7" fmla="*/ 11 h 146"/>
                  <a:gd name="T8" fmla="*/ 5 w 332"/>
                  <a:gd name="T9" fmla="*/ 146 h 146"/>
                </a:gdLst>
                <a:ahLst/>
                <a:cxnLst>
                  <a:cxn ang="0">
                    <a:pos x="T0" y="T1"/>
                  </a:cxn>
                  <a:cxn ang="0">
                    <a:pos x="T2" y="T3"/>
                  </a:cxn>
                  <a:cxn ang="0">
                    <a:pos x="T4" y="T5"/>
                  </a:cxn>
                  <a:cxn ang="0">
                    <a:pos x="T6" y="T7"/>
                  </a:cxn>
                  <a:cxn ang="0">
                    <a:pos x="T8" y="T9"/>
                  </a:cxn>
                </a:cxnLst>
                <a:rect l="0" t="0" r="r" b="b"/>
                <a:pathLst>
                  <a:path w="332" h="146">
                    <a:moveTo>
                      <a:pt x="5" y="146"/>
                    </a:moveTo>
                    <a:lnTo>
                      <a:pt x="332" y="135"/>
                    </a:lnTo>
                    <a:lnTo>
                      <a:pt x="328" y="0"/>
                    </a:lnTo>
                    <a:lnTo>
                      <a:pt x="0" y="11"/>
                    </a:lnTo>
                    <a:lnTo>
                      <a:pt x="5" y="146"/>
                    </a:lnTo>
                    <a:close/>
                  </a:path>
                </a:pathLst>
              </a:custGeom>
              <a:solidFill>
                <a:srgbClr val="84BCD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Freeform 103"/>
              <p:cNvSpPr/>
              <p:nvPr/>
            </p:nvSpPr>
            <p:spPr bwMode="auto">
              <a:xfrm>
                <a:off x="1094030" y="3056319"/>
                <a:ext cx="36369" cy="184537"/>
              </a:xfrm>
              <a:custGeom>
                <a:avLst/>
                <a:gdLst>
                  <a:gd name="T0" fmla="*/ 5 w 27"/>
                  <a:gd name="T1" fmla="*/ 137 h 137"/>
                  <a:gd name="T2" fmla="*/ 27 w 27"/>
                  <a:gd name="T3" fmla="*/ 135 h 137"/>
                  <a:gd name="T4" fmla="*/ 23 w 27"/>
                  <a:gd name="T5" fmla="*/ 0 h 137"/>
                  <a:gd name="T6" fmla="*/ 0 w 27"/>
                  <a:gd name="T7" fmla="*/ 2 h 137"/>
                  <a:gd name="T8" fmla="*/ 5 w 27"/>
                  <a:gd name="T9" fmla="*/ 137 h 137"/>
                </a:gdLst>
                <a:ahLst/>
                <a:cxnLst>
                  <a:cxn ang="0">
                    <a:pos x="T0" y="T1"/>
                  </a:cxn>
                  <a:cxn ang="0">
                    <a:pos x="T2" y="T3"/>
                  </a:cxn>
                  <a:cxn ang="0">
                    <a:pos x="T4" y="T5"/>
                  </a:cxn>
                  <a:cxn ang="0">
                    <a:pos x="T6" y="T7"/>
                  </a:cxn>
                  <a:cxn ang="0">
                    <a:pos x="T8" y="T9"/>
                  </a:cxn>
                </a:cxnLst>
                <a:rect l="0" t="0" r="r" b="b"/>
                <a:pathLst>
                  <a:path w="27" h="137">
                    <a:moveTo>
                      <a:pt x="5" y="137"/>
                    </a:moveTo>
                    <a:lnTo>
                      <a:pt x="27" y="135"/>
                    </a:lnTo>
                    <a:lnTo>
                      <a:pt x="23" y="0"/>
                    </a:lnTo>
                    <a:lnTo>
                      <a:pt x="0" y="2"/>
                    </a:lnTo>
                    <a:lnTo>
                      <a:pt x="5" y="137"/>
                    </a:lnTo>
                    <a:close/>
                  </a:path>
                </a:pathLst>
              </a:custGeom>
              <a:solidFill>
                <a:srgbClr val="AFC9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9" name="Freeform 104"/>
              <p:cNvSpPr/>
              <p:nvPr/>
            </p:nvSpPr>
            <p:spPr bwMode="auto">
              <a:xfrm>
                <a:off x="1394407" y="2908151"/>
                <a:ext cx="44451" cy="583245"/>
              </a:xfrm>
              <a:custGeom>
                <a:avLst/>
                <a:gdLst>
                  <a:gd name="T0" fmla="*/ 15 w 33"/>
                  <a:gd name="T1" fmla="*/ 433 h 433"/>
                  <a:gd name="T2" fmla="*/ 33 w 33"/>
                  <a:gd name="T3" fmla="*/ 432 h 433"/>
                  <a:gd name="T4" fmla="*/ 19 w 33"/>
                  <a:gd name="T5" fmla="*/ 0 h 433"/>
                  <a:gd name="T6" fmla="*/ 0 w 33"/>
                  <a:gd name="T7" fmla="*/ 0 h 433"/>
                  <a:gd name="T8" fmla="*/ 15 w 33"/>
                  <a:gd name="T9" fmla="*/ 433 h 433"/>
                </a:gdLst>
                <a:ahLst/>
                <a:cxnLst>
                  <a:cxn ang="0">
                    <a:pos x="T0" y="T1"/>
                  </a:cxn>
                  <a:cxn ang="0">
                    <a:pos x="T2" y="T3"/>
                  </a:cxn>
                  <a:cxn ang="0">
                    <a:pos x="T4" y="T5"/>
                  </a:cxn>
                  <a:cxn ang="0">
                    <a:pos x="T6" y="T7"/>
                  </a:cxn>
                  <a:cxn ang="0">
                    <a:pos x="T8" y="T9"/>
                  </a:cxn>
                </a:cxnLst>
                <a:rect l="0" t="0" r="r" b="b"/>
                <a:pathLst>
                  <a:path w="33" h="433">
                    <a:moveTo>
                      <a:pt x="15" y="433"/>
                    </a:moveTo>
                    <a:lnTo>
                      <a:pt x="33" y="432"/>
                    </a:lnTo>
                    <a:lnTo>
                      <a:pt x="19" y="0"/>
                    </a:lnTo>
                    <a:lnTo>
                      <a:pt x="0" y="0"/>
                    </a:lnTo>
                    <a:lnTo>
                      <a:pt x="15" y="433"/>
                    </a:lnTo>
                    <a:close/>
                  </a:path>
                </a:pathLst>
              </a:custGeom>
              <a:solidFill>
                <a:srgbClr val="BF3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0" name="Freeform 105"/>
              <p:cNvSpPr/>
              <p:nvPr/>
            </p:nvSpPr>
            <p:spPr bwMode="auto">
              <a:xfrm>
                <a:off x="1411918" y="3436168"/>
                <a:ext cx="26940" cy="55227"/>
              </a:xfrm>
              <a:custGeom>
                <a:avLst/>
                <a:gdLst>
                  <a:gd name="T0" fmla="*/ 2 w 20"/>
                  <a:gd name="T1" fmla="*/ 41 h 41"/>
                  <a:gd name="T2" fmla="*/ 20 w 20"/>
                  <a:gd name="T3" fmla="*/ 40 h 41"/>
                  <a:gd name="T4" fmla="*/ 19 w 20"/>
                  <a:gd name="T5" fmla="*/ 0 h 41"/>
                  <a:gd name="T6" fmla="*/ 0 w 20"/>
                  <a:gd name="T7" fmla="*/ 0 h 41"/>
                  <a:gd name="T8" fmla="*/ 2 w 20"/>
                  <a:gd name="T9" fmla="*/ 41 h 41"/>
                </a:gdLst>
                <a:ahLst/>
                <a:cxnLst>
                  <a:cxn ang="0">
                    <a:pos x="T0" y="T1"/>
                  </a:cxn>
                  <a:cxn ang="0">
                    <a:pos x="T2" y="T3"/>
                  </a:cxn>
                  <a:cxn ang="0">
                    <a:pos x="T4" y="T5"/>
                  </a:cxn>
                  <a:cxn ang="0">
                    <a:pos x="T6" y="T7"/>
                  </a:cxn>
                  <a:cxn ang="0">
                    <a:pos x="T8" y="T9"/>
                  </a:cxn>
                </a:cxnLst>
                <a:rect l="0" t="0" r="r" b="b"/>
                <a:pathLst>
                  <a:path w="20" h="41">
                    <a:moveTo>
                      <a:pt x="2" y="41"/>
                    </a:moveTo>
                    <a:lnTo>
                      <a:pt x="20" y="40"/>
                    </a:lnTo>
                    <a:lnTo>
                      <a:pt x="19" y="0"/>
                    </a:lnTo>
                    <a:lnTo>
                      <a:pt x="0" y="0"/>
                    </a:lnTo>
                    <a:lnTo>
                      <a:pt x="2" y="41"/>
                    </a:lnTo>
                    <a:close/>
                  </a:path>
                </a:pathLst>
              </a:custGeom>
              <a:solidFill>
                <a:srgbClr val="8F2A1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106"/>
              <p:cNvSpPr/>
              <p:nvPr/>
            </p:nvSpPr>
            <p:spPr bwMode="auto">
              <a:xfrm>
                <a:off x="1166767" y="3465802"/>
                <a:ext cx="30981" cy="55227"/>
              </a:xfrm>
              <a:custGeom>
                <a:avLst/>
                <a:gdLst>
                  <a:gd name="T0" fmla="*/ 1 w 23"/>
                  <a:gd name="T1" fmla="*/ 41 h 41"/>
                  <a:gd name="T2" fmla="*/ 23 w 23"/>
                  <a:gd name="T3" fmla="*/ 39 h 41"/>
                  <a:gd name="T4" fmla="*/ 22 w 23"/>
                  <a:gd name="T5" fmla="*/ 0 h 41"/>
                  <a:gd name="T6" fmla="*/ 0 w 23"/>
                  <a:gd name="T7" fmla="*/ 1 h 41"/>
                  <a:gd name="T8" fmla="*/ 1 w 23"/>
                  <a:gd name="T9" fmla="*/ 41 h 41"/>
                </a:gdLst>
                <a:ahLst/>
                <a:cxnLst>
                  <a:cxn ang="0">
                    <a:pos x="T0" y="T1"/>
                  </a:cxn>
                  <a:cxn ang="0">
                    <a:pos x="T2" y="T3"/>
                  </a:cxn>
                  <a:cxn ang="0">
                    <a:pos x="T4" y="T5"/>
                  </a:cxn>
                  <a:cxn ang="0">
                    <a:pos x="T6" y="T7"/>
                  </a:cxn>
                  <a:cxn ang="0">
                    <a:pos x="T8" y="T9"/>
                  </a:cxn>
                </a:cxnLst>
                <a:rect l="0" t="0" r="r" b="b"/>
                <a:pathLst>
                  <a:path w="23" h="41">
                    <a:moveTo>
                      <a:pt x="1" y="41"/>
                    </a:moveTo>
                    <a:lnTo>
                      <a:pt x="23" y="39"/>
                    </a:lnTo>
                    <a:lnTo>
                      <a:pt x="22" y="0"/>
                    </a:lnTo>
                    <a:lnTo>
                      <a:pt x="0" y="1"/>
                    </a:lnTo>
                    <a:lnTo>
                      <a:pt x="1" y="41"/>
                    </a:lnTo>
                    <a:close/>
                  </a:path>
                </a:pathLst>
              </a:custGeom>
              <a:solidFill>
                <a:srgbClr val="AD3D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632"/>
              <p:cNvSpPr/>
              <p:nvPr/>
            </p:nvSpPr>
            <p:spPr bwMode="auto">
              <a:xfrm>
                <a:off x="939127" y="3531804"/>
                <a:ext cx="216865" cy="292296"/>
              </a:xfrm>
              <a:custGeom>
                <a:avLst/>
                <a:gdLst>
                  <a:gd name="T0" fmla="*/ 137 w 161"/>
                  <a:gd name="T1" fmla="*/ 27 h 217"/>
                  <a:gd name="T2" fmla="*/ 116 w 161"/>
                  <a:gd name="T3" fmla="*/ 62 h 217"/>
                  <a:gd name="T4" fmla="*/ 104 w 161"/>
                  <a:gd name="T5" fmla="*/ 77 h 217"/>
                  <a:gd name="T6" fmla="*/ 103 w 161"/>
                  <a:gd name="T7" fmla="*/ 75 h 217"/>
                  <a:gd name="T8" fmla="*/ 108 w 161"/>
                  <a:gd name="T9" fmla="*/ 35 h 217"/>
                  <a:gd name="T10" fmla="*/ 110 w 161"/>
                  <a:gd name="T11" fmla="*/ 14 h 217"/>
                  <a:gd name="T12" fmla="*/ 108 w 161"/>
                  <a:gd name="T13" fmla="*/ 6 h 217"/>
                  <a:gd name="T14" fmla="*/ 104 w 161"/>
                  <a:gd name="T15" fmla="*/ 1 h 217"/>
                  <a:gd name="T16" fmla="*/ 99 w 161"/>
                  <a:gd name="T17" fmla="*/ 0 h 217"/>
                  <a:gd name="T18" fmla="*/ 92 w 161"/>
                  <a:gd name="T19" fmla="*/ 1 h 217"/>
                  <a:gd name="T20" fmla="*/ 88 w 161"/>
                  <a:gd name="T21" fmla="*/ 4 h 217"/>
                  <a:gd name="T22" fmla="*/ 81 w 161"/>
                  <a:gd name="T23" fmla="*/ 19 h 217"/>
                  <a:gd name="T24" fmla="*/ 80 w 161"/>
                  <a:gd name="T25" fmla="*/ 28 h 217"/>
                  <a:gd name="T26" fmla="*/ 72 w 161"/>
                  <a:gd name="T27" fmla="*/ 60 h 217"/>
                  <a:gd name="T28" fmla="*/ 66 w 161"/>
                  <a:gd name="T29" fmla="*/ 70 h 217"/>
                  <a:gd name="T30" fmla="*/ 68 w 161"/>
                  <a:gd name="T31" fmla="*/ 59 h 217"/>
                  <a:gd name="T32" fmla="*/ 68 w 161"/>
                  <a:gd name="T33" fmla="*/ 37 h 217"/>
                  <a:gd name="T34" fmla="*/ 65 w 161"/>
                  <a:gd name="T35" fmla="*/ 21 h 217"/>
                  <a:gd name="T36" fmla="*/ 61 w 161"/>
                  <a:gd name="T37" fmla="*/ 16 h 217"/>
                  <a:gd name="T38" fmla="*/ 56 w 161"/>
                  <a:gd name="T39" fmla="*/ 14 h 217"/>
                  <a:gd name="T40" fmla="*/ 50 w 161"/>
                  <a:gd name="T41" fmla="*/ 17 h 217"/>
                  <a:gd name="T42" fmla="*/ 45 w 161"/>
                  <a:gd name="T43" fmla="*/ 31 h 217"/>
                  <a:gd name="T44" fmla="*/ 30 w 161"/>
                  <a:gd name="T45" fmla="*/ 95 h 217"/>
                  <a:gd name="T46" fmla="*/ 22 w 161"/>
                  <a:gd name="T47" fmla="*/ 118 h 217"/>
                  <a:gd name="T48" fmla="*/ 7 w 161"/>
                  <a:gd name="T49" fmla="*/ 159 h 217"/>
                  <a:gd name="T50" fmla="*/ 0 w 161"/>
                  <a:gd name="T51" fmla="*/ 183 h 217"/>
                  <a:gd name="T52" fmla="*/ 27 w 161"/>
                  <a:gd name="T53" fmla="*/ 199 h 217"/>
                  <a:gd name="T54" fmla="*/ 51 w 161"/>
                  <a:gd name="T55" fmla="*/ 217 h 217"/>
                  <a:gd name="T56" fmla="*/ 58 w 161"/>
                  <a:gd name="T57" fmla="*/ 210 h 217"/>
                  <a:gd name="T58" fmla="*/ 95 w 161"/>
                  <a:gd name="T59" fmla="*/ 189 h 217"/>
                  <a:gd name="T60" fmla="*/ 127 w 161"/>
                  <a:gd name="T61" fmla="*/ 172 h 217"/>
                  <a:gd name="T62" fmla="*/ 158 w 161"/>
                  <a:gd name="T63" fmla="*/ 163 h 217"/>
                  <a:gd name="T64" fmla="*/ 159 w 161"/>
                  <a:gd name="T65" fmla="*/ 159 h 217"/>
                  <a:gd name="T66" fmla="*/ 159 w 161"/>
                  <a:gd name="T67" fmla="*/ 149 h 217"/>
                  <a:gd name="T68" fmla="*/ 154 w 161"/>
                  <a:gd name="T69" fmla="*/ 140 h 217"/>
                  <a:gd name="T70" fmla="*/ 137 w 161"/>
                  <a:gd name="T71" fmla="*/ 139 h 217"/>
                  <a:gd name="T72" fmla="*/ 123 w 161"/>
                  <a:gd name="T73" fmla="*/ 141 h 217"/>
                  <a:gd name="T74" fmla="*/ 108 w 161"/>
                  <a:gd name="T75" fmla="*/ 147 h 217"/>
                  <a:gd name="T76" fmla="*/ 105 w 161"/>
                  <a:gd name="T77" fmla="*/ 149 h 217"/>
                  <a:gd name="T78" fmla="*/ 149 w 161"/>
                  <a:gd name="T79" fmla="*/ 68 h 217"/>
                  <a:gd name="T80" fmla="*/ 161 w 161"/>
                  <a:gd name="T81" fmla="*/ 36 h 217"/>
                  <a:gd name="T82" fmla="*/ 161 w 161"/>
                  <a:gd name="T83" fmla="*/ 24 h 217"/>
                  <a:gd name="T84" fmla="*/ 158 w 161"/>
                  <a:gd name="T85" fmla="*/ 17 h 217"/>
                  <a:gd name="T86" fmla="*/ 154 w 161"/>
                  <a:gd name="T87" fmla="*/ 13 h 217"/>
                  <a:gd name="T88" fmla="*/ 147 w 161"/>
                  <a:gd name="T89" fmla="*/ 14 h 217"/>
                  <a:gd name="T90" fmla="*/ 142 w 161"/>
                  <a:gd name="T91" fmla="*/ 19 h 217"/>
                  <a:gd name="T92" fmla="*/ 137 w 161"/>
                  <a:gd name="T93" fmla="*/ 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217">
                    <a:moveTo>
                      <a:pt x="137" y="27"/>
                    </a:moveTo>
                    <a:lnTo>
                      <a:pt x="137" y="27"/>
                    </a:lnTo>
                    <a:lnTo>
                      <a:pt x="127" y="43"/>
                    </a:lnTo>
                    <a:lnTo>
                      <a:pt x="116" y="62"/>
                    </a:lnTo>
                    <a:lnTo>
                      <a:pt x="107" y="74"/>
                    </a:lnTo>
                    <a:lnTo>
                      <a:pt x="104" y="77"/>
                    </a:lnTo>
                    <a:lnTo>
                      <a:pt x="103" y="77"/>
                    </a:lnTo>
                    <a:lnTo>
                      <a:pt x="103" y="75"/>
                    </a:lnTo>
                    <a:lnTo>
                      <a:pt x="103" y="75"/>
                    </a:lnTo>
                    <a:lnTo>
                      <a:pt x="108" y="35"/>
                    </a:lnTo>
                    <a:lnTo>
                      <a:pt x="110" y="14"/>
                    </a:lnTo>
                    <a:lnTo>
                      <a:pt x="110" y="14"/>
                    </a:lnTo>
                    <a:lnTo>
                      <a:pt x="110" y="10"/>
                    </a:lnTo>
                    <a:lnTo>
                      <a:pt x="108" y="6"/>
                    </a:lnTo>
                    <a:lnTo>
                      <a:pt x="107" y="4"/>
                    </a:lnTo>
                    <a:lnTo>
                      <a:pt x="104" y="1"/>
                    </a:lnTo>
                    <a:lnTo>
                      <a:pt x="101" y="0"/>
                    </a:lnTo>
                    <a:lnTo>
                      <a:pt x="99" y="0"/>
                    </a:lnTo>
                    <a:lnTo>
                      <a:pt x="96" y="0"/>
                    </a:lnTo>
                    <a:lnTo>
                      <a:pt x="92" y="1"/>
                    </a:lnTo>
                    <a:lnTo>
                      <a:pt x="92" y="1"/>
                    </a:lnTo>
                    <a:lnTo>
                      <a:pt x="88" y="4"/>
                    </a:lnTo>
                    <a:lnTo>
                      <a:pt x="85" y="10"/>
                    </a:lnTo>
                    <a:lnTo>
                      <a:pt x="81" y="19"/>
                    </a:lnTo>
                    <a:lnTo>
                      <a:pt x="80" y="28"/>
                    </a:lnTo>
                    <a:lnTo>
                      <a:pt x="80" y="28"/>
                    </a:lnTo>
                    <a:lnTo>
                      <a:pt x="76" y="47"/>
                    </a:lnTo>
                    <a:lnTo>
                      <a:pt x="72" y="60"/>
                    </a:lnTo>
                    <a:lnTo>
                      <a:pt x="68" y="68"/>
                    </a:lnTo>
                    <a:lnTo>
                      <a:pt x="66" y="70"/>
                    </a:lnTo>
                    <a:lnTo>
                      <a:pt x="66" y="70"/>
                    </a:lnTo>
                    <a:lnTo>
                      <a:pt x="68" y="59"/>
                    </a:lnTo>
                    <a:lnTo>
                      <a:pt x="68" y="48"/>
                    </a:lnTo>
                    <a:lnTo>
                      <a:pt x="68" y="37"/>
                    </a:lnTo>
                    <a:lnTo>
                      <a:pt x="66" y="27"/>
                    </a:lnTo>
                    <a:lnTo>
                      <a:pt x="65" y="21"/>
                    </a:lnTo>
                    <a:lnTo>
                      <a:pt x="64" y="19"/>
                    </a:lnTo>
                    <a:lnTo>
                      <a:pt x="61" y="16"/>
                    </a:lnTo>
                    <a:lnTo>
                      <a:pt x="58" y="14"/>
                    </a:lnTo>
                    <a:lnTo>
                      <a:pt x="56" y="14"/>
                    </a:lnTo>
                    <a:lnTo>
                      <a:pt x="50" y="17"/>
                    </a:lnTo>
                    <a:lnTo>
                      <a:pt x="50" y="17"/>
                    </a:lnTo>
                    <a:lnTo>
                      <a:pt x="47" y="23"/>
                    </a:lnTo>
                    <a:lnTo>
                      <a:pt x="45" y="31"/>
                    </a:lnTo>
                    <a:lnTo>
                      <a:pt x="38" y="58"/>
                    </a:lnTo>
                    <a:lnTo>
                      <a:pt x="30" y="95"/>
                    </a:lnTo>
                    <a:lnTo>
                      <a:pt x="30" y="95"/>
                    </a:lnTo>
                    <a:lnTo>
                      <a:pt x="22" y="118"/>
                    </a:lnTo>
                    <a:lnTo>
                      <a:pt x="15" y="139"/>
                    </a:lnTo>
                    <a:lnTo>
                      <a:pt x="7" y="159"/>
                    </a:lnTo>
                    <a:lnTo>
                      <a:pt x="0" y="183"/>
                    </a:lnTo>
                    <a:lnTo>
                      <a:pt x="0" y="183"/>
                    </a:lnTo>
                    <a:lnTo>
                      <a:pt x="14" y="191"/>
                    </a:lnTo>
                    <a:lnTo>
                      <a:pt x="27" y="199"/>
                    </a:lnTo>
                    <a:lnTo>
                      <a:pt x="51" y="217"/>
                    </a:lnTo>
                    <a:lnTo>
                      <a:pt x="51" y="217"/>
                    </a:lnTo>
                    <a:lnTo>
                      <a:pt x="58" y="210"/>
                    </a:lnTo>
                    <a:lnTo>
                      <a:pt x="58" y="210"/>
                    </a:lnTo>
                    <a:lnTo>
                      <a:pt x="69" y="203"/>
                    </a:lnTo>
                    <a:lnTo>
                      <a:pt x="95" y="189"/>
                    </a:lnTo>
                    <a:lnTo>
                      <a:pt x="111" y="181"/>
                    </a:lnTo>
                    <a:lnTo>
                      <a:pt x="127" y="172"/>
                    </a:lnTo>
                    <a:lnTo>
                      <a:pt x="143" y="167"/>
                    </a:lnTo>
                    <a:lnTo>
                      <a:pt x="158" y="163"/>
                    </a:lnTo>
                    <a:lnTo>
                      <a:pt x="158" y="163"/>
                    </a:lnTo>
                    <a:lnTo>
                      <a:pt x="159" y="159"/>
                    </a:lnTo>
                    <a:lnTo>
                      <a:pt x="159" y="154"/>
                    </a:lnTo>
                    <a:lnTo>
                      <a:pt x="159" y="149"/>
                    </a:lnTo>
                    <a:lnTo>
                      <a:pt x="158" y="144"/>
                    </a:lnTo>
                    <a:lnTo>
                      <a:pt x="154" y="140"/>
                    </a:lnTo>
                    <a:lnTo>
                      <a:pt x="146" y="139"/>
                    </a:lnTo>
                    <a:lnTo>
                      <a:pt x="137" y="139"/>
                    </a:lnTo>
                    <a:lnTo>
                      <a:pt x="137" y="139"/>
                    </a:lnTo>
                    <a:lnTo>
                      <a:pt x="123" y="141"/>
                    </a:lnTo>
                    <a:lnTo>
                      <a:pt x="115" y="144"/>
                    </a:lnTo>
                    <a:lnTo>
                      <a:pt x="108" y="147"/>
                    </a:lnTo>
                    <a:lnTo>
                      <a:pt x="105" y="149"/>
                    </a:lnTo>
                    <a:lnTo>
                      <a:pt x="105" y="149"/>
                    </a:lnTo>
                    <a:lnTo>
                      <a:pt x="149" y="68"/>
                    </a:lnTo>
                    <a:lnTo>
                      <a:pt x="149" y="68"/>
                    </a:lnTo>
                    <a:lnTo>
                      <a:pt x="157" y="51"/>
                    </a:lnTo>
                    <a:lnTo>
                      <a:pt x="161" y="36"/>
                    </a:lnTo>
                    <a:lnTo>
                      <a:pt x="161" y="29"/>
                    </a:lnTo>
                    <a:lnTo>
                      <a:pt x="161" y="24"/>
                    </a:lnTo>
                    <a:lnTo>
                      <a:pt x="159" y="20"/>
                    </a:lnTo>
                    <a:lnTo>
                      <a:pt x="158" y="17"/>
                    </a:lnTo>
                    <a:lnTo>
                      <a:pt x="155" y="14"/>
                    </a:lnTo>
                    <a:lnTo>
                      <a:pt x="154" y="13"/>
                    </a:lnTo>
                    <a:lnTo>
                      <a:pt x="151" y="13"/>
                    </a:lnTo>
                    <a:lnTo>
                      <a:pt x="147" y="14"/>
                    </a:lnTo>
                    <a:lnTo>
                      <a:pt x="145" y="16"/>
                    </a:lnTo>
                    <a:lnTo>
                      <a:pt x="142" y="19"/>
                    </a:lnTo>
                    <a:lnTo>
                      <a:pt x="137" y="27"/>
                    </a:lnTo>
                    <a:lnTo>
                      <a:pt x="137" y="27"/>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633"/>
              <p:cNvSpPr/>
              <p:nvPr/>
            </p:nvSpPr>
            <p:spPr bwMode="auto">
              <a:xfrm>
                <a:off x="1721725" y="3763485"/>
                <a:ext cx="254580" cy="233029"/>
              </a:xfrm>
              <a:custGeom>
                <a:avLst/>
                <a:gdLst>
                  <a:gd name="T0" fmla="*/ 164 w 189"/>
                  <a:gd name="T1" fmla="*/ 79 h 173"/>
                  <a:gd name="T2" fmla="*/ 144 w 189"/>
                  <a:gd name="T3" fmla="*/ 49 h 173"/>
                  <a:gd name="T4" fmla="*/ 143 w 189"/>
                  <a:gd name="T5" fmla="*/ 46 h 173"/>
                  <a:gd name="T6" fmla="*/ 137 w 189"/>
                  <a:gd name="T7" fmla="*/ 42 h 173"/>
                  <a:gd name="T8" fmla="*/ 124 w 189"/>
                  <a:gd name="T9" fmla="*/ 38 h 173"/>
                  <a:gd name="T10" fmla="*/ 117 w 189"/>
                  <a:gd name="T11" fmla="*/ 37 h 173"/>
                  <a:gd name="T12" fmla="*/ 105 w 189"/>
                  <a:gd name="T13" fmla="*/ 38 h 173"/>
                  <a:gd name="T14" fmla="*/ 93 w 189"/>
                  <a:gd name="T15" fmla="*/ 37 h 173"/>
                  <a:gd name="T16" fmla="*/ 81 w 189"/>
                  <a:gd name="T17" fmla="*/ 40 h 173"/>
                  <a:gd name="T18" fmla="*/ 73 w 189"/>
                  <a:gd name="T19" fmla="*/ 46 h 173"/>
                  <a:gd name="T20" fmla="*/ 66 w 189"/>
                  <a:gd name="T21" fmla="*/ 57 h 173"/>
                  <a:gd name="T22" fmla="*/ 60 w 189"/>
                  <a:gd name="T23" fmla="*/ 52 h 173"/>
                  <a:gd name="T24" fmla="*/ 24 w 189"/>
                  <a:gd name="T25" fmla="*/ 10 h 173"/>
                  <a:gd name="T26" fmla="*/ 16 w 189"/>
                  <a:gd name="T27" fmla="*/ 3 h 173"/>
                  <a:gd name="T28" fmla="*/ 9 w 189"/>
                  <a:gd name="T29" fmla="*/ 0 h 173"/>
                  <a:gd name="T30" fmla="*/ 4 w 189"/>
                  <a:gd name="T31" fmla="*/ 2 h 173"/>
                  <a:gd name="T32" fmla="*/ 0 w 189"/>
                  <a:gd name="T33" fmla="*/ 6 h 173"/>
                  <a:gd name="T34" fmla="*/ 0 w 189"/>
                  <a:gd name="T35" fmla="*/ 14 h 173"/>
                  <a:gd name="T36" fmla="*/ 2 w 189"/>
                  <a:gd name="T37" fmla="*/ 25 h 173"/>
                  <a:gd name="T38" fmla="*/ 23 w 189"/>
                  <a:gd name="T39" fmla="*/ 53 h 173"/>
                  <a:gd name="T40" fmla="*/ 32 w 189"/>
                  <a:gd name="T41" fmla="*/ 64 h 173"/>
                  <a:gd name="T42" fmla="*/ 50 w 189"/>
                  <a:gd name="T43" fmla="*/ 95 h 173"/>
                  <a:gd name="T44" fmla="*/ 62 w 189"/>
                  <a:gd name="T45" fmla="*/ 118 h 173"/>
                  <a:gd name="T46" fmla="*/ 64 w 189"/>
                  <a:gd name="T47" fmla="*/ 122 h 173"/>
                  <a:gd name="T48" fmla="*/ 62 w 189"/>
                  <a:gd name="T49" fmla="*/ 122 h 173"/>
                  <a:gd name="T50" fmla="*/ 47 w 189"/>
                  <a:gd name="T51" fmla="*/ 131 h 173"/>
                  <a:gd name="T52" fmla="*/ 35 w 189"/>
                  <a:gd name="T53" fmla="*/ 138 h 173"/>
                  <a:gd name="T54" fmla="*/ 21 w 189"/>
                  <a:gd name="T55" fmla="*/ 148 h 173"/>
                  <a:gd name="T56" fmla="*/ 20 w 189"/>
                  <a:gd name="T57" fmla="*/ 160 h 173"/>
                  <a:gd name="T58" fmla="*/ 25 w 189"/>
                  <a:gd name="T59" fmla="*/ 169 h 173"/>
                  <a:gd name="T60" fmla="*/ 28 w 189"/>
                  <a:gd name="T61" fmla="*/ 173 h 173"/>
                  <a:gd name="T62" fmla="*/ 44 w 189"/>
                  <a:gd name="T63" fmla="*/ 161 h 173"/>
                  <a:gd name="T64" fmla="*/ 63 w 189"/>
                  <a:gd name="T65" fmla="*/ 154 h 173"/>
                  <a:gd name="T66" fmla="*/ 83 w 189"/>
                  <a:gd name="T67" fmla="*/ 153 h 173"/>
                  <a:gd name="T68" fmla="*/ 120 w 189"/>
                  <a:gd name="T69" fmla="*/ 158 h 173"/>
                  <a:gd name="T70" fmla="*/ 147 w 189"/>
                  <a:gd name="T71" fmla="*/ 166 h 173"/>
                  <a:gd name="T72" fmla="*/ 155 w 189"/>
                  <a:gd name="T73" fmla="*/ 172 h 173"/>
                  <a:gd name="T74" fmla="*/ 171 w 189"/>
                  <a:gd name="T75" fmla="*/ 152 h 173"/>
                  <a:gd name="T76" fmla="*/ 189 w 189"/>
                  <a:gd name="T77" fmla="*/ 131 h 173"/>
                  <a:gd name="T78" fmla="*/ 164 w 189"/>
                  <a:gd name="T79"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173">
                    <a:moveTo>
                      <a:pt x="164" y="79"/>
                    </a:moveTo>
                    <a:lnTo>
                      <a:pt x="164" y="79"/>
                    </a:lnTo>
                    <a:lnTo>
                      <a:pt x="155" y="65"/>
                    </a:lnTo>
                    <a:lnTo>
                      <a:pt x="144" y="49"/>
                    </a:lnTo>
                    <a:lnTo>
                      <a:pt x="144" y="49"/>
                    </a:lnTo>
                    <a:lnTo>
                      <a:pt x="143" y="46"/>
                    </a:lnTo>
                    <a:lnTo>
                      <a:pt x="143" y="46"/>
                    </a:lnTo>
                    <a:lnTo>
                      <a:pt x="137" y="42"/>
                    </a:lnTo>
                    <a:lnTo>
                      <a:pt x="131" y="40"/>
                    </a:lnTo>
                    <a:lnTo>
                      <a:pt x="124" y="38"/>
                    </a:lnTo>
                    <a:lnTo>
                      <a:pt x="117" y="37"/>
                    </a:lnTo>
                    <a:lnTo>
                      <a:pt x="117" y="37"/>
                    </a:lnTo>
                    <a:lnTo>
                      <a:pt x="110" y="38"/>
                    </a:lnTo>
                    <a:lnTo>
                      <a:pt x="105" y="38"/>
                    </a:lnTo>
                    <a:lnTo>
                      <a:pt x="93" y="37"/>
                    </a:lnTo>
                    <a:lnTo>
                      <a:pt x="93" y="37"/>
                    </a:lnTo>
                    <a:lnTo>
                      <a:pt x="86" y="37"/>
                    </a:lnTo>
                    <a:lnTo>
                      <a:pt x="81" y="40"/>
                    </a:lnTo>
                    <a:lnTo>
                      <a:pt x="77" y="42"/>
                    </a:lnTo>
                    <a:lnTo>
                      <a:pt x="73" y="46"/>
                    </a:lnTo>
                    <a:lnTo>
                      <a:pt x="69" y="54"/>
                    </a:lnTo>
                    <a:lnTo>
                      <a:pt x="66" y="57"/>
                    </a:lnTo>
                    <a:lnTo>
                      <a:pt x="66" y="57"/>
                    </a:lnTo>
                    <a:lnTo>
                      <a:pt x="60" y="52"/>
                    </a:lnTo>
                    <a:lnTo>
                      <a:pt x="50" y="40"/>
                    </a:lnTo>
                    <a:lnTo>
                      <a:pt x="24" y="10"/>
                    </a:lnTo>
                    <a:lnTo>
                      <a:pt x="24" y="10"/>
                    </a:lnTo>
                    <a:lnTo>
                      <a:pt x="16" y="3"/>
                    </a:lnTo>
                    <a:lnTo>
                      <a:pt x="13" y="0"/>
                    </a:lnTo>
                    <a:lnTo>
                      <a:pt x="9" y="0"/>
                    </a:lnTo>
                    <a:lnTo>
                      <a:pt x="6" y="0"/>
                    </a:lnTo>
                    <a:lnTo>
                      <a:pt x="4" y="2"/>
                    </a:lnTo>
                    <a:lnTo>
                      <a:pt x="1" y="3"/>
                    </a:lnTo>
                    <a:lnTo>
                      <a:pt x="0" y="6"/>
                    </a:lnTo>
                    <a:lnTo>
                      <a:pt x="0" y="10"/>
                    </a:lnTo>
                    <a:lnTo>
                      <a:pt x="0" y="14"/>
                    </a:lnTo>
                    <a:lnTo>
                      <a:pt x="1" y="18"/>
                    </a:lnTo>
                    <a:lnTo>
                      <a:pt x="2" y="25"/>
                    </a:lnTo>
                    <a:lnTo>
                      <a:pt x="10" y="38"/>
                    </a:lnTo>
                    <a:lnTo>
                      <a:pt x="23" y="53"/>
                    </a:lnTo>
                    <a:lnTo>
                      <a:pt x="23" y="53"/>
                    </a:lnTo>
                    <a:lnTo>
                      <a:pt x="32" y="64"/>
                    </a:lnTo>
                    <a:lnTo>
                      <a:pt x="39" y="75"/>
                    </a:lnTo>
                    <a:lnTo>
                      <a:pt x="50" y="95"/>
                    </a:lnTo>
                    <a:lnTo>
                      <a:pt x="58" y="111"/>
                    </a:lnTo>
                    <a:lnTo>
                      <a:pt x="62" y="118"/>
                    </a:lnTo>
                    <a:lnTo>
                      <a:pt x="64" y="122"/>
                    </a:lnTo>
                    <a:lnTo>
                      <a:pt x="64" y="122"/>
                    </a:lnTo>
                    <a:lnTo>
                      <a:pt x="63" y="122"/>
                    </a:lnTo>
                    <a:lnTo>
                      <a:pt x="62" y="122"/>
                    </a:lnTo>
                    <a:lnTo>
                      <a:pt x="55" y="126"/>
                    </a:lnTo>
                    <a:lnTo>
                      <a:pt x="47" y="131"/>
                    </a:lnTo>
                    <a:lnTo>
                      <a:pt x="35" y="138"/>
                    </a:lnTo>
                    <a:lnTo>
                      <a:pt x="35" y="138"/>
                    </a:lnTo>
                    <a:lnTo>
                      <a:pt x="27" y="142"/>
                    </a:lnTo>
                    <a:lnTo>
                      <a:pt x="21" y="148"/>
                    </a:lnTo>
                    <a:lnTo>
                      <a:pt x="20" y="154"/>
                    </a:lnTo>
                    <a:lnTo>
                      <a:pt x="20" y="160"/>
                    </a:lnTo>
                    <a:lnTo>
                      <a:pt x="23" y="165"/>
                    </a:lnTo>
                    <a:lnTo>
                      <a:pt x="25" y="169"/>
                    </a:lnTo>
                    <a:lnTo>
                      <a:pt x="28" y="173"/>
                    </a:lnTo>
                    <a:lnTo>
                      <a:pt x="28" y="173"/>
                    </a:lnTo>
                    <a:lnTo>
                      <a:pt x="36" y="166"/>
                    </a:lnTo>
                    <a:lnTo>
                      <a:pt x="44" y="161"/>
                    </a:lnTo>
                    <a:lnTo>
                      <a:pt x="54" y="157"/>
                    </a:lnTo>
                    <a:lnTo>
                      <a:pt x="63" y="154"/>
                    </a:lnTo>
                    <a:lnTo>
                      <a:pt x="74" y="153"/>
                    </a:lnTo>
                    <a:lnTo>
                      <a:pt x="83" y="153"/>
                    </a:lnTo>
                    <a:lnTo>
                      <a:pt x="102" y="154"/>
                    </a:lnTo>
                    <a:lnTo>
                      <a:pt x="120" y="158"/>
                    </a:lnTo>
                    <a:lnTo>
                      <a:pt x="133" y="162"/>
                    </a:lnTo>
                    <a:lnTo>
                      <a:pt x="147" y="166"/>
                    </a:lnTo>
                    <a:lnTo>
                      <a:pt x="147" y="166"/>
                    </a:lnTo>
                    <a:lnTo>
                      <a:pt x="155" y="172"/>
                    </a:lnTo>
                    <a:lnTo>
                      <a:pt x="155" y="172"/>
                    </a:lnTo>
                    <a:lnTo>
                      <a:pt x="171" y="152"/>
                    </a:lnTo>
                    <a:lnTo>
                      <a:pt x="189" y="131"/>
                    </a:lnTo>
                    <a:lnTo>
                      <a:pt x="189" y="131"/>
                    </a:lnTo>
                    <a:lnTo>
                      <a:pt x="164" y="79"/>
                    </a:lnTo>
                    <a:lnTo>
                      <a:pt x="164" y="79"/>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634"/>
              <p:cNvSpPr/>
              <p:nvPr/>
            </p:nvSpPr>
            <p:spPr bwMode="auto">
              <a:xfrm>
                <a:off x="1106153" y="4132559"/>
                <a:ext cx="763740" cy="400055"/>
              </a:xfrm>
              <a:custGeom>
                <a:avLst/>
                <a:gdLst>
                  <a:gd name="T0" fmla="*/ 0 w 567"/>
                  <a:gd name="T1" fmla="*/ 229 h 297"/>
                  <a:gd name="T2" fmla="*/ 108 w 567"/>
                  <a:gd name="T3" fmla="*/ 0 h 297"/>
                  <a:gd name="T4" fmla="*/ 449 w 567"/>
                  <a:gd name="T5" fmla="*/ 0 h 297"/>
                  <a:gd name="T6" fmla="*/ 567 w 567"/>
                  <a:gd name="T7" fmla="*/ 214 h 297"/>
                  <a:gd name="T8" fmla="*/ 567 w 567"/>
                  <a:gd name="T9" fmla="*/ 214 h 297"/>
                  <a:gd name="T10" fmla="*/ 557 w 567"/>
                  <a:gd name="T11" fmla="*/ 222 h 297"/>
                  <a:gd name="T12" fmla="*/ 544 w 567"/>
                  <a:gd name="T13" fmla="*/ 230 h 297"/>
                  <a:gd name="T14" fmla="*/ 527 w 567"/>
                  <a:gd name="T15" fmla="*/ 239 h 297"/>
                  <a:gd name="T16" fmla="*/ 505 w 567"/>
                  <a:gd name="T17" fmla="*/ 250 h 297"/>
                  <a:gd name="T18" fmla="*/ 478 w 567"/>
                  <a:gd name="T19" fmla="*/ 262 h 297"/>
                  <a:gd name="T20" fmla="*/ 449 w 567"/>
                  <a:gd name="T21" fmla="*/ 273 h 297"/>
                  <a:gd name="T22" fmla="*/ 413 w 567"/>
                  <a:gd name="T23" fmla="*/ 283 h 297"/>
                  <a:gd name="T24" fmla="*/ 374 w 567"/>
                  <a:gd name="T25" fmla="*/ 291 h 297"/>
                  <a:gd name="T26" fmla="*/ 353 w 567"/>
                  <a:gd name="T27" fmla="*/ 293 h 297"/>
                  <a:gd name="T28" fmla="*/ 331 w 567"/>
                  <a:gd name="T29" fmla="*/ 296 h 297"/>
                  <a:gd name="T30" fmla="*/ 308 w 567"/>
                  <a:gd name="T31" fmla="*/ 297 h 297"/>
                  <a:gd name="T32" fmla="*/ 285 w 567"/>
                  <a:gd name="T33" fmla="*/ 297 h 297"/>
                  <a:gd name="T34" fmla="*/ 260 w 567"/>
                  <a:gd name="T35" fmla="*/ 297 h 297"/>
                  <a:gd name="T36" fmla="*/ 234 w 567"/>
                  <a:gd name="T37" fmla="*/ 295 h 297"/>
                  <a:gd name="T38" fmla="*/ 208 w 567"/>
                  <a:gd name="T39" fmla="*/ 292 h 297"/>
                  <a:gd name="T40" fmla="*/ 181 w 567"/>
                  <a:gd name="T41" fmla="*/ 288 h 297"/>
                  <a:gd name="T42" fmla="*/ 153 w 567"/>
                  <a:gd name="T43" fmla="*/ 283 h 297"/>
                  <a:gd name="T44" fmla="*/ 123 w 567"/>
                  <a:gd name="T45" fmla="*/ 275 h 297"/>
                  <a:gd name="T46" fmla="*/ 95 w 567"/>
                  <a:gd name="T47" fmla="*/ 265 h 297"/>
                  <a:gd name="T48" fmla="*/ 64 w 567"/>
                  <a:gd name="T49" fmla="*/ 256 h 297"/>
                  <a:gd name="T50" fmla="*/ 33 w 567"/>
                  <a:gd name="T51" fmla="*/ 242 h 297"/>
                  <a:gd name="T52" fmla="*/ 0 w 567"/>
                  <a:gd name="T53" fmla="*/ 229 h 297"/>
                  <a:gd name="T54" fmla="*/ 0 w 567"/>
                  <a:gd name="T55" fmla="*/ 22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7" h="297">
                    <a:moveTo>
                      <a:pt x="0" y="229"/>
                    </a:moveTo>
                    <a:lnTo>
                      <a:pt x="108" y="0"/>
                    </a:lnTo>
                    <a:lnTo>
                      <a:pt x="449" y="0"/>
                    </a:lnTo>
                    <a:lnTo>
                      <a:pt x="567" y="214"/>
                    </a:lnTo>
                    <a:lnTo>
                      <a:pt x="567" y="214"/>
                    </a:lnTo>
                    <a:lnTo>
                      <a:pt x="557" y="222"/>
                    </a:lnTo>
                    <a:lnTo>
                      <a:pt x="544" y="230"/>
                    </a:lnTo>
                    <a:lnTo>
                      <a:pt x="527" y="239"/>
                    </a:lnTo>
                    <a:lnTo>
                      <a:pt x="505" y="250"/>
                    </a:lnTo>
                    <a:lnTo>
                      <a:pt x="478" y="262"/>
                    </a:lnTo>
                    <a:lnTo>
                      <a:pt x="449" y="273"/>
                    </a:lnTo>
                    <a:lnTo>
                      <a:pt x="413" y="283"/>
                    </a:lnTo>
                    <a:lnTo>
                      <a:pt x="374" y="291"/>
                    </a:lnTo>
                    <a:lnTo>
                      <a:pt x="353" y="293"/>
                    </a:lnTo>
                    <a:lnTo>
                      <a:pt x="331" y="296"/>
                    </a:lnTo>
                    <a:lnTo>
                      <a:pt x="308" y="297"/>
                    </a:lnTo>
                    <a:lnTo>
                      <a:pt x="285" y="297"/>
                    </a:lnTo>
                    <a:lnTo>
                      <a:pt x="260" y="297"/>
                    </a:lnTo>
                    <a:lnTo>
                      <a:pt x="234" y="295"/>
                    </a:lnTo>
                    <a:lnTo>
                      <a:pt x="208" y="292"/>
                    </a:lnTo>
                    <a:lnTo>
                      <a:pt x="181" y="288"/>
                    </a:lnTo>
                    <a:lnTo>
                      <a:pt x="153" y="283"/>
                    </a:lnTo>
                    <a:lnTo>
                      <a:pt x="123" y="275"/>
                    </a:lnTo>
                    <a:lnTo>
                      <a:pt x="95" y="265"/>
                    </a:lnTo>
                    <a:lnTo>
                      <a:pt x="64" y="256"/>
                    </a:lnTo>
                    <a:lnTo>
                      <a:pt x="33" y="242"/>
                    </a:lnTo>
                    <a:lnTo>
                      <a:pt x="0" y="229"/>
                    </a:lnTo>
                    <a:lnTo>
                      <a:pt x="0" y="229"/>
                    </a:lnTo>
                    <a:close/>
                  </a:path>
                </a:pathLst>
              </a:custGeom>
              <a:solidFill>
                <a:srgbClr val="D2D7D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635"/>
              <p:cNvSpPr/>
              <p:nvPr/>
            </p:nvSpPr>
            <p:spPr bwMode="auto">
              <a:xfrm>
                <a:off x="1743277" y="3793119"/>
                <a:ext cx="87554" cy="79472"/>
              </a:xfrm>
              <a:custGeom>
                <a:avLst/>
                <a:gdLst>
                  <a:gd name="T0" fmla="*/ 58 w 65"/>
                  <a:gd name="T1" fmla="*/ 3 h 59"/>
                  <a:gd name="T2" fmla="*/ 63 w 65"/>
                  <a:gd name="T3" fmla="*/ 9 h 59"/>
                  <a:gd name="T4" fmla="*/ 63 w 65"/>
                  <a:gd name="T5" fmla="*/ 9 h 59"/>
                  <a:gd name="T6" fmla="*/ 65 w 65"/>
                  <a:gd name="T7" fmla="*/ 12 h 59"/>
                  <a:gd name="T8" fmla="*/ 65 w 65"/>
                  <a:gd name="T9" fmla="*/ 16 h 59"/>
                  <a:gd name="T10" fmla="*/ 65 w 65"/>
                  <a:gd name="T11" fmla="*/ 19 h 59"/>
                  <a:gd name="T12" fmla="*/ 62 w 65"/>
                  <a:gd name="T13" fmla="*/ 22 h 59"/>
                  <a:gd name="T14" fmla="*/ 19 w 65"/>
                  <a:gd name="T15" fmla="*/ 58 h 59"/>
                  <a:gd name="T16" fmla="*/ 19 w 65"/>
                  <a:gd name="T17" fmla="*/ 58 h 59"/>
                  <a:gd name="T18" fmla="*/ 16 w 65"/>
                  <a:gd name="T19" fmla="*/ 59 h 59"/>
                  <a:gd name="T20" fmla="*/ 13 w 65"/>
                  <a:gd name="T21" fmla="*/ 59 h 59"/>
                  <a:gd name="T22" fmla="*/ 9 w 65"/>
                  <a:gd name="T23" fmla="*/ 59 h 59"/>
                  <a:gd name="T24" fmla="*/ 7 w 65"/>
                  <a:gd name="T25" fmla="*/ 57 h 59"/>
                  <a:gd name="T26" fmla="*/ 1 w 65"/>
                  <a:gd name="T27" fmla="*/ 51 h 59"/>
                  <a:gd name="T28" fmla="*/ 1 w 65"/>
                  <a:gd name="T29" fmla="*/ 51 h 59"/>
                  <a:gd name="T30" fmla="*/ 0 w 65"/>
                  <a:gd name="T31" fmla="*/ 47 h 59"/>
                  <a:gd name="T32" fmla="*/ 0 w 65"/>
                  <a:gd name="T33" fmla="*/ 45 h 59"/>
                  <a:gd name="T34" fmla="*/ 1 w 65"/>
                  <a:gd name="T35" fmla="*/ 41 h 59"/>
                  <a:gd name="T36" fmla="*/ 3 w 65"/>
                  <a:gd name="T37" fmla="*/ 38 h 59"/>
                  <a:gd name="T38" fmla="*/ 46 w 65"/>
                  <a:gd name="T39" fmla="*/ 3 h 59"/>
                  <a:gd name="T40" fmla="*/ 46 w 65"/>
                  <a:gd name="T41" fmla="*/ 3 h 59"/>
                  <a:gd name="T42" fmla="*/ 48 w 65"/>
                  <a:gd name="T43" fmla="*/ 0 h 59"/>
                  <a:gd name="T44" fmla="*/ 53 w 65"/>
                  <a:gd name="T45" fmla="*/ 0 h 59"/>
                  <a:gd name="T46" fmla="*/ 55 w 65"/>
                  <a:gd name="T47" fmla="*/ 1 h 59"/>
                  <a:gd name="T48" fmla="*/ 58 w 65"/>
                  <a:gd name="T49" fmla="*/ 3 h 59"/>
                  <a:gd name="T50" fmla="*/ 58 w 65"/>
                  <a:gd name="T51"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9">
                    <a:moveTo>
                      <a:pt x="58" y="3"/>
                    </a:moveTo>
                    <a:lnTo>
                      <a:pt x="63" y="9"/>
                    </a:lnTo>
                    <a:lnTo>
                      <a:pt x="63" y="9"/>
                    </a:lnTo>
                    <a:lnTo>
                      <a:pt x="65" y="12"/>
                    </a:lnTo>
                    <a:lnTo>
                      <a:pt x="65" y="16"/>
                    </a:lnTo>
                    <a:lnTo>
                      <a:pt x="65" y="19"/>
                    </a:lnTo>
                    <a:lnTo>
                      <a:pt x="62" y="22"/>
                    </a:lnTo>
                    <a:lnTo>
                      <a:pt x="19" y="58"/>
                    </a:lnTo>
                    <a:lnTo>
                      <a:pt x="19" y="58"/>
                    </a:lnTo>
                    <a:lnTo>
                      <a:pt x="16" y="59"/>
                    </a:lnTo>
                    <a:lnTo>
                      <a:pt x="13" y="59"/>
                    </a:lnTo>
                    <a:lnTo>
                      <a:pt x="9" y="59"/>
                    </a:lnTo>
                    <a:lnTo>
                      <a:pt x="7" y="57"/>
                    </a:lnTo>
                    <a:lnTo>
                      <a:pt x="1" y="51"/>
                    </a:lnTo>
                    <a:lnTo>
                      <a:pt x="1" y="51"/>
                    </a:lnTo>
                    <a:lnTo>
                      <a:pt x="0" y="47"/>
                    </a:lnTo>
                    <a:lnTo>
                      <a:pt x="0" y="45"/>
                    </a:lnTo>
                    <a:lnTo>
                      <a:pt x="1" y="41"/>
                    </a:lnTo>
                    <a:lnTo>
                      <a:pt x="3" y="38"/>
                    </a:lnTo>
                    <a:lnTo>
                      <a:pt x="46" y="3"/>
                    </a:lnTo>
                    <a:lnTo>
                      <a:pt x="46" y="3"/>
                    </a:lnTo>
                    <a:lnTo>
                      <a:pt x="48" y="0"/>
                    </a:lnTo>
                    <a:lnTo>
                      <a:pt x="53" y="0"/>
                    </a:lnTo>
                    <a:lnTo>
                      <a:pt x="55" y="1"/>
                    </a:lnTo>
                    <a:lnTo>
                      <a:pt x="58" y="3"/>
                    </a:lnTo>
                    <a:lnTo>
                      <a:pt x="5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636"/>
              <p:cNvSpPr/>
              <p:nvPr/>
            </p:nvSpPr>
            <p:spPr bwMode="auto">
              <a:xfrm>
                <a:off x="1750011" y="3799854"/>
                <a:ext cx="75431" cy="66003"/>
              </a:xfrm>
              <a:custGeom>
                <a:avLst/>
                <a:gdLst>
                  <a:gd name="T0" fmla="*/ 50 w 56"/>
                  <a:gd name="T1" fmla="*/ 2 h 49"/>
                  <a:gd name="T2" fmla="*/ 54 w 56"/>
                  <a:gd name="T3" fmla="*/ 6 h 49"/>
                  <a:gd name="T4" fmla="*/ 54 w 56"/>
                  <a:gd name="T5" fmla="*/ 6 h 49"/>
                  <a:gd name="T6" fmla="*/ 54 w 56"/>
                  <a:gd name="T7" fmla="*/ 9 h 49"/>
                  <a:gd name="T8" fmla="*/ 56 w 56"/>
                  <a:gd name="T9" fmla="*/ 10 h 49"/>
                  <a:gd name="T10" fmla="*/ 54 w 56"/>
                  <a:gd name="T11" fmla="*/ 13 h 49"/>
                  <a:gd name="T12" fmla="*/ 53 w 56"/>
                  <a:gd name="T13" fmla="*/ 14 h 49"/>
                  <a:gd name="T14" fmla="*/ 12 w 56"/>
                  <a:gd name="T15" fmla="*/ 48 h 49"/>
                  <a:gd name="T16" fmla="*/ 12 w 56"/>
                  <a:gd name="T17" fmla="*/ 48 h 49"/>
                  <a:gd name="T18" fmla="*/ 11 w 56"/>
                  <a:gd name="T19" fmla="*/ 49 h 49"/>
                  <a:gd name="T20" fmla="*/ 8 w 56"/>
                  <a:gd name="T21" fmla="*/ 49 h 49"/>
                  <a:gd name="T22" fmla="*/ 7 w 56"/>
                  <a:gd name="T23" fmla="*/ 49 h 49"/>
                  <a:gd name="T24" fmla="*/ 6 w 56"/>
                  <a:gd name="T25" fmla="*/ 48 h 49"/>
                  <a:gd name="T26" fmla="*/ 2 w 56"/>
                  <a:gd name="T27" fmla="*/ 44 h 49"/>
                  <a:gd name="T28" fmla="*/ 2 w 56"/>
                  <a:gd name="T29" fmla="*/ 44 h 49"/>
                  <a:gd name="T30" fmla="*/ 0 w 56"/>
                  <a:gd name="T31" fmla="*/ 41 h 49"/>
                  <a:gd name="T32" fmla="*/ 0 w 56"/>
                  <a:gd name="T33" fmla="*/ 40 h 49"/>
                  <a:gd name="T34" fmla="*/ 2 w 56"/>
                  <a:gd name="T35" fmla="*/ 37 h 49"/>
                  <a:gd name="T36" fmla="*/ 3 w 56"/>
                  <a:gd name="T37" fmla="*/ 36 h 49"/>
                  <a:gd name="T38" fmla="*/ 42 w 56"/>
                  <a:gd name="T39" fmla="*/ 2 h 49"/>
                  <a:gd name="T40" fmla="*/ 42 w 56"/>
                  <a:gd name="T41" fmla="*/ 2 h 49"/>
                  <a:gd name="T42" fmla="*/ 45 w 56"/>
                  <a:gd name="T43" fmla="*/ 0 h 49"/>
                  <a:gd name="T44" fmla="*/ 46 w 56"/>
                  <a:gd name="T45" fmla="*/ 0 h 49"/>
                  <a:gd name="T46" fmla="*/ 49 w 56"/>
                  <a:gd name="T47" fmla="*/ 0 h 49"/>
                  <a:gd name="T48" fmla="*/ 50 w 56"/>
                  <a:gd name="T49" fmla="*/ 2 h 49"/>
                  <a:gd name="T50" fmla="*/ 50 w 56"/>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9">
                    <a:moveTo>
                      <a:pt x="50" y="2"/>
                    </a:moveTo>
                    <a:lnTo>
                      <a:pt x="54" y="6"/>
                    </a:lnTo>
                    <a:lnTo>
                      <a:pt x="54" y="6"/>
                    </a:lnTo>
                    <a:lnTo>
                      <a:pt x="54" y="9"/>
                    </a:lnTo>
                    <a:lnTo>
                      <a:pt x="56" y="10"/>
                    </a:lnTo>
                    <a:lnTo>
                      <a:pt x="54" y="13"/>
                    </a:lnTo>
                    <a:lnTo>
                      <a:pt x="53" y="14"/>
                    </a:lnTo>
                    <a:lnTo>
                      <a:pt x="12" y="48"/>
                    </a:lnTo>
                    <a:lnTo>
                      <a:pt x="12" y="48"/>
                    </a:lnTo>
                    <a:lnTo>
                      <a:pt x="11" y="49"/>
                    </a:lnTo>
                    <a:lnTo>
                      <a:pt x="8" y="49"/>
                    </a:lnTo>
                    <a:lnTo>
                      <a:pt x="7" y="49"/>
                    </a:lnTo>
                    <a:lnTo>
                      <a:pt x="6" y="48"/>
                    </a:lnTo>
                    <a:lnTo>
                      <a:pt x="2" y="44"/>
                    </a:lnTo>
                    <a:lnTo>
                      <a:pt x="2" y="44"/>
                    </a:lnTo>
                    <a:lnTo>
                      <a:pt x="0" y="41"/>
                    </a:lnTo>
                    <a:lnTo>
                      <a:pt x="0" y="40"/>
                    </a:lnTo>
                    <a:lnTo>
                      <a:pt x="2" y="37"/>
                    </a:lnTo>
                    <a:lnTo>
                      <a:pt x="3" y="36"/>
                    </a:lnTo>
                    <a:lnTo>
                      <a:pt x="42" y="2"/>
                    </a:lnTo>
                    <a:lnTo>
                      <a:pt x="42" y="2"/>
                    </a:lnTo>
                    <a:lnTo>
                      <a:pt x="45" y="0"/>
                    </a:lnTo>
                    <a:lnTo>
                      <a:pt x="46" y="0"/>
                    </a:lnTo>
                    <a:lnTo>
                      <a:pt x="49" y="0"/>
                    </a:lnTo>
                    <a:lnTo>
                      <a:pt x="50" y="2"/>
                    </a:lnTo>
                    <a:lnTo>
                      <a:pt x="50" y="2"/>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637"/>
              <p:cNvSpPr/>
              <p:nvPr/>
            </p:nvSpPr>
            <p:spPr bwMode="auto">
              <a:xfrm>
                <a:off x="1566821" y="3802548"/>
                <a:ext cx="241111" cy="239763"/>
              </a:xfrm>
              <a:custGeom>
                <a:avLst/>
                <a:gdLst>
                  <a:gd name="T0" fmla="*/ 158 w 179"/>
                  <a:gd name="T1" fmla="*/ 32 h 178"/>
                  <a:gd name="T2" fmla="*/ 169 w 179"/>
                  <a:gd name="T3" fmla="*/ 47 h 178"/>
                  <a:gd name="T4" fmla="*/ 175 w 179"/>
                  <a:gd name="T5" fmla="*/ 63 h 178"/>
                  <a:gd name="T6" fmla="*/ 179 w 179"/>
                  <a:gd name="T7" fmla="*/ 79 h 178"/>
                  <a:gd name="T8" fmla="*/ 179 w 179"/>
                  <a:gd name="T9" fmla="*/ 97 h 178"/>
                  <a:gd name="T10" fmla="*/ 175 w 179"/>
                  <a:gd name="T11" fmla="*/ 113 h 178"/>
                  <a:gd name="T12" fmla="*/ 170 w 179"/>
                  <a:gd name="T13" fmla="*/ 129 h 178"/>
                  <a:gd name="T14" fmla="*/ 161 w 179"/>
                  <a:gd name="T15" fmla="*/ 144 h 178"/>
                  <a:gd name="T16" fmla="*/ 147 w 179"/>
                  <a:gd name="T17" fmla="*/ 158 h 178"/>
                  <a:gd name="T18" fmla="*/ 140 w 179"/>
                  <a:gd name="T19" fmla="*/ 163 h 178"/>
                  <a:gd name="T20" fmla="*/ 124 w 179"/>
                  <a:gd name="T21" fmla="*/ 171 h 178"/>
                  <a:gd name="T22" fmla="*/ 108 w 179"/>
                  <a:gd name="T23" fmla="*/ 177 h 178"/>
                  <a:gd name="T24" fmla="*/ 92 w 179"/>
                  <a:gd name="T25" fmla="*/ 178 h 178"/>
                  <a:gd name="T26" fmla="*/ 74 w 179"/>
                  <a:gd name="T27" fmla="*/ 177 h 178"/>
                  <a:gd name="T28" fmla="*/ 58 w 179"/>
                  <a:gd name="T29" fmla="*/ 173 h 178"/>
                  <a:gd name="T30" fmla="*/ 42 w 179"/>
                  <a:gd name="T31" fmla="*/ 164 h 178"/>
                  <a:gd name="T32" fmla="*/ 28 w 179"/>
                  <a:gd name="T33" fmla="*/ 154 h 178"/>
                  <a:gd name="T34" fmla="*/ 22 w 179"/>
                  <a:gd name="T35" fmla="*/ 147 h 178"/>
                  <a:gd name="T36" fmla="*/ 12 w 179"/>
                  <a:gd name="T37" fmla="*/ 132 h 178"/>
                  <a:gd name="T38" fmla="*/ 4 w 179"/>
                  <a:gd name="T39" fmla="*/ 116 h 178"/>
                  <a:gd name="T40" fmla="*/ 1 w 179"/>
                  <a:gd name="T41" fmla="*/ 98 h 178"/>
                  <a:gd name="T42" fmla="*/ 1 w 179"/>
                  <a:gd name="T43" fmla="*/ 82 h 178"/>
                  <a:gd name="T44" fmla="*/ 4 w 179"/>
                  <a:gd name="T45" fmla="*/ 65 h 178"/>
                  <a:gd name="T46" fmla="*/ 11 w 179"/>
                  <a:gd name="T47" fmla="*/ 48 h 178"/>
                  <a:gd name="T48" fmla="*/ 20 w 179"/>
                  <a:gd name="T49" fmla="*/ 34 h 178"/>
                  <a:gd name="T50" fmla="*/ 32 w 179"/>
                  <a:gd name="T51" fmla="*/ 21 h 178"/>
                  <a:gd name="T52" fmla="*/ 39 w 179"/>
                  <a:gd name="T53" fmla="*/ 16 h 178"/>
                  <a:gd name="T54" fmla="*/ 55 w 179"/>
                  <a:gd name="T55" fmla="*/ 7 h 178"/>
                  <a:gd name="T56" fmla="*/ 71 w 179"/>
                  <a:gd name="T57" fmla="*/ 1 h 178"/>
                  <a:gd name="T58" fmla="*/ 89 w 179"/>
                  <a:gd name="T59" fmla="*/ 0 h 178"/>
                  <a:gd name="T60" fmla="*/ 107 w 179"/>
                  <a:gd name="T61" fmla="*/ 1 h 178"/>
                  <a:gd name="T62" fmla="*/ 123 w 179"/>
                  <a:gd name="T63" fmla="*/ 7 h 178"/>
                  <a:gd name="T64" fmla="*/ 138 w 179"/>
                  <a:gd name="T65" fmla="*/ 13 h 178"/>
                  <a:gd name="T66" fmla="*/ 152 w 179"/>
                  <a:gd name="T67" fmla="*/ 25 h 178"/>
                  <a:gd name="T68" fmla="*/ 158 w 179"/>
                  <a:gd name="T69" fmla="*/ 3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8">
                    <a:moveTo>
                      <a:pt x="158" y="32"/>
                    </a:moveTo>
                    <a:lnTo>
                      <a:pt x="158" y="32"/>
                    </a:lnTo>
                    <a:lnTo>
                      <a:pt x="163" y="39"/>
                    </a:lnTo>
                    <a:lnTo>
                      <a:pt x="169" y="47"/>
                    </a:lnTo>
                    <a:lnTo>
                      <a:pt x="173" y="54"/>
                    </a:lnTo>
                    <a:lnTo>
                      <a:pt x="175" y="63"/>
                    </a:lnTo>
                    <a:lnTo>
                      <a:pt x="178" y="71"/>
                    </a:lnTo>
                    <a:lnTo>
                      <a:pt x="179" y="79"/>
                    </a:lnTo>
                    <a:lnTo>
                      <a:pt x="179" y="88"/>
                    </a:lnTo>
                    <a:lnTo>
                      <a:pt x="179" y="97"/>
                    </a:lnTo>
                    <a:lnTo>
                      <a:pt x="178" y="105"/>
                    </a:lnTo>
                    <a:lnTo>
                      <a:pt x="175" y="113"/>
                    </a:lnTo>
                    <a:lnTo>
                      <a:pt x="173" y="121"/>
                    </a:lnTo>
                    <a:lnTo>
                      <a:pt x="170" y="129"/>
                    </a:lnTo>
                    <a:lnTo>
                      <a:pt x="166" y="137"/>
                    </a:lnTo>
                    <a:lnTo>
                      <a:pt x="161" y="144"/>
                    </a:lnTo>
                    <a:lnTo>
                      <a:pt x="154" y="151"/>
                    </a:lnTo>
                    <a:lnTo>
                      <a:pt x="147" y="158"/>
                    </a:lnTo>
                    <a:lnTo>
                      <a:pt x="147" y="158"/>
                    </a:lnTo>
                    <a:lnTo>
                      <a:pt x="140" y="163"/>
                    </a:lnTo>
                    <a:lnTo>
                      <a:pt x="132" y="167"/>
                    </a:lnTo>
                    <a:lnTo>
                      <a:pt x="124" y="171"/>
                    </a:lnTo>
                    <a:lnTo>
                      <a:pt x="116" y="174"/>
                    </a:lnTo>
                    <a:lnTo>
                      <a:pt x="108" y="177"/>
                    </a:lnTo>
                    <a:lnTo>
                      <a:pt x="100" y="178"/>
                    </a:lnTo>
                    <a:lnTo>
                      <a:pt x="92" y="178"/>
                    </a:lnTo>
                    <a:lnTo>
                      <a:pt x="82" y="178"/>
                    </a:lnTo>
                    <a:lnTo>
                      <a:pt x="74" y="177"/>
                    </a:lnTo>
                    <a:lnTo>
                      <a:pt x="66" y="175"/>
                    </a:lnTo>
                    <a:lnTo>
                      <a:pt x="58" y="173"/>
                    </a:lnTo>
                    <a:lnTo>
                      <a:pt x="50" y="169"/>
                    </a:lnTo>
                    <a:lnTo>
                      <a:pt x="42" y="164"/>
                    </a:lnTo>
                    <a:lnTo>
                      <a:pt x="35" y="159"/>
                    </a:lnTo>
                    <a:lnTo>
                      <a:pt x="28" y="154"/>
                    </a:lnTo>
                    <a:lnTo>
                      <a:pt x="22" y="147"/>
                    </a:lnTo>
                    <a:lnTo>
                      <a:pt x="22" y="147"/>
                    </a:lnTo>
                    <a:lnTo>
                      <a:pt x="16" y="140"/>
                    </a:lnTo>
                    <a:lnTo>
                      <a:pt x="12" y="132"/>
                    </a:lnTo>
                    <a:lnTo>
                      <a:pt x="8" y="124"/>
                    </a:lnTo>
                    <a:lnTo>
                      <a:pt x="4" y="116"/>
                    </a:lnTo>
                    <a:lnTo>
                      <a:pt x="3" y="108"/>
                    </a:lnTo>
                    <a:lnTo>
                      <a:pt x="1" y="98"/>
                    </a:lnTo>
                    <a:lnTo>
                      <a:pt x="0" y="90"/>
                    </a:lnTo>
                    <a:lnTo>
                      <a:pt x="1" y="82"/>
                    </a:lnTo>
                    <a:lnTo>
                      <a:pt x="3" y="73"/>
                    </a:lnTo>
                    <a:lnTo>
                      <a:pt x="4" y="65"/>
                    </a:lnTo>
                    <a:lnTo>
                      <a:pt x="7" y="56"/>
                    </a:lnTo>
                    <a:lnTo>
                      <a:pt x="11" y="48"/>
                    </a:lnTo>
                    <a:lnTo>
                      <a:pt x="15" y="42"/>
                    </a:lnTo>
                    <a:lnTo>
                      <a:pt x="20" y="34"/>
                    </a:lnTo>
                    <a:lnTo>
                      <a:pt x="26" y="27"/>
                    </a:lnTo>
                    <a:lnTo>
                      <a:pt x="32" y="21"/>
                    </a:lnTo>
                    <a:lnTo>
                      <a:pt x="32" y="21"/>
                    </a:lnTo>
                    <a:lnTo>
                      <a:pt x="39" y="16"/>
                    </a:lnTo>
                    <a:lnTo>
                      <a:pt x="47" y="11"/>
                    </a:lnTo>
                    <a:lnTo>
                      <a:pt x="55" y="7"/>
                    </a:lnTo>
                    <a:lnTo>
                      <a:pt x="63" y="4"/>
                    </a:lnTo>
                    <a:lnTo>
                      <a:pt x="71" y="1"/>
                    </a:lnTo>
                    <a:lnTo>
                      <a:pt x="81" y="0"/>
                    </a:lnTo>
                    <a:lnTo>
                      <a:pt x="89" y="0"/>
                    </a:lnTo>
                    <a:lnTo>
                      <a:pt x="97" y="0"/>
                    </a:lnTo>
                    <a:lnTo>
                      <a:pt x="107" y="1"/>
                    </a:lnTo>
                    <a:lnTo>
                      <a:pt x="115" y="4"/>
                    </a:lnTo>
                    <a:lnTo>
                      <a:pt x="123" y="7"/>
                    </a:lnTo>
                    <a:lnTo>
                      <a:pt x="131" y="9"/>
                    </a:lnTo>
                    <a:lnTo>
                      <a:pt x="138" y="13"/>
                    </a:lnTo>
                    <a:lnTo>
                      <a:pt x="146" y="19"/>
                    </a:lnTo>
                    <a:lnTo>
                      <a:pt x="152" y="25"/>
                    </a:lnTo>
                    <a:lnTo>
                      <a:pt x="158" y="32"/>
                    </a:lnTo>
                    <a:lnTo>
                      <a:pt x="158"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8" name="Freeform 638"/>
              <p:cNvSpPr/>
              <p:nvPr/>
            </p:nvSpPr>
            <p:spPr bwMode="auto">
              <a:xfrm>
                <a:off x="1578944" y="3814670"/>
                <a:ext cx="216865" cy="216865"/>
              </a:xfrm>
              <a:custGeom>
                <a:avLst/>
                <a:gdLst>
                  <a:gd name="T0" fmla="*/ 142 w 161"/>
                  <a:gd name="T1" fmla="*/ 29 h 161"/>
                  <a:gd name="T2" fmla="*/ 142 w 161"/>
                  <a:gd name="T3" fmla="*/ 29 h 161"/>
                  <a:gd name="T4" fmla="*/ 148 w 161"/>
                  <a:gd name="T5" fmla="*/ 35 h 161"/>
                  <a:gd name="T6" fmla="*/ 152 w 161"/>
                  <a:gd name="T7" fmla="*/ 42 h 161"/>
                  <a:gd name="T8" fmla="*/ 158 w 161"/>
                  <a:gd name="T9" fmla="*/ 57 h 161"/>
                  <a:gd name="T10" fmla="*/ 161 w 161"/>
                  <a:gd name="T11" fmla="*/ 72 h 161"/>
                  <a:gd name="T12" fmla="*/ 161 w 161"/>
                  <a:gd name="T13" fmla="*/ 87 h 161"/>
                  <a:gd name="T14" fmla="*/ 158 w 161"/>
                  <a:gd name="T15" fmla="*/ 101 h 161"/>
                  <a:gd name="T16" fmla="*/ 153 w 161"/>
                  <a:gd name="T17" fmla="*/ 116 h 161"/>
                  <a:gd name="T18" fmla="*/ 145 w 161"/>
                  <a:gd name="T19" fmla="*/ 130 h 161"/>
                  <a:gd name="T20" fmla="*/ 139 w 161"/>
                  <a:gd name="T21" fmla="*/ 137 h 161"/>
                  <a:gd name="T22" fmla="*/ 133 w 161"/>
                  <a:gd name="T23" fmla="*/ 142 h 161"/>
                  <a:gd name="T24" fmla="*/ 133 w 161"/>
                  <a:gd name="T25" fmla="*/ 142 h 161"/>
                  <a:gd name="T26" fmla="*/ 126 w 161"/>
                  <a:gd name="T27" fmla="*/ 146 h 161"/>
                  <a:gd name="T28" fmla="*/ 119 w 161"/>
                  <a:gd name="T29" fmla="*/ 151 h 161"/>
                  <a:gd name="T30" fmla="*/ 104 w 161"/>
                  <a:gd name="T31" fmla="*/ 157 h 161"/>
                  <a:gd name="T32" fmla="*/ 89 w 161"/>
                  <a:gd name="T33" fmla="*/ 161 h 161"/>
                  <a:gd name="T34" fmla="*/ 75 w 161"/>
                  <a:gd name="T35" fmla="*/ 161 h 161"/>
                  <a:gd name="T36" fmla="*/ 58 w 161"/>
                  <a:gd name="T37" fmla="*/ 158 h 161"/>
                  <a:gd name="T38" fmla="*/ 45 w 161"/>
                  <a:gd name="T39" fmla="*/ 151 h 161"/>
                  <a:gd name="T40" fmla="*/ 31 w 161"/>
                  <a:gd name="T41" fmla="*/ 143 h 161"/>
                  <a:gd name="T42" fmla="*/ 25 w 161"/>
                  <a:gd name="T43" fmla="*/ 138 h 161"/>
                  <a:gd name="T44" fmla="*/ 19 w 161"/>
                  <a:gd name="T45" fmla="*/ 133 h 161"/>
                  <a:gd name="T46" fmla="*/ 19 w 161"/>
                  <a:gd name="T47" fmla="*/ 133 h 161"/>
                  <a:gd name="T48" fmla="*/ 14 w 161"/>
                  <a:gd name="T49" fmla="*/ 126 h 161"/>
                  <a:gd name="T50" fmla="*/ 10 w 161"/>
                  <a:gd name="T51" fmla="*/ 119 h 161"/>
                  <a:gd name="T52" fmla="*/ 4 w 161"/>
                  <a:gd name="T53" fmla="*/ 104 h 161"/>
                  <a:gd name="T54" fmla="*/ 0 w 161"/>
                  <a:gd name="T55" fmla="*/ 89 h 161"/>
                  <a:gd name="T56" fmla="*/ 0 w 161"/>
                  <a:gd name="T57" fmla="*/ 73 h 161"/>
                  <a:gd name="T58" fmla="*/ 3 w 161"/>
                  <a:gd name="T59" fmla="*/ 58 h 161"/>
                  <a:gd name="T60" fmla="*/ 10 w 161"/>
                  <a:gd name="T61" fmla="*/ 43 h 161"/>
                  <a:gd name="T62" fmla="*/ 18 w 161"/>
                  <a:gd name="T63" fmla="*/ 30 h 161"/>
                  <a:gd name="T64" fmla="*/ 23 w 161"/>
                  <a:gd name="T65" fmla="*/ 25 h 161"/>
                  <a:gd name="T66" fmla="*/ 29 w 161"/>
                  <a:gd name="T67" fmla="*/ 19 h 161"/>
                  <a:gd name="T68" fmla="*/ 29 w 161"/>
                  <a:gd name="T69" fmla="*/ 19 h 161"/>
                  <a:gd name="T70" fmla="*/ 35 w 161"/>
                  <a:gd name="T71" fmla="*/ 14 h 161"/>
                  <a:gd name="T72" fmla="*/ 42 w 161"/>
                  <a:gd name="T73" fmla="*/ 10 h 161"/>
                  <a:gd name="T74" fmla="*/ 57 w 161"/>
                  <a:gd name="T75" fmla="*/ 3 h 161"/>
                  <a:gd name="T76" fmla="*/ 72 w 161"/>
                  <a:gd name="T77" fmla="*/ 0 h 161"/>
                  <a:gd name="T78" fmla="*/ 88 w 161"/>
                  <a:gd name="T79" fmla="*/ 0 h 161"/>
                  <a:gd name="T80" fmla="*/ 103 w 161"/>
                  <a:gd name="T81" fmla="*/ 3 h 161"/>
                  <a:gd name="T82" fmla="*/ 118 w 161"/>
                  <a:gd name="T83" fmla="*/ 8 h 161"/>
                  <a:gd name="T84" fmla="*/ 131 w 161"/>
                  <a:gd name="T85" fmla="*/ 16 h 161"/>
                  <a:gd name="T86" fmla="*/ 137 w 161"/>
                  <a:gd name="T87" fmla="*/ 22 h 161"/>
                  <a:gd name="T88" fmla="*/ 142 w 161"/>
                  <a:gd name="T89" fmla="*/ 29 h 161"/>
                  <a:gd name="T90" fmla="*/ 142 w 161"/>
                  <a:gd name="T9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161">
                    <a:moveTo>
                      <a:pt x="142" y="29"/>
                    </a:moveTo>
                    <a:lnTo>
                      <a:pt x="142" y="29"/>
                    </a:lnTo>
                    <a:lnTo>
                      <a:pt x="148" y="35"/>
                    </a:lnTo>
                    <a:lnTo>
                      <a:pt x="152" y="42"/>
                    </a:lnTo>
                    <a:lnTo>
                      <a:pt x="158" y="57"/>
                    </a:lnTo>
                    <a:lnTo>
                      <a:pt x="161" y="72"/>
                    </a:lnTo>
                    <a:lnTo>
                      <a:pt x="161" y="87"/>
                    </a:lnTo>
                    <a:lnTo>
                      <a:pt x="158" y="101"/>
                    </a:lnTo>
                    <a:lnTo>
                      <a:pt x="153" y="116"/>
                    </a:lnTo>
                    <a:lnTo>
                      <a:pt x="145" y="130"/>
                    </a:lnTo>
                    <a:lnTo>
                      <a:pt x="139" y="137"/>
                    </a:lnTo>
                    <a:lnTo>
                      <a:pt x="133" y="142"/>
                    </a:lnTo>
                    <a:lnTo>
                      <a:pt x="133" y="142"/>
                    </a:lnTo>
                    <a:lnTo>
                      <a:pt x="126" y="146"/>
                    </a:lnTo>
                    <a:lnTo>
                      <a:pt x="119" y="151"/>
                    </a:lnTo>
                    <a:lnTo>
                      <a:pt x="104" y="157"/>
                    </a:lnTo>
                    <a:lnTo>
                      <a:pt x="89" y="161"/>
                    </a:lnTo>
                    <a:lnTo>
                      <a:pt x="75" y="161"/>
                    </a:lnTo>
                    <a:lnTo>
                      <a:pt x="58" y="158"/>
                    </a:lnTo>
                    <a:lnTo>
                      <a:pt x="45" y="151"/>
                    </a:lnTo>
                    <a:lnTo>
                      <a:pt x="31" y="143"/>
                    </a:lnTo>
                    <a:lnTo>
                      <a:pt x="25" y="138"/>
                    </a:lnTo>
                    <a:lnTo>
                      <a:pt x="19" y="133"/>
                    </a:lnTo>
                    <a:lnTo>
                      <a:pt x="19" y="133"/>
                    </a:lnTo>
                    <a:lnTo>
                      <a:pt x="14" y="126"/>
                    </a:lnTo>
                    <a:lnTo>
                      <a:pt x="10" y="119"/>
                    </a:lnTo>
                    <a:lnTo>
                      <a:pt x="4" y="104"/>
                    </a:lnTo>
                    <a:lnTo>
                      <a:pt x="0" y="89"/>
                    </a:lnTo>
                    <a:lnTo>
                      <a:pt x="0" y="73"/>
                    </a:lnTo>
                    <a:lnTo>
                      <a:pt x="3" y="58"/>
                    </a:lnTo>
                    <a:lnTo>
                      <a:pt x="10" y="43"/>
                    </a:lnTo>
                    <a:lnTo>
                      <a:pt x="18" y="30"/>
                    </a:lnTo>
                    <a:lnTo>
                      <a:pt x="23" y="25"/>
                    </a:lnTo>
                    <a:lnTo>
                      <a:pt x="29" y="19"/>
                    </a:lnTo>
                    <a:lnTo>
                      <a:pt x="29" y="19"/>
                    </a:lnTo>
                    <a:lnTo>
                      <a:pt x="35" y="14"/>
                    </a:lnTo>
                    <a:lnTo>
                      <a:pt x="42" y="10"/>
                    </a:lnTo>
                    <a:lnTo>
                      <a:pt x="57" y="3"/>
                    </a:lnTo>
                    <a:lnTo>
                      <a:pt x="72" y="0"/>
                    </a:lnTo>
                    <a:lnTo>
                      <a:pt x="88" y="0"/>
                    </a:lnTo>
                    <a:lnTo>
                      <a:pt x="103" y="3"/>
                    </a:lnTo>
                    <a:lnTo>
                      <a:pt x="118" y="8"/>
                    </a:lnTo>
                    <a:lnTo>
                      <a:pt x="131" y="16"/>
                    </a:lnTo>
                    <a:lnTo>
                      <a:pt x="137" y="22"/>
                    </a:lnTo>
                    <a:lnTo>
                      <a:pt x="142" y="29"/>
                    </a:lnTo>
                    <a:lnTo>
                      <a:pt x="142" y="2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99" name="Picture 6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6251" y="3811976"/>
                <a:ext cx="223599" cy="22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640"/>
              <p:cNvSpPr/>
              <p:nvPr/>
            </p:nvSpPr>
            <p:spPr bwMode="auto">
              <a:xfrm>
                <a:off x="788264" y="3771567"/>
                <a:ext cx="1334862" cy="1088363"/>
              </a:xfrm>
              <a:custGeom>
                <a:avLst/>
                <a:gdLst>
                  <a:gd name="T0" fmla="*/ 136 w 991"/>
                  <a:gd name="T1" fmla="*/ 360 h 808"/>
                  <a:gd name="T2" fmla="*/ 123 w 991"/>
                  <a:gd name="T3" fmla="*/ 300 h 808"/>
                  <a:gd name="T4" fmla="*/ 128 w 991"/>
                  <a:gd name="T5" fmla="*/ 183 h 808"/>
                  <a:gd name="T6" fmla="*/ 163 w 991"/>
                  <a:gd name="T7" fmla="*/ 74 h 808"/>
                  <a:gd name="T8" fmla="*/ 114 w 991"/>
                  <a:gd name="T9" fmla="*/ 0 h 808"/>
                  <a:gd name="T10" fmla="*/ 55 w 991"/>
                  <a:gd name="T11" fmla="*/ 111 h 808"/>
                  <a:gd name="T12" fmla="*/ 18 w 991"/>
                  <a:gd name="T13" fmla="*/ 227 h 808"/>
                  <a:gd name="T14" fmla="*/ 1 w 991"/>
                  <a:gd name="T15" fmla="*/ 336 h 808"/>
                  <a:gd name="T16" fmla="*/ 10 w 991"/>
                  <a:gd name="T17" fmla="*/ 452 h 808"/>
                  <a:gd name="T18" fmla="*/ 54 w 991"/>
                  <a:gd name="T19" fmla="*/ 568 h 808"/>
                  <a:gd name="T20" fmla="*/ 146 w 991"/>
                  <a:gd name="T21" fmla="*/ 678 h 808"/>
                  <a:gd name="T22" fmla="*/ 242 w 991"/>
                  <a:gd name="T23" fmla="*/ 745 h 808"/>
                  <a:gd name="T24" fmla="*/ 369 w 991"/>
                  <a:gd name="T25" fmla="*/ 795 h 808"/>
                  <a:gd name="T26" fmla="*/ 489 w 991"/>
                  <a:gd name="T27" fmla="*/ 808 h 808"/>
                  <a:gd name="T28" fmla="*/ 600 w 991"/>
                  <a:gd name="T29" fmla="*/ 795 h 808"/>
                  <a:gd name="T30" fmla="*/ 697 w 991"/>
                  <a:gd name="T31" fmla="*/ 764 h 808"/>
                  <a:gd name="T32" fmla="*/ 830 w 991"/>
                  <a:gd name="T33" fmla="*/ 692 h 808"/>
                  <a:gd name="T34" fmla="*/ 871 w 991"/>
                  <a:gd name="T35" fmla="*/ 663 h 808"/>
                  <a:gd name="T36" fmla="*/ 917 w 991"/>
                  <a:gd name="T37" fmla="*/ 618 h 808"/>
                  <a:gd name="T38" fmla="*/ 963 w 991"/>
                  <a:gd name="T39" fmla="*/ 541 h 808"/>
                  <a:gd name="T40" fmla="*/ 990 w 991"/>
                  <a:gd name="T41" fmla="*/ 425 h 808"/>
                  <a:gd name="T42" fmla="*/ 987 w 991"/>
                  <a:gd name="T43" fmla="*/ 345 h 808"/>
                  <a:gd name="T44" fmla="*/ 969 w 991"/>
                  <a:gd name="T45" fmla="*/ 266 h 808"/>
                  <a:gd name="T46" fmla="*/ 919 w 991"/>
                  <a:gd name="T47" fmla="*/ 162 h 808"/>
                  <a:gd name="T48" fmla="*/ 853 w 991"/>
                  <a:gd name="T49" fmla="*/ 113 h 808"/>
                  <a:gd name="T50" fmla="*/ 814 w 991"/>
                  <a:gd name="T51" fmla="*/ 135 h 808"/>
                  <a:gd name="T52" fmla="*/ 797 w 991"/>
                  <a:gd name="T53" fmla="*/ 151 h 808"/>
                  <a:gd name="T54" fmla="*/ 830 w 991"/>
                  <a:gd name="T55" fmla="*/ 225 h 808"/>
                  <a:gd name="T56" fmla="*/ 864 w 991"/>
                  <a:gd name="T57" fmla="*/ 312 h 808"/>
                  <a:gd name="T58" fmla="*/ 870 w 991"/>
                  <a:gd name="T59" fmla="*/ 370 h 808"/>
                  <a:gd name="T60" fmla="*/ 855 w 991"/>
                  <a:gd name="T61" fmla="*/ 418 h 808"/>
                  <a:gd name="T62" fmla="*/ 814 w 991"/>
                  <a:gd name="T63" fmla="*/ 482 h 808"/>
                  <a:gd name="T64" fmla="*/ 778 w 991"/>
                  <a:gd name="T65" fmla="*/ 435 h 808"/>
                  <a:gd name="T66" fmla="*/ 730 w 991"/>
                  <a:gd name="T67" fmla="*/ 363 h 808"/>
                  <a:gd name="T68" fmla="*/ 679 w 991"/>
                  <a:gd name="T69" fmla="*/ 322 h 808"/>
                  <a:gd name="T70" fmla="*/ 632 w 991"/>
                  <a:gd name="T71" fmla="*/ 312 h 808"/>
                  <a:gd name="T72" fmla="*/ 574 w 991"/>
                  <a:gd name="T73" fmla="*/ 325 h 808"/>
                  <a:gd name="T74" fmla="*/ 575 w 991"/>
                  <a:gd name="T75" fmla="*/ 347 h 808"/>
                  <a:gd name="T76" fmla="*/ 620 w 991"/>
                  <a:gd name="T77" fmla="*/ 405 h 808"/>
                  <a:gd name="T78" fmla="*/ 645 w 991"/>
                  <a:gd name="T79" fmla="*/ 482 h 808"/>
                  <a:gd name="T80" fmla="*/ 643 w 991"/>
                  <a:gd name="T81" fmla="*/ 557 h 808"/>
                  <a:gd name="T82" fmla="*/ 612 w 991"/>
                  <a:gd name="T83" fmla="*/ 656 h 808"/>
                  <a:gd name="T84" fmla="*/ 564 w 991"/>
                  <a:gd name="T85" fmla="*/ 714 h 808"/>
                  <a:gd name="T86" fmla="*/ 531 w 991"/>
                  <a:gd name="T87" fmla="*/ 730 h 808"/>
                  <a:gd name="T88" fmla="*/ 490 w 991"/>
                  <a:gd name="T89" fmla="*/ 733 h 808"/>
                  <a:gd name="T90" fmla="*/ 446 w 991"/>
                  <a:gd name="T91" fmla="*/ 718 h 808"/>
                  <a:gd name="T92" fmla="*/ 396 w 991"/>
                  <a:gd name="T93" fmla="*/ 686 h 808"/>
                  <a:gd name="T94" fmla="*/ 365 w 991"/>
                  <a:gd name="T95" fmla="*/ 622 h 808"/>
                  <a:gd name="T96" fmla="*/ 350 w 991"/>
                  <a:gd name="T97" fmla="*/ 530 h 808"/>
                  <a:gd name="T98" fmla="*/ 357 w 991"/>
                  <a:gd name="T99" fmla="*/ 452 h 808"/>
                  <a:gd name="T100" fmla="*/ 378 w 991"/>
                  <a:gd name="T101" fmla="*/ 402 h 808"/>
                  <a:gd name="T102" fmla="*/ 431 w 991"/>
                  <a:gd name="T103" fmla="*/ 337 h 808"/>
                  <a:gd name="T104" fmla="*/ 431 w 991"/>
                  <a:gd name="T105" fmla="*/ 318 h 808"/>
                  <a:gd name="T106" fmla="*/ 390 w 991"/>
                  <a:gd name="T107" fmla="*/ 306 h 808"/>
                  <a:gd name="T108" fmla="*/ 351 w 991"/>
                  <a:gd name="T109" fmla="*/ 306 h 808"/>
                  <a:gd name="T110" fmla="*/ 301 w 991"/>
                  <a:gd name="T111" fmla="*/ 337 h 808"/>
                  <a:gd name="T112" fmla="*/ 262 w 991"/>
                  <a:gd name="T113" fmla="*/ 390 h 808"/>
                  <a:gd name="T114" fmla="*/ 240 w 991"/>
                  <a:gd name="T115" fmla="*/ 453 h 808"/>
                  <a:gd name="T116" fmla="*/ 236 w 991"/>
                  <a:gd name="T117" fmla="*/ 497 h 808"/>
                  <a:gd name="T118" fmla="*/ 195 w 991"/>
                  <a:gd name="T119" fmla="*/ 462 h 808"/>
                  <a:gd name="T120" fmla="*/ 149 w 991"/>
                  <a:gd name="T121" fmla="*/ 38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808">
                    <a:moveTo>
                      <a:pt x="149" y="389"/>
                    </a:moveTo>
                    <a:lnTo>
                      <a:pt x="149" y="389"/>
                    </a:lnTo>
                    <a:lnTo>
                      <a:pt x="142" y="375"/>
                    </a:lnTo>
                    <a:lnTo>
                      <a:pt x="136" y="360"/>
                    </a:lnTo>
                    <a:lnTo>
                      <a:pt x="131" y="345"/>
                    </a:lnTo>
                    <a:lnTo>
                      <a:pt x="127" y="329"/>
                    </a:lnTo>
                    <a:lnTo>
                      <a:pt x="124" y="314"/>
                    </a:lnTo>
                    <a:lnTo>
                      <a:pt x="123" y="300"/>
                    </a:lnTo>
                    <a:lnTo>
                      <a:pt x="120" y="270"/>
                    </a:lnTo>
                    <a:lnTo>
                      <a:pt x="120" y="240"/>
                    </a:lnTo>
                    <a:lnTo>
                      <a:pt x="124" y="212"/>
                    </a:lnTo>
                    <a:lnTo>
                      <a:pt x="128" y="183"/>
                    </a:lnTo>
                    <a:lnTo>
                      <a:pt x="134" y="158"/>
                    </a:lnTo>
                    <a:lnTo>
                      <a:pt x="142" y="132"/>
                    </a:lnTo>
                    <a:lnTo>
                      <a:pt x="149" y="111"/>
                    </a:lnTo>
                    <a:lnTo>
                      <a:pt x="163" y="74"/>
                    </a:lnTo>
                    <a:lnTo>
                      <a:pt x="176" y="50"/>
                    </a:lnTo>
                    <a:lnTo>
                      <a:pt x="180" y="42"/>
                    </a:lnTo>
                    <a:lnTo>
                      <a:pt x="114" y="0"/>
                    </a:lnTo>
                    <a:lnTo>
                      <a:pt x="114" y="0"/>
                    </a:lnTo>
                    <a:lnTo>
                      <a:pt x="101" y="20"/>
                    </a:lnTo>
                    <a:lnTo>
                      <a:pt x="88" y="42"/>
                    </a:lnTo>
                    <a:lnTo>
                      <a:pt x="73" y="73"/>
                    </a:lnTo>
                    <a:lnTo>
                      <a:pt x="55" y="111"/>
                    </a:lnTo>
                    <a:lnTo>
                      <a:pt x="39" y="152"/>
                    </a:lnTo>
                    <a:lnTo>
                      <a:pt x="31" y="177"/>
                    </a:lnTo>
                    <a:lnTo>
                      <a:pt x="24" y="201"/>
                    </a:lnTo>
                    <a:lnTo>
                      <a:pt x="18" y="227"/>
                    </a:lnTo>
                    <a:lnTo>
                      <a:pt x="11" y="252"/>
                    </a:lnTo>
                    <a:lnTo>
                      <a:pt x="7" y="279"/>
                    </a:lnTo>
                    <a:lnTo>
                      <a:pt x="3" y="308"/>
                    </a:lnTo>
                    <a:lnTo>
                      <a:pt x="1" y="336"/>
                    </a:lnTo>
                    <a:lnTo>
                      <a:pt x="0" y="364"/>
                    </a:lnTo>
                    <a:lnTo>
                      <a:pt x="1" y="394"/>
                    </a:lnTo>
                    <a:lnTo>
                      <a:pt x="4" y="422"/>
                    </a:lnTo>
                    <a:lnTo>
                      <a:pt x="10" y="452"/>
                    </a:lnTo>
                    <a:lnTo>
                      <a:pt x="16" y="482"/>
                    </a:lnTo>
                    <a:lnTo>
                      <a:pt x="27" y="511"/>
                    </a:lnTo>
                    <a:lnTo>
                      <a:pt x="39" y="540"/>
                    </a:lnTo>
                    <a:lnTo>
                      <a:pt x="54" y="568"/>
                    </a:lnTo>
                    <a:lnTo>
                      <a:pt x="72" y="597"/>
                    </a:lnTo>
                    <a:lnTo>
                      <a:pt x="93" y="625"/>
                    </a:lnTo>
                    <a:lnTo>
                      <a:pt x="118" y="652"/>
                    </a:lnTo>
                    <a:lnTo>
                      <a:pt x="146" y="678"/>
                    </a:lnTo>
                    <a:lnTo>
                      <a:pt x="177" y="703"/>
                    </a:lnTo>
                    <a:lnTo>
                      <a:pt x="177" y="703"/>
                    </a:lnTo>
                    <a:lnTo>
                      <a:pt x="209" y="725"/>
                    </a:lnTo>
                    <a:lnTo>
                      <a:pt x="242" y="745"/>
                    </a:lnTo>
                    <a:lnTo>
                      <a:pt x="273" y="761"/>
                    </a:lnTo>
                    <a:lnTo>
                      <a:pt x="305" y="775"/>
                    </a:lnTo>
                    <a:lnTo>
                      <a:pt x="336" y="786"/>
                    </a:lnTo>
                    <a:lnTo>
                      <a:pt x="369" y="795"/>
                    </a:lnTo>
                    <a:lnTo>
                      <a:pt x="400" y="800"/>
                    </a:lnTo>
                    <a:lnTo>
                      <a:pt x="429" y="806"/>
                    </a:lnTo>
                    <a:lnTo>
                      <a:pt x="459" y="807"/>
                    </a:lnTo>
                    <a:lnTo>
                      <a:pt x="489" y="808"/>
                    </a:lnTo>
                    <a:lnTo>
                      <a:pt x="517" y="807"/>
                    </a:lnTo>
                    <a:lnTo>
                      <a:pt x="546" y="804"/>
                    </a:lnTo>
                    <a:lnTo>
                      <a:pt x="574" y="800"/>
                    </a:lnTo>
                    <a:lnTo>
                      <a:pt x="600" y="795"/>
                    </a:lnTo>
                    <a:lnTo>
                      <a:pt x="625" y="788"/>
                    </a:lnTo>
                    <a:lnTo>
                      <a:pt x="649" y="781"/>
                    </a:lnTo>
                    <a:lnTo>
                      <a:pt x="674" y="773"/>
                    </a:lnTo>
                    <a:lnTo>
                      <a:pt x="697" y="764"/>
                    </a:lnTo>
                    <a:lnTo>
                      <a:pt x="739" y="746"/>
                    </a:lnTo>
                    <a:lnTo>
                      <a:pt x="775" y="727"/>
                    </a:lnTo>
                    <a:lnTo>
                      <a:pt x="806" y="709"/>
                    </a:lnTo>
                    <a:lnTo>
                      <a:pt x="830" y="692"/>
                    </a:lnTo>
                    <a:lnTo>
                      <a:pt x="849" y="679"/>
                    </a:lnTo>
                    <a:lnTo>
                      <a:pt x="865" y="667"/>
                    </a:lnTo>
                    <a:lnTo>
                      <a:pt x="865" y="667"/>
                    </a:lnTo>
                    <a:lnTo>
                      <a:pt x="871" y="663"/>
                    </a:lnTo>
                    <a:lnTo>
                      <a:pt x="886" y="652"/>
                    </a:lnTo>
                    <a:lnTo>
                      <a:pt x="895" y="642"/>
                    </a:lnTo>
                    <a:lnTo>
                      <a:pt x="906" y="632"/>
                    </a:lnTo>
                    <a:lnTo>
                      <a:pt x="917" y="618"/>
                    </a:lnTo>
                    <a:lnTo>
                      <a:pt x="929" y="603"/>
                    </a:lnTo>
                    <a:lnTo>
                      <a:pt x="941" y="584"/>
                    </a:lnTo>
                    <a:lnTo>
                      <a:pt x="952" y="564"/>
                    </a:lnTo>
                    <a:lnTo>
                      <a:pt x="963" y="541"/>
                    </a:lnTo>
                    <a:lnTo>
                      <a:pt x="972" y="517"/>
                    </a:lnTo>
                    <a:lnTo>
                      <a:pt x="980" y="489"/>
                    </a:lnTo>
                    <a:lnTo>
                      <a:pt x="986" y="457"/>
                    </a:lnTo>
                    <a:lnTo>
                      <a:pt x="990" y="425"/>
                    </a:lnTo>
                    <a:lnTo>
                      <a:pt x="991" y="389"/>
                    </a:lnTo>
                    <a:lnTo>
                      <a:pt x="991" y="389"/>
                    </a:lnTo>
                    <a:lnTo>
                      <a:pt x="990" y="367"/>
                    </a:lnTo>
                    <a:lnTo>
                      <a:pt x="987" y="345"/>
                    </a:lnTo>
                    <a:lnTo>
                      <a:pt x="984" y="324"/>
                    </a:lnTo>
                    <a:lnTo>
                      <a:pt x="980" y="304"/>
                    </a:lnTo>
                    <a:lnTo>
                      <a:pt x="975" y="285"/>
                    </a:lnTo>
                    <a:lnTo>
                      <a:pt x="969" y="266"/>
                    </a:lnTo>
                    <a:lnTo>
                      <a:pt x="963" y="247"/>
                    </a:lnTo>
                    <a:lnTo>
                      <a:pt x="955" y="228"/>
                    </a:lnTo>
                    <a:lnTo>
                      <a:pt x="938" y="194"/>
                    </a:lnTo>
                    <a:lnTo>
                      <a:pt x="919" y="162"/>
                    </a:lnTo>
                    <a:lnTo>
                      <a:pt x="899" y="132"/>
                    </a:lnTo>
                    <a:lnTo>
                      <a:pt x="878" y="105"/>
                    </a:lnTo>
                    <a:lnTo>
                      <a:pt x="878" y="105"/>
                    </a:lnTo>
                    <a:lnTo>
                      <a:pt x="853" y="113"/>
                    </a:lnTo>
                    <a:lnTo>
                      <a:pt x="853" y="113"/>
                    </a:lnTo>
                    <a:lnTo>
                      <a:pt x="833" y="123"/>
                    </a:lnTo>
                    <a:lnTo>
                      <a:pt x="824" y="129"/>
                    </a:lnTo>
                    <a:lnTo>
                      <a:pt x="814" y="135"/>
                    </a:lnTo>
                    <a:lnTo>
                      <a:pt x="814" y="135"/>
                    </a:lnTo>
                    <a:lnTo>
                      <a:pt x="805" y="143"/>
                    </a:lnTo>
                    <a:lnTo>
                      <a:pt x="797" y="151"/>
                    </a:lnTo>
                    <a:lnTo>
                      <a:pt x="797" y="151"/>
                    </a:lnTo>
                    <a:lnTo>
                      <a:pt x="793" y="156"/>
                    </a:lnTo>
                    <a:lnTo>
                      <a:pt x="793" y="156"/>
                    </a:lnTo>
                    <a:lnTo>
                      <a:pt x="817" y="200"/>
                    </a:lnTo>
                    <a:lnTo>
                      <a:pt x="830" y="225"/>
                    </a:lnTo>
                    <a:lnTo>
                      <a:pt x="844" y="254"/>
                    </a:lnTo>
                    <a:lnTo>
                      <a:pt x="856" y="283"/>
                    </a:lnTo>
                    <a:lnTo>
                      <a:pt x="860" y="298"/>
                    </a:lnTo>
                    <a:lnTo>
                      <a:pt x="864" y="312"/>
                    </a:lnTo>
                    <a:lnTo>
                      <a:pt x="867" y="327"/>
                    </a:lnTo>
                    <a:lnTo>
                      <a:pt x="870" y="341"/>
                    </a:lnTo>
                    <a:lnTo>
                      <a:pt x="870" y="356"/>
                    </a:lnTo>
                    <a:lnTo>
                      <a:pt x="870" y="370"/>
                    </a:lnTo>
                    <a:lnTo>
                      <a:pt x="870" y="370"/>
                    </a:lnTo>
                    <a:lnTo>
                      <a:pt x="867" y="385"/>
                    </a:lnTo>
                    <a:lnTo>
                      <a:pt x="861" y="401"/>
                    </a:lnTo>
                    <a:lnTo>
                      <a:pt x="855" y="418"/>
                    </a:lnTo>
                    <a:lnTo>
                      <a:pt x="845" y="436"/>
                    </a:lnTo>
                    <a:lnTo>
                      <a:pt x="836" y="452"/>
                    </a:lnTo>
                    <a:lnTo>
                      <a:pt x="825" y="468"/>
                    </a:lnTo>
                    <a:lnTo>
                      <a:pt x="814" y="482"/>
                    </a:lnTo>
                    <a:lnTo>
                      <a:pt x="802" y="491"/>
                    </a:lnTo>
                    <a:lnTo>
                      <a:pt x="802" y="491"/>
                    </a:lnTo>
                    <a:lnTo>
                      <a:pt x="791" y="464"/>
                    </a:lnTo>
                    <a:lnTo>
                      <a:pt x="778" y="435"/>
                    </a:lnTo>
                    <a:lnTo>
                      <a:pt x="762" y="405"/>
                    </a:lnTo>
                    <a:lnTo>
                      <a:pt x="752" y="390"/>
                    </a:lnTo>
                    <a:lnTo>
                      <a:pt x="741" y="376"/>
                    </a:lnTo>
                    <a:lnTo>
                      <a:pt x="730" y="363"/>
                    </a:lnTo>
                    <a:lnTo>
                      <a:pt x="718" y="351"/>
                    </a:lnTo>
                    <a:lnTo>
                      <a:pt x="706" y="340"/>
                    </a:lnTo>
                    <a:lnTo>
                      <a:pt x="693" y="331"/>
                    </a:lnTo>
                    <a:lnTo>
                      <a:pt x="679" y="322"/>
                    </a:lnTo>
                    <a:lnTo>
                      <a:pt x="664" y="317"/>
                    </a:lnTo>
                    <a:lnTo>
                      <a:pt x="648" y="313"/>
                    </a:lnTo>
                    <a:lnTo>
                      <a:pt x="632" y="312"/>
                    </a:lnTo>
                    <a:lnTo>
                      <a:pt x="632" y="312"/>
                    </a:lnTo>
                    <a:lnTo>
                      <a:pt x="622" y="312"/>
                    </a:lnTo>
                    <a:lnTo>
                      <a:pt x="612" y="313"/>
                    </a:lnTo>
                    <a:lnTo>
                      <a:pt x="593" y="317"/>
                    </a:lnTo>
                    <a:lnTo>
                      <a:pt x="574" y="325"/>
                    </a:lnTo>
                    <a:lnTo>
                      <a:pt x="558" y="333"/>
                    </a:lnTo>
                    <a:lnTo>
                      <a:pt x="558" y="333"/>
                    </a:lnTo>
                    <a:lnTo>
                      <a:pt x="563" y="336"/>
                    </a:lnTo>
                    <a:lnTo>
                      <a:pt x="575" y="347"/>
                    </a:lnTo>
                    <a:lnTo>
                      <a:pt x="591" y="364"/>
                    </a:lnTo>
                    <a:lnTo>
                      <a:pt x="601" y="376"/>
                    </a:lnTo>
                    <a:lnTo>
                      <a:pt x="610" y="390"/>
                    </a:lnTo>
                    <a:lnTo>
                      <a:pt x="620" y="405"/>
                    </a:lnTo>
                    <a:lnTo>
                      <a:pt x="628" y="421"/>
                    </a:lnTo>
                    <a:lnTo>
                      <a:pt x="635" y="440"/>
                    </a:lnTo>
                    <a:lnTo>
                      <a:pt x="641" y="460"/>
                    </a:lnTo>
                    <a:lnTo>
                      <a:pt x="645" y="482"/>
                    </a:lnTo>
                    <a:lnTo>
                      <a:pt x="647" y="505"/>
                    </a:lnTo>
                    <a:lnTo>
                      <a:pt x="647" y="530"/>
                    </a:lnTo>
                    <a:lnTo>
                      <a:pt x="643" y="557"/>
                    </a:lnTo>
                    <a:lnTo>
                      <a:pt x="643" y="557"/>
                    </a:lnTo>
                    <a:lnTo>
                      <a:pt x="637" y="584"/>
                    </a:lnTo>
                    <a:lnTo>
                      <a:pt x="631" y="610"/>
                    </a:lnTo>
                    <a:lnTo>
                      <a:pt x="621" y="633"/>
                    </a:lnTo>
                    <a:lnTo>
                      <a:pt x="612" y="656"/>
                    </a:lnTo>
                    <a:lnTo>
                      <a:pt x="600" y="675"/>
                    </a:lnTo>
                    <a:lnTo>
                      <a:pt x="587" y="692"/>
                    </a:lnTo>
                    <a:lnTo>
                      <a:pt x="573" y="707"/>
                    </a:lnTo>
                    <a:lnTo>
                      <a:pt x="564" y="714"/>
                    </a:lnTo>
                    <a:lnTo>
                      <a:pt x="556" y="719"/>
                    </a:lnTo>
                    <a:lnTo>
                      <a:pt x="548" y="723"/>
                    </a:lnTo>
                    <a:lnTo>
                      <a:pt x="539" y="727"/>
                    </a:lnTo>
                    <a:lnTo>
                      <a:pt x="531" y="730"/>
                    </a:lnTo>
                    <a:lnTo>
                      <a:pt x="521" y="733"/>
                    </a:lnTo>
                    <a:lnTo>
                      <a:pt x="510" y="734"/>
                    </a:lnTo>
                    <a:lnTo>
                      <a:pt x="501" y="734"/>
                    </a:lnTo>
                    <a:lnTo>
                      <a:pt x="490" y="733"/>
                    </a:lnTo>
                    <a:lnTo>
                      <a:pt x="479" y="730"/>
                    </a:lnTo>
                    <a:lnTo>
                      <a:pt x="469" y="727"/>
                    </a:lnTo>
                    <a:lnTo>
                      <a:pt x="456" y="723"/>
                    </a:lnTo>
                    <a:lnTo>
                      <a:pt x="446" y="718"/>
                    </a:lnTo>
                    <a:lnTo>
                      <a:pt x="433" y="711"/>
                    </a:lnTo>
                    <a:lnTo>
                      <a:pt x="421" y="705"/>
                    </a:lnTo>
                    <a:lnTo>
                      <a:pt x="408" y="695"/>
                    </a:lnTo>
                    <a:lnTo>
                      <a:pt x="396" y="686"/>
                    </a:lnTo>
                    <a:lnTo>
                      <a:pt x="382" y="673"/>
                    </a:lnTo>
                    <a:lnTo>
                      <a:pt x="382" y="673"/>
                    </a:lnTo>
                    <a:lnTo>
                      <a:pt x="373" y="649"/>
                    </a:lnTo>
                    <a:lnTo>
                      <a:pt x="365" y="622"/>
                    </a:lnTo>
                    <a:lnTo>
                      <a:pt x="357" y="588"/>
                    </a:lnTo>
                    <a:lnTo>
                      <a:pt x="354" y="570"/>
                    </a:lnTo>
                    <a:lnTo>
                      <a:pt x="351" y="551"/>
                    </a:lnTo>
                    <a:lnTo>
                      <a:pt x="350" y="530"/>
                    </a:lnTo>
                    <a:lnTo>
                      <a:pt x="348" y="510"/>
                    </a:lnTo>
                    <a:lnTo>
                      <a:pt x="350" y="490"/>
                    </a:lnTo>
                    <a:lnTo>
                      <a:pt x="352" y="471"/>
                    </a:lnTo>
                    <a:lnTo>
                      <a:pt x="357" y="452"/>
                    </a:lnTo>
                    <a:lnTo>
                      <a:pt x="363" y="433"/>
                    </a:lnTo>
                    <a:lnTo>
                      <a:pt x="363" y="433"/>
                    </a:lnTo>
                    <a:lnTo>
                      <a:pt x="370" y="417"/>
                    </a:lnTo>
                    <a:lnTo>
                      <a:pt x="378" y="402"/>
                    </a:lnTo>
                    <a:lnTo>
                      <a:pt x="393" y="378"/>
                    </a:lnTo>
                    <a:lnTo>
                      <a:pt x="408" y="360"/>
                    </a:lnTo>
                    <a:lnTo>
                      <a:pt x="420" y="347"/>
                    </a:lnTo>
                    <a:lnTo>
                      <a:pt x="431" y="337"/>
                    </a:lnTo>
                    <a:lnTo>
                      <a:pt x="440" y="332"/>
                    </a:lnTo>
                    <a:lnTo>
                      <a:pt x="447" y="329"/>
                    </a:lnTo>
                    <a:lnTo>
                      <a:pt x="447" y="329"/>
                    </a:lnTo>
                    <a:lnTo>
                      <a:pt x="431" y="318"/>
                    </a:lnTo>
                    <a:lnTo>
                      <a:pt x="421" y="314"/>
                    </a:lnTo>
                    <a:lnTo>
                      <a:pt x="412" y="310"/>
                    </a:lnTo>
                    <a:lnTo>
                      <a:pt x="401" y="308"/>
                    </a:lnTo>
                    <a:lnTo>
                      <a:pt x="390" y="306"/>
                    </a:lnTo>
                    <a:lnTo>
                      <a:pt x="378" y="305"/>
                    </a:lnTo>
                    <a:lnTo>
                      <a:pt x="366" y="305"/>
                    </a:lnTo>
                    <a:lnTo>
                      <a:pt x="366" y="305"/>
                    </a:lnTo>
                    <a:lnTo>
                      <a:pt x="351" y="306"/>
                    </a:lnTo>
                    <a:lnTo>
                      <a:pt x="338" y="312"/>
                    </a:lnTo>
                    <a:lnTo>
                      <a:pt x="324" y="318"/>
                    </a:lnTo>
                    <a:lnTo>
                      <a:pt x="312" y="327"/>
                    </a:lnTo>
                    <a:lnTo>
                      <a:pt x="301" y="337"/>
                    </a:lnTo>
                    <a:lnTo>
                      <a:pt x="290" y="348"/>
                    </a:lnTo>
                    <a:lnTo>
                      <a:pt x="280" y="362"/>
                    </a:lnTo>
                    <a:lnTo>
                      <a:pt x="270" y="375"/>
                    </a:lnTo>
                    <a:lnTo>
                      <a:pt x="262" y="390"/>
                    </a:lnTo>
                    <a:lnTo>
                      <a:pt x="255" y="406"/>
                    </a:lnTo>
                    <a:lnTo>
                      <a:pt x="250" y="421"/>
                    </a:lnTo>
                    <a:lnTo>
                      <a:pt x="244" y="437"/>
                    </a:lnTo>
                    <a:lnTo>
                      <a:pt x="240" y="453"/>
                    </a:lnTo>
                    <a:lnTo>
                      <a:pt x="238" y="468"/>
                    </a:lnTo>
                    <a:lnTo>
                      <a:pt x="236" y="483"/>
                    </a:lnTo>
                    <a:lnTo>
                      <a:pt x="236" y="497"/>
                    </a:lnTo>
                    <a:lnTo>
                      <a:pt x="236" y="497"/>
                    </a:lnTo>
                    <a:lnTo>
                      <a:pt x="230" y="493"/>
                    </a:lnTo>
                    <a:lnTo>
                      <a:pt x="222" y="489"/>
                    </a:lnTo>
                    <a:lnTo>
                      <a:pt x="208" y="476"/>
                    </a:lnTo>
                    <a:lnTo>
                      <a:pt x="195" y="462"/>
                    </a:lnTo>
                    <a:lnTo>
                      <a:pt x="182" y="445"/>
                    </a:lnTo>
                    <a:lnTo>
                      <a:pt x="172" y="429"/>
                    </a:lnTo>
                    <a:lnTo>
                      <a:pt x="162" y="414"/>
                    </a:lnTo>
                    <a:lnTo>
                      <a:pt x="149" y="389"/>
                    </a:lnTo>
                    <a:lnTo>
                      <a:pt x="149" y="389"/>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1" name="Freeform 641"/>
              <p:cNvSpPr/>
              <p:nvPr/>
            </p:nvSpPr>
            <p:spPr bwMode="auto">
              <a:xfrm>
                <a:off x="1390367" y="4214725"/>
                <a:ext cx="149516" cy="51185"/>
              </a:xfrm>
              <a:custGeom>
                <a:avLst/>
                <a:gdLst>
                  <a:gd name="T0" fmla="*/ 16 w 111"/>
                  <a:gd name="T1" fmla="*/ 14 h 38"/>
                  <a:gd name="T2" fmla="*/ 16 w 111"/>
                  <a:gd name="T3" fmla="*/ 14 h 38"/>
                  <a:gd name="T4" fmla="*/ 26 w 111"/>
                  <a:gd name="T5" fmla="*/ 25 h 38"/>
                  <a:gd name="T6" fmla="*/ 34 w 111"/>
                  <a:gd name="T7" fmla="*/ 33 h 38"/>
                  <a:gd name="T8" fmla="*/ 42 w 111"/>
                  <a:gd name="T9" fmla="*/ 37 h 38"/>
                  <a:gd name="T10" fmla="*/ 51 w 111"/>
                  <a:gd name="T11" fmla="*/ 38 h 38"/>
                  <a:gd name="T12" fmla="*/ 59 w 111"/>
                  <a:gd name="T13" fmla="*/ 38 h 38"/>
                  <a:gd name="T14" fmla="*/ 67 w 111"/>
                  <a:gd name="T15" fmla="*/ 35 h 38"/>
                  <a:gd name="T16" fmla="*/ 74 w 111"/>
                  <a:gd name="T17" fmla="*/ 31 h 38"/>
                  <a:gd name="T18" fmla="*/ 82 w 111"/>
                  <a:gd name="T19" fmla="*/ 25 h 38"/>
                  <a:gd name="T20" fmla="*/ 82 w 111"/>
                  <a:gd name="T21" fmla="*/ 25 h 38"/>
                  <a:gd name="T22" fmla="*/ 94 w 111"/>
                  <a:gd name="T23" fmla="*/ 15 h 38"/>
                  <a:gd name="T24" fmla="*/ 111 w 111"/>
                  <a:gd name="T25" fmla="*/ 4 h 38"/>
                  <a:gd name="T26" fmla="*/ 111 w 111"/>
                  <a:gd name="T27" fmla="*/ 4 h 38"/>
                  <a:gd name="T28" fmla="*/ 0 w 111"/>
                  <a:gd name="T29" fmla="*/ 0 h 38"/>
                  <a:gd name="T30" fmla="*/ 0 w 111"/>
                  <a:gd name="T31" fmla="*/ 0 h 38"/>
                  <a:gd name="T32" fmla="*/ 16 w 111"/>
                  <a:gd name="T33" fmla="*/ 14 h 38"/>
                  <a:gd name="T34" fmla="*/ 16 w 111"/>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38">
                    <a:moveTo>
                      <a:pt x="16" y="14"/>
                    </a:moveTo>
                    <a:lnTo>
                      <a:pt x="16" y="14"/>
                    </a:lnTo>
                    <a:lnTo>
                      <a:pt x="26" y="25"/>
                    </a:lnTo>
                    <a:lnTo>
                      <a:pt x="34" y="33"/>
                    </a:lnTo>
                    <a:lnTo>
                      <a:pt x="42" y="37"/>
                    </a:lnTo>
                    <a:lnTo>
                      <a:pt x="51" y="38"/>
                    </a:lnTo>
                    <a:lnTo>
                      <a:pt x="59" y="38"/>
                    </a:lnTo>
                    <a:lnTo>
                      <a:pt x="67" y="35"/>
                    </a:lnTo>
                    <a:lnTo>
                      <a:pt x="74" y="31"/>
                    </a:lnTo>
                    <a:lnTo>
                      <a:pt x="82" y="25"/>
                    </a:lnTo>
                    <a:lnTo>
                      <a:pt x="82" y="25"/>
                    </a:lnTo>
                    <a:lnTo>
                      <a:pt x="94" y="15"/>
                    </a:lnTo>
                    <a:lnTo>
                      <a:pt x="111" y="4"/>
                    </a:lnTo>
                    <a:lnTo>
                      <a:pt x="111" y="4"/>
                    </a:lnTo>
                    <a:lnTo>
                      <a:pt x="0" y="0"/>
                    </a:lnTo>
                    <a:lnTo>
                      <a:pt x="0" y="0"/>
                    </a:lnTo>
                    <a:lnTo>
                      <a:pt x="16" y="14"/>
                    </a:lnTo>
                    <a:lnTo>
                      <a:pt x="16" y="14"/>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2" name="Freeform 642"/>
              <p:cNvSpPr/>
              <p:nvPr/>
            </p:nvSpPr>
            <p:spPr bwMode="auto">
              <a:xfrm>
                <a:off x="1257015" y="4214725"/>
                <a:ext cx="402749" cy="545529"/>
              </a:xfrm>
              <a:custGeom>
                <a:avLst/>
                <a:gdLst>
                  <a:gd name="T0" fmla="*/ 15 w 299"/>
                  <a:gd name="T1" fmla="*/ 104 h 405"/>
                  <a:gd name="T2" fmla="*/ 4 w 299"/>
                  <a:gd name="T3" fmla="*/ 142 h 405"/>
                  <a:gd name="T4" fmla="*/ 0 w 299"/>
                  <a:gd name="T5" fmla="*/ 181 h 405"/>
                  <a:gd name="T6" fmla="*/ 3 w 299"/>
                  <a:gd name="T7" fmla="*/ 222 h 405"/>
                  <a:gd name="T8" fmla="*/ 9 w 299"/>
                  <a:gd name="T9" fmla="*/ 259 h 405"/>
                  <a:gd name="T10" fmla="*/ 25 w 299"/>
                  <a:gd name="T11" fmla="*/ 320 h 405"/>
                  <a:gd name="T12" fmla="*/ 34 w 299"/>
                  <a:gd name="T13" fmla="*/ 344 h 405"/>
                  <a:gd name="T14" fmla="*/ 60 w 299"/>
                  <a:gd name="T15" fmla="*/ 366 h 405"/>
                  <a:gd name="T16" fmla="*/ 85 w 299"/>
                  <a:gd name="T17" fmla="*/ 382 h 405"/>
                  <a:gd name="T18" fmla="*/ 108 w 299"/>
                  <a:gd name="T19" fmla="*/ 394 h 405"/>
                  <a:gd name="T20" fmla="*/ 131 w 299"/>
                  <a:gd name="T21" fmla="*/ 401 h 405"/>
                  <a:gd name="T22" fmla="*/ 153 w 299"/>
                  <a:gd name="T23" fmla="*/ 405 h 405"/>
                  <a:gd name="T24" fmla="*/ 173 w 299"/>
                  <a:gd name="T25" fmla="*/ 404 h 405"/>
                  <a:gd name="T26" fmla="*/ 191 w 299"/>
                  <a:gd name="T27" fmla="*/ 398 h 405"/>
                  <a:gd name="T28" fmla="*/ 208 w 299"/>
                  <a:gd name="T29" fmla="*/ 390 h 405"/>
                  <a:gd name="T30" fmla="*/ 225 w 299"/>
                  <a:gd name="T31" fmla="*/ 378 h 405"/>
                  <a:gd name="T32" fmla="*/ 252 w 299"/>
                  <a:gd name="T33" fmla="*/ 346 h 405"/>
                  <a:gd name="T34" fmla="*/ 273 w 299"/>
                  <a:gd name="T35" fmla="*/ 304 h 405"/>
                  <a:gd name="T36" fmla="*/ 289 w 299"/>
                  <a:gd name="T37" fmla="*/ 255 h 405"/>
                  <a:gd name="T38" fmla="*/ 295 w 299"/>
                  <a:gd name="T39" fmla="*/ 228 h 405"/>
                  <a:gd name="T40" fmla="*/ 299 w 299"/>
                  <a:gd name="T41" fmla="*/ 176 h 405"/>
                  <a:gd name="T42" fmla="*/ 293 w 299"/>
                  <a:gd name="T43" fmla="*/ 131 h 405"/>
                  <a:gd name="T44" fmla="*/ 280 w 299"/>
                  <a:gd name="T45" fmla="*/ 92 h 405"/>
                  <a:gd name="T46" fmla="*/ 262 w 299"/>
                  <a:gd name="T47" fmla="*/ 61 h 405"/>
                  <a:gd name="T48" fmla="*/ 243 w 299"/>
                  <a:gd name="T49" fmla="*/ 35 h 405"/>
                  <a:gd name="T50" fmla="*/ 215 w 299"/>
                  <a:gd name="T51" fmla="*/ 7 h 405"/>
                  <a:gd name="T52" fmla="*/ 210 w 299"/>
                  <a:gd name="T53" fmla="*/ 4 h 405"/>
                  <a:gd name="T54" fmla="*/ 181 w 299"/>
                  <a:gd name="T55" fmla="*/ 25 h 405"/>
                  <a:gd name="T56" fmla="*/ 173 w 299"/>
                  <a:gd name="T57" fmla="*/ 31 h 405"/>
                  <a:gd name="T58" fmla="*/ 158 w 299"/>
                  <a:gd name="T59" fmla="*/ 38 h 405"/>
                  <a:gd name="T60" fmla="*/ 141 w 299"/>
                  <a:gd name="T61" fmla="*/ 37 h 405"/>
                  <a:gd name="T62" fmla="*/ 125 w 299"/>
                  <a:gd name="T63" fmla="*/ 25 h 405"/>
                  <a:gd name="T64" fmla="*/ 115 w 299"/>
                  <a:gd name="T65" fmla="*/ 14 h 405"/>
                  <a:gd name="T66" fmla="*/ 99 w 299"/>
                  <a:gd name="T67" fmla="*/ 0 h 405"/>
                  <a:gd name="T68" fmla="*/ 83 w 299"/>
                  <a:gd name="T69" fmla="*/ 8 h 405"/>
                  <a:gd name="T70" fmla="*/ 60 w 299"/>
                  <a:gd name="T71" fmla="*/ 31 h 405"/>
                  <a:gd name="T72" fmla="*/ 30 w 299"/>
                  <a:gd name="T73" fmla="*/ 73 h 405"/>
                  <a:gd name="T74" fmla="*/ 15 w 299"/>
                  <a:gd name="T75" fmla="*/ 1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405">
                    <a:moveTo>
                      <a:pt x="15" y="104"/>
                    </a:moveTo>
                    <a:lnTo>
                      <a:pt x="15" y="104"/>
                    </a:lnTo>
                    <a:lnTo>
                      <a:pt x="9" y="123"/>
                    </a:lnTo>
                    <a:lnTo>
                      <a:pt x="4" y="142"/>
                    </a:lnTo>
                    <a:lnTo>
                      <a:pt x="2" y="161"/>
                    </a:lnTo>
                    <a:lnTo>
                      <a:pt x="0" y="181"/>
                    </a:lnTo>
                    <a:lnTo>
                      <a:pt x="2" y="201"/>
                    </a:lnTo>
                    <a:lnTo>
                      <a:pt x="3" y="222"/>
                    </a:lnTo>
                    <a:lnTo>
                      <a:pt x="6" y="241"/>
                    </a:lnTo>
                    <a:lnTo>
                      <a:pt x="9" y="259"/>
                    </a:lnTo>
                    <a:lnTo>
                      <a:pt x="17" y="293"/>
                    </a:lnTo>
                    <a:lnTo>
                      <a:pt x="25" y="320"/>
                    </a:lnTo>
                    <a:lnTo>
                      <a:pt x="34" y="344"/>
                    </a:lnTo>
                    <a:lnTo>
                      <a:pt x="34" y="344"/>
                    </a:lnTo>
                    <a:lnTo>
                      <a:pt x="48" y="357"/>
                    </a:lnTo>
                    <a:lnTo>
                      <a:pt x="60" y="366"/>
                    </a:lnTo>
                    <a:lnTo>
                      <a:pt x="73" y="376"/>
                    </a:lnTo>
                    <a:lnTo>
                      <a:pt x="85" y="382"/>
                    </a:lnTo>
                    <a:lnTo>
                      <a:pt x="98" y="389"/>
                    </a:lnTo>
                    <a:lnTo>
                      <a:pt x="108" y="394"/>
                    </a:lnTo>
                    <a:lnTo>
                      <a:pt x="121" y="398"/>
                    </a:lnTo>
                    <a:lnTo>
                      <a:pt x="131" y="401"/>
                    </a:lnTo>
                    <a:lnTo>
                      <a:pt x="142" y="404"/>
                    </a:lnTo>
                    <a:lnTo>
                      <a:pt x="153" y="405"/>
                    </a:lnTo>
                    <a:lnTo>
                      <a:pt x="162" y="405"/>
                    </a:lnTo>
                    <a:lnTo>
                      <a:pt x="173" y="404"/>
                    </a:lnTo>
                    <a:lnTo>
                      <a:pt x="183" y="401"/>
                    </a:lnTo>
                    <a:lnTo>
                      <a:pt x="191" y="398"/>
                    </a:lnTo>
                    <a:lnTo>
                      <a:pt x="200" y="394"/>
                    </a:lnTo>
                    <a:lnTo>
                      <a:pt x="208" y="390"/>
                    </a:lnTo>
                    <a:lnTo>
                      <a:pt x="216" y="385"/>
                    </a:lnTo>
                    <a:lnTo>
                      <a:pt x="225" y="378"/>
                    </a:lnTo>
                    <a:lnTo>
                      <a:pt x="239" y="363"/>
                    </a:lnTo>
                    <a:lnTo>
                      <a:pt x="252" y="346"/>
                    </a:lnTo>
                    <a:lnTo>
                      <a:pt x="264" y="327"/>
                    </a:lnTo>
                    <a:lnTo>
                      <a:pt x="273" y="304"/>
                    </a:lnTo>
                    <a:lnTo>
                      <a:pt x="283" y="281"/>
                    </a:lnTo>
                    <a:lnTo>
                      <a:pt x="289" y="255"/>
                    </a:lnTo>
                    <a:lnTo>
                      <a:pt x="295" y="228"/>
                    </a:lnTo>
                    <a:lnTo>
                      <a:pt x="295" y="228"/>
                    </a:lnTo>
                    <a:lnTo>
                      <a:pt x="299" y="201"/>
                    </a:lnTo>
                    <a:lnTo>
                      <a:pt x="299" y="176"/>
                    </a:lnTo>
                    <a:lnTo>
                      <a:pt x="297" y="153"/>
                    </a:lnTo>
                    <a:lnTo>
                      <a:pt x="293" y="131"/>
                    </a:lnTo>
                    <a:lnTo>
                      <a:pt x="287" y="111"/>
                    </a:lnTo>
                    <a:lnTo>
                      <a:pt x="280" y="92"/>
                    </a:lnTo>
                    <a:lnTo>
                      <a:pt x="272" y="76"/>
                    </a:lnTo>
                    <a:lnTo>
                      <a:pt x="262" y="61"/>
                    </a:lnTo>
                    <a:lnTo>
                      <a:pt x="253" y="47"/>
                    </a:lnTo>
                    <a:lnTo>
                      <a:pt x="243" y="35"/>
                    </a:lnTo>
                    <a:lnTo>
                      <a:pt x="227" y="18"/>
                    </a:lnTo>
                    <a:lnTo>
                      <a:pt x="215" y="7"/>
                    </a:lnTo>
                    <a:lnTo>
                      <a:pt x="210" y="4"/>
                    </a:lnTo>
                    <a:lnTo>
                      <a:pt x="210" y="4"/>
                    </a:lnTo>
                    <a:lnTo>
                      <a:pt x="193" y="15"/>
                    </a:lnTo>
                    <a:lnTo>
                      <a:pt x="181" y="25"/>
                    </a:lnTo>
                    <a:lnTo>
                      <a:pt x="181" y="25"/>
                    </a:lnTo>
                    <a:lnTo>
                      <a:pt x="173" y="31"/>
                    </a:lnTo>
                    <a:lnTo>
                      <a:pt x="166" y="35"/>
                    </a:lnTo>
                    <a:lnTo>
                      <a:pt x="158" y="38"/>
                    </a:lnTo>
                    <a:lnTo>
                      <a:pt x="150" y="38"/>
                    </a:lnTo>
                    <a:lnTo>
                      <a:pt x="141" y="37"/>
                    </a:lnTo>
                    <a:lnTo>
                      <a:pt x="133" y="33"/>
                    </a:lnTo>
                    <a:lnTo>
                      <a:pt x="125" y="25"/>
                    </a:lnTo>
                    <a:lnTo>
                      <a:pt x="115" y="14"/>
                    </a:lnTo>
                    <a:lnTo>
                      <a:pt x="115" y="14"/>
                    </a:lnTo>
                    <a:lnTo>
                      <a:pt x="99" y="0"/>
                    </a:lnTo>
                    <a:lnTo>
                      <a:pt x="99" y="0"/>
                    </a:lnTo>
                    <a:lnTo>
                      <a:pt x="92" y="3"/>
                    </a:lnTo>
                    <a:lnTo>
                      <a:pt x="83" y="8"/>
                    </a:lnTo>
                    <a:lnTo>
                      <a:pt x="72" y="18"/>
                    </a:lnTo>
                    <a:lnTo>
                      <a:pt x="60" y="31"/>
                    </a:lnTo>
                    <a:lnTo>
                      <a:pt x="45" y="49"/>
                    </a:lnTo>
                    <a:lnTo>
                      <a:pt x="30" y="73"/>
                    </a:lnTo>
                    <a:lnTo>
                      <a:pt x="22" y="88"/>
                    </a:lnTo>
                    <a:lnTo>
                      <a:pt x="15" y="104"/>
                    </a:lnTo>
                    <a:lnTo>
                      <a:pt x="15" y="10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3" name="Freeform 643"/>
              <p:cNvSpPr/>
              <p:nvPr/>
            </p:nvSpPr>
            <p:spPr bwMode="auto">
              <a:xfrm>
                <a:off x="1052273" y="4331912"/>
                <a:ext cx="810884" cy="650594"/>
              </a:xfrm>
              <a:custGeom>
                <a:avLst/>
                <a:gdLst>
                  <a:gd name="T0" fmla="*/ 232 w 602"/>
                  <a:gd name="T1" fmla="*/ 23 h 483"/>
                  <a:gd name="T2" fmla="*/ 228 w 602"/>
                  <a:gd name="T3" fmla="*/ 0 h 483"/>
                  <a:gd name="T4" fmla="*/ 182 w 602"/>
                  <a:gd name="T5" fmla="*/ 40 h 483"/>
                  <a:gd name="T6" fmla="*/ 150 w 602"/>
                  <a:gd name="T7" fmla="*/ 78 h 483"/>
                  <a:gd name="T8" fmla="*/ 138 w 602"/>
                  <a:gd name="T9" fmla="*/ 98 h 483"/>
                  <a:gd name="T10" fmla="*/ 105 w 602"/>
                  <a:gd name="T11" fmla="*/ 98 h 483"/>
                  <a:gd name="T12" fmla="*/ 65 w 602"/>
                  <a:gd name="T13" fmla="*/ 109 h 483"/>
                  <a:gd name="T14" fmla="*/ 19 w 602"/>
                  <a:gd name="T15" fmla="*/ 135 h 483"/>
                  <a:gd name="T16" fmla="*/ 0 w 602"/>
                  <a:gd name="T17" fmla="*/ 152 h 483"/>
                  <a:gd name="T18" fmla="*/ 42 w 602"/>
                  <a:gd name="T19" fmla="*/ 159 h 483"/>
                  <a:gd name="T20" fmla="*/ 61 w 602"/>
                  <a:gd name="T21" fmla="*/ 171 h 483"/>
                  <a:gd name="T22" fmla="*/ 69 w 602"/>
                  <a:gd name="T23" fmla="*/ 193 h 483"/>
                  <a:gd name="T24" fmla="*/ 74 w 602"/>
                  <a:gd name="T25" fmla="*/ 279 h 483"/>
                  <a:gd name="T26" fmla="*/ 78 w 602"/>
                  <a:gd name="T27" fmla="*/ 320 h 483"/>
                  <a:gd name="T28" fmla="*/ 102 w 602"/>
                  <a:gd name="T29" fmla="*/ 375 h 483"/>
                  <a:gd name="T30" fmla="*/ 138 w 602"/>
                  <a:gd name="T31" fmla="*/ 422 h 483"/>
                  <a:gd name="T32" fmla="*/ 179 w 602"/>
                  <a:gd name="T33" fmla="*/ 457 h 483"/>
                  <a:gd name="T34" fmla="*/ 223 w 602"/>
                  <a:gd name="T35" fmla="*/ 479 h 483"/>
                  <a:gd name="T36" fmla="*/ 247 w 602"/>
                  <a:gd name="T37" fmla="*/ 483 h 483"/>
                  <a:gd name="T38" fmla="*/ 290 w 602"/>
                  <a:gd name="T39" fmla="*/ 479 h 483"/>
                  <a:gd name="T40" fmla="*/ 323 w 602"/>
                  <a:gd name="T41" fmla="*/ 468 h 483"/>
                  <a:gd name="T42" fmla="*/ 332 w 602"/>
                  <a:gd name="T43" fmla="*/ 471 h 483"/>
                  <a:gd name="T44" fmla="*/ 370 w 602"/>
                  <a:gd name="T45" fmla="*/ 476 h 483"/>
                  <a:gd name="T46" fmla="*/ 399 w 602"/>
                  <a:gd name="T47" fmla="*/ 473 h 483"/>
                  <a:gd name="T48" fmla="*/ 436 w 602"/>
                  <a:gd name="T49" fmla="*/ 459 h 483"/>
                  <a:gd name="T50" fmla="*/ 475 w 602"/>
                  <a:gd name="T51" fmla="*/ 428 h 483"/>
                  <a:gd name="T52" fmla="*/ 510 w 602"/>
                  <a:gd name="T53" fmla="*/ 383 h 483"/>
                  <a:gd name="T54" fmla="*/ 536 w 602"/>
                  <a:gd name="T55" fmla="*/ 329 h 483"/>
                  <a:gd name="T56" fmla="*/ 547 w 602"/>
                  <a:gd name="T57" fmla="*/ 271 h 483"/>
                  <a:gd name="T58" fmla="*/ 541 w 602"/>
                  <a:gd name="T59" fmla="*/ 214 h 483"/>
                  <a:gd name="T60" fmla="*/ 540 w 602"/>
                  <a:gd name="T61" fmla="*/ 155 h 483"/>
                  <a:gd name="T62" fmla="*/ 549 w 602"/>
                  <a:gd name="T63" fmla="*/ 136 h 483"/>
                  <a:gd name="T64" fmla="*/ 570 w 602"/>
                  <a:gd name="T65" fmla="*/ 124 h 483"/>
                  <a:gd name="T66" fmla="*/ 602 w 602"/>
                  <a:gd name="T67" fmla="*/ 116 h 483"/>
                  <a:gd name="T68" fmla="*/ 572 w 602"/>
                  <a:gd name="T69" fmla="*/ 94 h 483"/>
                  <a:gd name="T70" fmla="*/ 525 w 602"/>
                  <a:gd name="T71" fmla="*/ 78 h 483"/>
                  <a:gd name="T72" fmla="*/ 486 w 602"/>
                  <a:gd name="T73" fmla="*/ 75 h 483"/>
                  <a:gd name="T74" fmla="*/ 464 w 602"/>
                  <a:gd name="T75" fmla="*/ 44 h 483"/>
                  <a:gd name="T76" fmla="*/ 443 w 602"/>
                  <a:gd name="T77" fmla="*/ 23 h 483"/>
                  <a:gd name="T78" fmla="*/ 406 w 602"/>
                  <a:gd name="T79" fmla="*/ 24 h 483"/>
                  <a:gd name="T80" fmla="*/ 391 w 602"/>
                  <a:gd name="T81" fmla="*/ 14 h 483"/>
                  <a:gd name="T82" fmla="*/ 379 w 602"/>
                  <a:gd name="T83" fmla="*/ 20 h 483"/>
                  <a:gd name="T84" fmla="*/ 364 w 602"/>
                  <a:gd name="T85" fmla="*/ 20 h 483"/>
                  <a:gd name="T86" fmla="*/ 354 w 602"/>
                  <a:gd name="T87" fmla="*/ 6 h 483"/>
                  <a:gd name="T88" fmla="*/ 347 w 602"/>
                  <a:gd name="T89" fmla="*/ 2 h 483"/>
                  <a:gd name="T90" fmla="*/ 316 w 602"/>
                  <a:gd name="T91" fmla="*/ 31 h 483"/>
                  <a:gd name="T92" fmla="*/ 313 w 602"/>
                  <a:gd name="T93" fmla="*/ 31 h 483"/>
                  <a:gd name="T94" fmla="*/ 304 w 602"/>
                  <a:gd name="T95" fmla="*/ 20 h 483"/>
                  <a:gd name="T96" fmla="*/ 290 w 602"/>
                  <a:gd name="T97" fmla="*/ 19 h 483"/>
                  <a:gd name="T98" fmla="*/ 281 w 602"/>
                  <a:gd name="T99" fmla="*/ 24 h 483"/>
                  <a:gd name="T100" fmla="*/ 270 w 602"/>
                  <a:gd name="T101" fmla="*/ 31 h 483"/>
                  <a:gd name="T102" fmla="*/ 267 w 602"/>
                  <a:gd name="T103" fmla="*/ 23 h 483"/>
                  <a:gd name="T104" fmla="*/ 260 w 602"/>
                  <a:gd name="T105" fmla="*/ 5 h 483"/>
                  <a:gd name="T106" fmla="*/ 240 w 602"/>
                  <a:gd name="T107" fmla="*/ 31 h 483"/>
                  <a:gd name="T108" fmla="*/ 236 w 602"/>
                  <a:gd name="T109" fmla="*/ 3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483">
                    <a:moveTo>
                      <a:pt x="236" y="31"/>
                    </a:moveTo>
                    <a:lnTo>
                      <a:pt x="236" y="31"/>
                    </a:lnTo>
                    <a:lnTo>
                      <a:pt x="232" y="23"/>
                    </a:lnTo>
                    <a:lnTo>
                      <a:pt x="229" y="16"/>
                    </a:lnTo>
                    <a:lnTo>
                      <a:pt x="228" y="8"/>
                    </a:lnTo>
                    <a:lnTo>
                      <a:pt x="228" y="0"/>
                    </a:lnTo>
                    <a:lnTo>
                      <a:pt x="228" y="0"/>
                    </a:lnTo>
                    <a:lnTo>
                      <a:pt x="205" y="20"/>
                    </a:lnTo>
                    <a:lnTo>
                      <a:pt x="182" y="40"/>
                    </a:lnTo>
                    <a:lnTo>
                      <a:pt x="171" y="51"/>
                    </a:lnTo>
                    <a:lnTo>
                      <a:pt x="161" y="63"/>
                    </a:lnTo>
                    <a:lnTo>
                      <a:pt x="150" y="78"/>
                    </a:lnTo>
                    <a:lnTo>
                      <a:pt x="139" y="94"/>
                    </a:lnTo>
                    <a:lnTo>
                      <a:pt x="139" y="94"/>
                    </a:lnTo>
                    <a:lnTo>
                      <a:pt x="138" y="98"/>
                    </a:lnTo>
                    <a:lnTo>
                      <a:pt x="138" y="98"/>
                    </a:lnTo>
                    <a:lnTo>
                      <a:pt x="121" y="98"/>
                    </a:lnTo>
                    <a:lnTo>
                      <a:pt x="105" y="98"/>
                    </a:lnTo>
                    <a:lnTo>
                      <a:pt x="90" y="101"/>
                    </a:lnTo>
                    <a:lnTo>
                      <a:pt x="77" y="105"/>
                    </a:lnTo>
                    <a:lnTo>
                      <a:pt x="65" y="109"/>
                    </a:lnTo>
                    <a:lnTo>
                      <a:pt x="53" y="113"/>
                    </a:lnTo>
                    <a:lnTo>
                      <a:pt x="34" y="124"/>
                    </a:lnTo>
                    <a:lnTo>
                      <a:pt x="19" y="135"/>
                    </a:lnTo>
                    <a:lnTo>
                      <a:pt x="8" y="144"/>
                    </a:lnTo>
                    <a:lnTo>
                      <a:pt x="0" y="152"/>
                    </a:lnTo>
                    <a:lnTo>
                      <a:pt x="0" y="152"/>
                    </a:lnTo>
                    <a:lnTo>
                      <a:pt x="24" y="155"/>
                    </a:lnTo>
                    <a:lnTo>
                      <a:pt x="34" y="158"/>
                    </a:lnTo>
                    <a:lnTo>
                      <a:pt x="42" y="159"/>
                    </a:lnTo>
                    <a:lnTo>
                      <a:pt x="50" y="162"/>
                    </a:lnTo>
                    <a:lnTo>
                      <a:pt x="55" y="166"/>
                    </a:lnTo>
                    <a:lnTo>
                      <a:pt x="61" y="171"/>
                    </a:lnTo>
                    <a:lnTo>
                      <a:pt x="63" y="176"/>
                    </a:lnTo>
                    <a:lnTo>
                      <a:pt x="67" y="185"/>
                    </a:lnTo>
                    <a:lnTo>
                      <a:pt x="69" y="193"/>
                    </a:lnTo>
                    <a:lnTo>
                      <a:pt x="73" y="214"/>
                    </a:lnTo>
                    <a:lnTo>
                      <a:pt x="73" y="243"/>
                    </a:lnTo>
                    <a:lnTo>
                      <a:pt x="74" y="279"/>
                    </a:lnTo>
                    <a:lnTo>
                      <a:pt x="74" y="279"/>
                    </a:lnTo>
                    <a:lnTo>
                      <a:pt x="75" y="299"/>
                    </a:lnTo>
                    <a:lnTo>
                      <a:pt x="78" y="320"/>
                    </a:lnTo>
                    <a:lnTo>
                      <a:pt x="85" y="338"/>
                    </a:lnTo>
                    <a:lnTo>
                      <a:pt x="93" y="357"/>
                    </a:lnTo>
                    <a:lnTo>
                      <a:pt x="102" y="375"/>
                    </a:lnTo>
                    <a:lnTo>
                      <a:pt x="113" y="391"/>
                    </a:lnTo>
                    <a:lnTo>
                      <a:pt x="125" y="407"/>
                    </a:lnTo>
                    <a:lnTo>
                      <a:pt x="138" y="422"/>
                    </a:lnTo>
                    <a:lnTo>
                      <a:pt x="151" y="434"/>
                    </a:lnTo>
                    <a:lnTo>
                      <a:pt x="166" y="446"/>
                    </a:lnTo>
                    <a:lnTo>
                      <a:pt x="179" y="457"/>
                    </a:lnTo>
                    <a:lnTo>
                      <a:pt x="194" y="465"/>
                    </a:lnTo>
                    <a:lnTo>
                      <a:pt x="209" y="473"/>
                    </a:lnTo>
                    <a:lnTo>
                      <a:pt x="223" y="479"/>
                    </a:lnTo>
                    <a:lnTo>
                      <a:pt x="235" y="482"/>
                    </a:lnTo>
                    <a:lnTo>
                      <a:pt x="247" y="483"/>
                    </a:lnTo>
                    <a:lnTo>
                      <a:pt x="247" y="483"/>
                    </a:lnTo>
                    <a:lnTo>
                      <a:pt x="263" y="483"/>
                    </a:lnTo>
                    <a:lnTo>
                      <a:pt x="278" y="482"/>
                    </a:lnTo>
                    <a:lnTo>
                      <a:pt x="290" y="479"/>
                    </a:lnTo>
                    <a:lnTo>
                      <a:pt x="301" y="478"/>
                    </a:lnTo>
                    <a:lnTo>
                      <a:pt x="314" y="472"/>
                    </a:lnTo>
                    <a:lnTo>
                      <a:pt x="323" y="468"/>
                    </a:lnTo>
                    <a:lnTo>
                      <a:pt x="324" y="468"/>
                    </a:lnTo>
                    <a:lnTo>
                      <a:pt x="324" y="468"/>
                    </a:lnTo>
                    <a:lnTo>
                      <a:pt x="332" y="471"/>
                    </a:lnTo>
                    <a:lnTo>
                      <a:pt x="347" y="475"/>
                    </a:lnTo>
                    <a:lnTo>
                      <a:pt x="358" y="475"/>
                    </a:lnTo>
                    <a:lnTo>
                      <a:pt x="370" y="476"/>
                    </a:lnTo>
                    <a:lnTo>
                      <a:pt x="383" y="475"/>
                    </a:lnTo>
                    <a:lnTo>
                      <a:pt x="399" y="473"/>
                    </a:lnTo>
                    <a:lnTo>
                      <a:pt x="399" y="473"/>
                    </a:lnTo>
                    <a:lnTo>
                      <a:pt x="412" y="471"/>
                    </a:lnTo>
                    <a:lnTo>
                      <a:pt x="424" y="465"/>
                    </a:lnTo>
                    <a:lnTo>
                      <a:pt x="436" y="459"/>
                    </a:lnTo>
                    <a:lnTo>
                      <a:pt x="449" y="451"/>
                    </a:lnTo>
                    <a:lnTo>
                      <a:pt x="463" y="440"/>
                    </a:lnTo>
                    <a:lnTo>
                      <a:pt x="475" y="428"/>
                    </a:lnTo>
                    <a:lnTo>
                      <a:pt x="487" y="414"/>
                    </a:lnTo>
                    <a:lnTo>
                      <a:pt x="499" y="399"/>
                    </a:lnTo>
                    <a:lnTo>
                      <a:pt x="510" y="383"/>
                    </a:lnTo>
                    <a:lnTo>
                      <a:pt x="521" y="367"/>
                    </a:lnTo>
                    <a:lnTo>
                      <a:pt x="529" y="348"/>
                    </a:lnTo>
                    <a:lnTo>
                      <a:pt x="536" y="329"/>
                    </a:lnTo>
                    <a:lnTo>
                      <a:pt x="541" y="310"/>
                    </a:lnTo>
                    <a:lnTo>
                      <a:pt x="545" y="291"/>
                    </a:lnTo>
                    <a:lnTo>
                      <a:pt x="547" y="271"/>
                    </a:lnTo>
                    <a:lnTo>
                      <a:pt x="545" y="251"/>
                    </a:lnTo>
                    <a:lnTo>
                      <a:pt x="545" y="251"/>
                    </a:lnTo>
                    <a:lnTo>
                      <a:pt x="541" y="214"/>
                    </a:lnTo>
                    <a:lnTo>
                      <a:pt x="539" y="186"/>
                    </a:lnTo>
                    <a:lnTo>
                      <a:pt x="539" y="164"/>
                    </a:lnTo>
                    <a:lnTo>
                      <a:pt x="540" y="155"/>
                    </a:lnTo>
                    <a:lnTo>
                      <a:pt x="543" y="148"/>
                    </a:lnTo>
                    <a:lnTo>
                      <a:pt x="545" y="141"/>
                    </a:lnTo>
                    <a:lnTo>
                      <a:pt x="549" y="136"/>
                    </a:lnTo>
                    <a:lnTo>
                      <a:pt x="555" y="132"/>
                    </a:lnTo>
                    <a:lnTo>
                      <a:pt x="561" y="128"/>
                    </a:lnTo>
                    <a:lnTo>
                      <a:pt x="570" y="124"/>
                    </a:lnTo>
                    <a:lnTo>
                      <a:pt x="579" y="121"/>
                    </a:lnTo>
                    <a:lnTo>
                      <a:pt x="602" y="116"/>
                    </a:lnTo>
                    <a:lnTo>
                      <a:pt x="602" y="116"/>
                    </a:lnTo>
                    <a:lnTo>
                      <a:pt x="595" y="109"/>
                    </a:lnTo>
                    <a:lnTo>
                      <a:pt x="586" y="102"/>
                    </a:lnTo>
                    <a:lnTo>
                      <a:pt x="572" y="94"/>
                    </a:lnTo>
                    <a:lnTo>
                      <a:pt x="556" y="87"/>
                    </a:lnTo>
                    <a:lnTo>
                      <a:pt x="536" y="81"/>
                    </a:lnTo>
                    <a:lnTo>
                      <a:pt x="525" y="78"/>
                    </a:lnTo>
                    <a:lnTo>
                      <a:pt x="513" y="77"/>
                    </a:lnTo>
                    <a:lnTo>
                      <a:pt x="499" y="75"/>
                    </a:lnTo>
                    <a:lnTo>
                      <a:pt x="486" y="75"/>
                    </a:lnTo>
                    <a:lnTo>
                      <a:pt x="486" y="75"/>
                    </a:lnTo>
                    <a:lnTo>
                      <a:pt x="475" y="58"/>
                    </a:lnTo>
                    <a:lnTo>
                      <a:pt x="464" y="44"/>
                    </a:lnTo>
                    <a:lnTo>
                      <a:pt x="453" y="32"/>
                    </a:lnTo>
                    <a:lnTo>
                      <a:pt x="443" y="23"/>
                    </a:lnTo>
                    <a:lnTo>
                      <a:pt x="443" y="23"/>
                    </a:lnTo>
                    <a:lnTo>
                      <a:pt x="428" y="25"/>
                    </a:lnTo>
                    <a:lnTo>
                      <a:pt x="413" y="25"/>
                    </a:lnTo>
                    <a:lnTo>
                      <a:pt x="406" y="24"/>
                    </a:lnTo>
                    <a:lnTo>
                      <a:pt x="401" y="23"/>
                    </a:lnTo>
                    <a:lnTo>
                      <a:pt x="395" y="19"/>
                    </a:lnTo>
                    <a:lnTo>
                      <a:pt x="391" y="14"/>
                    </a:lnTo>
                    <a:lnTo>
                      <a:pt x="391" y="14"/>
                    </a:lnTo>
                    <a:lnTo>
                      <a:pt x="385" y="17"/>
                    </a:lnTo>
                    <a:lnTo>
                      <a:pt x="379" y="20"/>
                    </a:lnTo>
                    <a:lnTo>
                      <a:pt x="372" y="21"/>
                    </a:lnTo>
                    <a:lnTo>
                      <a:pt x="364" y="20"/>
                    </a:lnTo>
                    <a:lnTo>
                      <a:pt x="364" y="20"/>
                    </a:lnTo>
                    <a:lnTo>
                      <a:pt x="360" y="17"/>
                    </a:lnTo>
                    <a:lnTo>
                      <a:pt x="356" y="12"/>
                    </a:lnTo>
                    <a:lnTo>
                      <a:pt x="354" y="6"/>
                    </a:lnTo>
                    <a:lnTo>
                      <a:pt x="352" y="1"/>
                    </a:lnTo>
                    <a:lnTo>
                      <a:pt x="352" y="1"/>
                    </a:lnTo>
                    <a:lnTo>
                      <a:pt x="347" y="2"/>
                    </a:lnTo>
                    <a:lnTo>
                      <a:pt x="341" y="5"/>
                    </a:lnTo>
                    <a:lnTo>
                      <a:pt x="332" y="12"/>
                    </a:lnTo>
                    <a:lnTo>
                      <a:pt x="316" y="31"/>
                    </a:lnTo>
                    <a:lnTo>
                      <a:pt x="316" y="31"/>
                    </a:lnTo>
                    <a:lnTo>
                      <a:pt x="314" y="31"/>
                    </a:lnTo>
                    <a:lnTo>
                      <a:pt x="313" y="31"/>
                    </a:lnTo>
                    <a:lnTo>
                      <a:pt x="313" y="31"/>
                    </a:lnTo>
                    <a:lnTo>
                      <a:pt x="308" y="24"/>
                    </a:lnTo>
                    <a:lnTo>
                      <a:pt x="304" y="20"/>
                    </a:lnTo>
                    <a:lnTo>
                      <a:pt x="297" y="17"/>
                    </a:lnTo>
                    <a:lnTo>
                      <a:pt x="293" y="17"/>
                    </a:lnTo>
                    <a:lnTo>
                      <a:pt x="290" y="19"/>
                    </a:lnTo>
                    <a:lnTo>
                      <a:pt x="290" y="19"/>
                    </a:lnTo>
                    <a:lnTo>
                      <a:pt x="285" y="20"/>
                    </a:lnTo>
                    <a:lnTo>
                      <a:pt x="281" y="24"/>
                    </a:lnTo>
                    <a:lnTo>
                      <a:pt x="273" y="31"/>
                    </a:lnTo>
                    <a:lnTo>
                      <a:pt x="273" y="31"/>
                    </a:lnTo>
                    <a:lnTo>
                      <a:pt x="270" y="31"/>
                    </a:lnTo>
                    <a:lnTo>
                      <a:pt x="269" y="29"/>
                    </a:lnTo>
                    <a:lnTo>
                      <a:pt x="269" y="29"/>
                    </a:lnTo>
                    <a:lnTo>
                      <a:pt x="267" y="23"/>
                    </a:lnTo>
                    <a:lnTo>
                      <a:pt x="266" y="17"/>
                    </a:lnTo>
                    <a:lnTo>
                      <a:pt x="260" y="5"/>
                    </a:lnTo>
                    <a:lnTo>
                      <a:pt x="260" y="5"/>
                    </a:lnTo>
                    <a:lnTo>
                      <a:pt x="255" y="10"/>
                    </a:lnTo>
                    <a:lnTo>
                      <a:pt x="250" y="17"/>
                    </a:lnTo>
                    <a:lnTo>
                      <a:pt x="240" y="31"/>
                    </a:lnTo>
                    <a:lnTo>
                      <a:pt x="240" y="31"/>
                    </a:lnTo>
                    <a:lnTo>
                      <a:pt x="239" y="31"/>
                    </a:lnTo>
                    <a:lnTo>
                      <a:pt x="236" y="31"/>
                    </a:lnTo>
                    <a:lnTo>
                      <a:pt x="236" y="3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644"/>
              <p:cNvSpPr/>
              <p:nvPr/>
            </p:nvSpPr>
            <p:spPr bwMode="auto">
              <a:xfrm>
                <a:off x="1235463" y="4563594"/>
                <a:ext cx="449893" cy="160292"/>
              </a:xfrm>
              <a:custGeom>
                <a:avLst/>
                <a:gdLst>
                  <a:gd name="T0" fmla="*/ 0 w 334"/>
                  <a:gd name="T1" fmla="*/ 13 h 119"/>
                  <a:gd name="T2" fmla="*/ 0 w 334"/>
                  <a:gd name="T3" fmla="*/ 13 h 119"/>
                  <a:gd name="T4" fmla="*/ 10 w 334"/>
                  <a:gd name="T5" fmla="*/ 17 h 119"/>
                  <a:gd name="T6" fmla="*/ 33 w 334"/>
                  <a:gd name="T7" fmla="*/ 27 h 119"/>
                  <a:gd name="T8" fmla="*/ 50 w 334"/>
                  <a:gd name="T9" fmla="*/ 34 h 119"/>
                  <a:gd name="T10" fmla="*/ 69 w 334"/>
                  <a:gd name="T11" fmla="*/ 41 h 119"/>
                  <a:gd name="T12" fmla="*/ 91 w 334"/>
                  <a:gd name="T13" fmla="*/ 46 h 119"/>
                  <a:gd name="T14" fmla="*/ 115 w 334"/>
                  <a:gd name="T15" fmla="*/ 52 h 119"/>
                  <a:gd name="T16" fmla="*/ 139 w 334"/>
                  <a:gd name="T17" fmla="*/ 56 h 119"/>
                  <a:gd name="T18" fmla="*/ 166 w 334"/>
                  <a:gd name="T19" fmla="*/ 57 h 119"/>
                  <a:gd name="T20" fmla="*/ 193 w 334"/>
                  <a:gd name="T21" fmla="*/ 57 h 119"/>
                  <a:gd name="T22" fmla="*/ 222 w 334"/>
                  <a:gd name="T23" fmla="*/ 53 h 119"/>
                  <a:gd name="T24" fmla="*/ 235 w 334"/>
                  <a:gd name="T25" fmla="*/ 50 h 119"/>
                  <a:gd name="T26" fmla="*/ 250 w 334"/>
                  <a:gd name="T27" fmla="*/ 46 h 119"/>
                  <a:gd name="T28" fmla="*/ 263 w 334"/>
                  <a:gd name="T29" fmla="*/ 42 h 119"/>
                  <a:gd name="T30" fmla="*/ 277 w 334"/>
                  <a:gd name="T31" fmla="*/ 36 h 119"/>
                  <a:gd name="T32" fmla="*/ 290 w 334"/>
                  <a:gd name="T33" fmla="*/ 29 h 119"/>
                  <a:gd name="T34" fmla="*/ 304 w 334"/>
                  <a:gd name="T35" fmla="*/ 21 h 119"/>
                  <a:gd name="T36" fmla="*/ 317 w 334"/>
                  <a:gd name="T37" fmla="*/ 11 h 119"/>
                  <a:gd name="T38" fmla="*/ 331 w 334"/>
                  <a:gd name="T39" fmla="*/ 0 h 119"/>
                  <a:gd name="T40" fmla="*/ 334 w 334"/>
                  <a:gd name="T41" fmla="*/ 49 h 119"/>
                  <a:gd name="T42" fmla="*/ 334 w 334"/>
                  <a:gd name="T43" fmla="*/ 49 h 119"/>
                  <a:gd name="T44" fmla="*/ 327 w 334"/>
                  <a:gd name="T45" fmla="*/ 56 h 119"/>
                  <a:gd name="T46" fmla="*/ 307 w 334"/>
                  <a:gd name="T47" fmla="*/ 71 h 119"/>
                  <a:gd name="T48" fmla="*/ 293 w 334"/>
                  <a:gd name="T49" fmla="*/ 80 h 119"/>
                  <a:gd name="T50" fmla="*/ 276 w 334"/>
                  <a:gd name="T51" fmla="*/ 90 h 119"/>
                  <a:gd name="T52" fmla="*/ 257 w 334"/>
                  <a:gd name="T53" fmla="*/ 99 h 119"/>
                  <a:gd name="T54" fmla="*/ 235 w 334"/>
                  <a:gd name="T55" fmla="*/ 108 h 119"/>
                  <a:gd name="T56" fmla="*/ 212 w 334"/>
                  <a:gd name="T57" fmla="*/ 114 h 119"/>
                  <a:gd name="T58" fmla="*/ 187 w 334"/>
                  <a:gd name="T59" fmla="*/ 118 h 119"/>
                  <a:gd name="T60" fmla="*/ 173 w 334"/>
                  <a:gd name="T61" fmla="*/ 119 h 119"/>
                  <a:gd name="T62" fmla="*/ 160 w 334"/>
                  <a:gd name="T63" fmla="*/ 119 h 119"/>
                  <a:gd name="T64" fmla="*/ 145 w 334"/>
                  <a:gd name="T65" fmla="*/ 118 h 119"/>
                  <a:gd name="T66" fmla="*/ 131 w 334"/>
                  <a:gd name="T67" fmla="*/ 117 h 119"/>
                  <a:gd name="T68" fmla="*/ 116 w 334"/>
                  <a:gd name="T69" fmla="*/ 112 h 119"/>
                  <a:gd name="T70" fmla="*/ 100 w 334"/>
                  <a:gd name="T71" fmla="*/ 108 h 119"/>
                  <a:gd name="T72" fmla="*/ 85 w 334"/>
                  <a:gd name="T73" fmla="*/ 103 h 119"/>
                  <a:gd name="T74" fmla="*/ 69 w 334"/>
                  <a:gd name="T75" fmla="*/ 95 h 119"/>
                  <a:gd name="T76" fmla="*/ 53 w 334"/>
                  <a:gd name="T77" fmla="*/ 87 h 119"/>
                  <a:gd name="T78" fmla="*/ 37 w 334"/>
                  <a:gd name="T79" fmla="*/ 77 h 119"/>
                  <a:gd name="T80" fmla="*/ 20 w 334"/>
                  <a:gd name="T81" fmla="*/ 65 h 119"/>
                  <a:gd name="T82" fmla="*/ 3 w 334"/>
                  <a:gd name="T83" fmla="*/ 52 h 119"/>
                  <a:gd name="T84" fmla="*/ 0 w 334"/>
                  <a:gd name="T85"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19">
                    <a:moveTo>
                      <a:pt x="0" y="13"/>
                    </a:moveTo>
                    <a:lnTo>
                      <a:pt x="0" y="13"/>
                    </a:lnTo>
                    <a:lnTo>
                      <a:pt x="10" y="17"/>
                    </a:lnTo>
                    <a:lnTo>
                      <a:pt x="33" y="27"/>
                    </a:lnTo>
                    <a:lnTo>
                      <a:pt x="50" y="34"/>
                    </a:lnTo>
                    <a:lnTo>
                      <a:pt x="69" y="41"/>
                    </a:lnTo>
                    <a:lnTo>
                      <a:pt x="91" y="46"/>
                    </a:lnTo>
                    <a:lnTo>
                      <a:pt x="115" y="52"/>
                    </a:lnTo>
                    <a:lnTo>
                      <a:pt x="139" y="56"/>
                    </a:lnTo>
                    <a:lnTo>
                      <a:pt x="166" y="57"/>
                    </a:lnTo>
                    <a:lnTo>
                      <a:pt x="193" y="57"/>
                    </a:lnTo>
                    <a:lnTo>
                      <a:pt x="222" y="53"/>
                    </a:lnTo>
                    <a:lnTo>
                      <a:pt x="235" y="50"/>
                    </a:lnTo>
                    <a:lnTo>
                      <a:pt x="250" y="46"/>
                    </a:lnTo>
                    <a:lnTo>
                      <a:pt x="263" y="42"/>
                    </a:lnTo>
                    <a:lnTo>
                      <a:pt x="277" y="36"/>
                    </a:lnTo>
                    <a:lnTo>
                      <a:pt x="290" y="29"/>
                    </a:lnTo>
                    <a:lnTo>
                      <a:pt x="304" y="21"/>
                    </a:lnTo>
                    <a:lnTo>
                      <a:pt x="317" y="11"/>
                    </a:lnTo>
                    <a:lnTo>
                      <a:pt x="331" y="0"/>
                    </a:lnTo>
                    <a:lnTo>
                      <a:pt x="334" y="49"/>
                    </a:lnTo>
                    <a:lnTo>
                      <a:pt x="334" y="49"/>
                    </a:lnTo>
                    <a:lnTo>
                      <a:pt x="327" y="56"/>
                    </a:lnTo>
                    <a:lnTo>
                      <a:pt x="307" y="71"/>
                    </a:lnTo>
                    <a:lnTo>
                      <a:pt x="293" y="80"/>
                    </a:lnTo>
                    <a:lnTo>
                      <a:pt x="276" y="90"/>
                    </a:lnTo>
                    <a:lnTo>
                      <a:pt x="257" y="99"/>
                    </a:lnTo>
                    <a:lnTo>
                      <a:pt x="235" y="108"/>
                    </a:lnTo>
                    <a:lnTo>
                      <a:pt x="212" y="114"/>
                    </a:lnTo>
                    <a:lnTo>
                      <a:pt x="187" y="118"/>
                    </a:lnTo>
                    <a:lnTo>
                      <a:pt x="173" y="119"/>
                    </a:lnTo>
                    <a:lnTo>
                      <a:pt x="160" y="119"/>
                    </a:lnTo>
                    <a:lnTo>
                      <a:pt x="145" y="118"/>
                    </a:lnTo>
                    <a:lnTo>
                      <a:pt x="131" y="117"/>
                    </a:lnTo>
                    <a:lnTo>
                      <a:pt x="116" y="112"/>
                    </a:lnTo>
                    <a:lnTo>
                      <a:pt x="100" y="108"/>
                    </a:lnTo>
                    <a:lnTo>
                      <a:pt x="85" y="103"/>
                    </a:lnTo>
                    <a:lnTo>
                      <a:pt x="69" y="95"/>
                    </a:lnTo>
                    <a:lnTo>
                      <a:pt x="53" y="87"/>
                    </a:lnTo>
                    <a:lnTo>
                      <a:pt x="37" y="77"/>
                    </a:lnTo>
                    <a:lnTo>
                      <a:pt x="20" y="65"/>
                    </a:lnTo>
                    <a:lnTo>
                      <a:pt x="3" y="52"/>
                    </a:lnTo>
                    <a:lnTo>
                      <a:pt x="0" y="13"/>
                    </a:lnTo>
                    <a:close/>
                  </a:path>
                </a:pathLst>
              </a:custGeom>
              <a:solidFill>
                <a:srgbClr val="796B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645"/>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646"/>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7" name="Freeform 647"/>
              <p:cNvSpPr/>
              <p:nvPr/>
            </p:nvSpPr>
            <p:spPr bwMode="auto">
              <a:xfrm>
                <a:off x="1778298" y="3456373"/>
                <a:ext cx="304418" cy="305766"/>
              </a:xfrm>
              <a:custGeom>
                <a:avLst/>
                <a:gdLst>
                  <a:gd name="T0" fmla="*/ 74 w 226"/>
                  <a:gd name="T1" fmla="*/ 220 h 227"/>
                  <a:gd name="T2" fmla="*/ 54 w 226"/>
                  <a:gd name="T3" fmla="*/ 211 h 227"/>
                  <a:gd name="T4" fmla="*/ 36 w 226"/>
                  <a:gd name="T5" fmla="*/ 197 h 227"/>
                  <a:gd name="T6" fmla="*/ 21 w 226"/>
                  <a:gd name="T7" fmla="*/ 181 h 227"/>
                  <a:gd name="T8" fmla="*/ 10 w 226"/>
                  <a:gd name="T9" fmla="*/ 162 h 227"/>
                  <a:gd name="T10" fmla="*/ 4 w 226"/>
                  <a:gd name="T11" fmla="*/ 142 h 227"/>
                  <a:gd name="T12" fmla="*/ 0 w 226"/>
                  <a:gd name="T13" fmla="*/ 120 h 227"/>
                  <a:gd name="T14" fmla="*/ 1 w 226"/>
                  <a:gd name="T15" fmla="*/ 97 h 227"/>
                  <a:gd name="T16" fmla="*/ 6 w 226"/>
                  <a:gd name="T17" fmla="*/ 76 h 227"/>
                  <a:gd name="T18" fmla="*/ 12 w 226"/>
                  <a:gd name="T19" fmla="*/ 65 h 227"/>
                  <a:gd name="T20" fmla="*/ 22 w 226"/>
                  <a:gd name="T21" fmla="*/ 45 h 227"/>
                  <a:gd name="T22" fmla="*/ 37 w 226"/>
                  <a:gd name="T23" fmla="*/ 29 h 227"/>
                  <a:gd name="T24" fmla="*/ 55 w 226"/>
                  <a:gd name="T25" fmla="*/ 16 h 227"/>
                  <a:gd name="T26" fmla="*/ 75 w 226"/>
                  <a:gd name="T27" fmla="*/ 7 h 227"/>
                  <a:gd name="T28" fmla="*/ 97 w 226"/>
                  <a:gd name="T29" fmla="*/ 2 h 227"/>
                  <a:gd name="T30" fmla="*/ 118 w 226"/>
                  <a:gd name="T31" fmla="*/ 0 h 227"/>
                  <a:gd name="T32" fmla="*/ 141 w 226"/>
                  <a:gd name="T33" fmla="*/ 4 h 227"/>
                  <a:gd name="T34" fmla="*/ 152 w 226"/>
                  <a:gd name="T35" fmla="*/ 7 h 227"/>
                  <a:gd name="T36" fmla="*/ 172 w 226"/>
                  <a:gd name="T37" fmla="*/ 18 h 227"/>
                  <a:gd name="T38" fmla="*/ 190 w 226"/>
                  <a:gd name="T39" fmla="*/ 31 h 227"/>
                  <a:gd name="T40" fmla="*/ 205 w 226"/>
                  <a:gd name="T41" fmla="*/ 48 h 227"/>
                  <a:gd name="T42" fmla="*/ 216 w 226"/>
                  <a:gd name="T43" fmla="*/ 66 h 227"/>
                  <a:gd name="T44" fmla="*/ 224 w 226"/>
                  <a:gd name="T45" fmla="*/ 87 h 227"/>
                  <a:gd name="T46" fmla="*/ 226 w 226"/>
                  <a:gd name="T47" fmla="*/ 108 h 227"/>
                  <a:gd name="T48" fmla="*/ 225 w 226"/>
                  <a:gd name="T49" fmla="*/ 131 h 227"/>
                  <a:gd name="T50" fmla="*/ 220 w 226"/>
                  <a:gd name="T51" fmla="*/ 153 h 227"/>
                  <a:gd name="T52" fmla="*/ 216 w 226"/>
                  <a:gd name="T53" fmla="*/ 164 h 227"/>
                  <a:gd name="T54" fmla="*/ 203 w 226"/>
                  <a:gd name="T55" fmla="*/ 183 h 227"/>
                  <a:gd name="T56" fmla="*/ 189 w 226"/>
                  <a:gd name="T57" fmla="*/ 199 h 227"/>
                  <a:gd name="T58" fmla="*/ 171 w 226"/>
                  <a:gd name="T59" fmla="*/ 212 h 227"/>
                  <a:gd name="T60" fmla="*/ 151 w 226"/>
                  <a:gd name="T61" fmla="*/ 222 h 227"/>
                  <a:gd name="T62" fmla="*/ 129 w 226"/>
                  <a:gd name="T63" fmla="*/ 227 h 227"/>
                  <a:gd name="T64" fmla="*/ 108 w 226"/>
                  <a:gd name="T65" fmla="*/ 227 h 227"/>
                  <a:gd name="T66" fmla="*/ 86 w 226"/>
                  <a:gd name="T67" fmla="*/ 224 h 227"/>
                  <a:gd name="T68" fmla="*/ 74 w 226"/>
                  <a:gd name="T69" fmla="*/ 2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27">
                    <a:moveTo>
                      <a:pt x="74" y="220"/>
                    </a:moveTo>
                    <a:lnTo>
                      <a:pt x="74" y="220"/>
                    </a:lnTo>
                    <a:lnTo>
                      <a:pt x="63" y="216"/>
                    </a:lnTo>
                    <a:lnTo>
                      <a:pt x="54" y="211"/>
                    </a:lnTo>
                    <a:lnTo>
                      <a:pt x="44" y="204"/>
                    </a:lnTo>
                    <a:lnTo>
                      <a:pt x="36" y="197"/>
                    </a:lnTo>
                    <a:lnTo>
                      <a:pt x="28" y="189"/>
                    </a:lnTo>
                    <a:lnTo>
                      <a:pt x="21" y="181"/>
                    </a:lnTo>
                    <a:lnTo>
                      <a:pt x="16" y="172"/>
                    </a:lnTo>
                    <a:lnTo>
                      <a:pt x="10" y="162"/>
                    </a:lnTo>
                    <a:lnTo>
                      <a:pt x="6" y="151"/>
                    </a:lnTo>
                    <a:lnTo>
                      <a:pt x="4" y="142"/>
                    </a:lnTo>
                    <a:lnTo>
                      <a:pt x="1" y="131"/>
                    </a:lnTo>
                    <a:lnTo>
                      <a:pt x="0" y="120"/>
                    </a:lnTo>
                    <a:lnTo>
                      <a:pt x="0" y="108"/>
                    </a:lnTo>
                    <a:lnTo>
                      <a:pt x="1" y="97"/>
                    </a:lnTo>
                    <a:lnTo>
                      <a:pt x="4" y="87"/>
                    </a:lnTo>
                    <a:lnTo>
                      <a:pt x="6" y="76"/>
                    </a:lnTo>
                    <a:lnTo>
                      <a:pt x="6" y="76"/>
                    </a:lnTo>
                    <a:lnTo>
                      <a:pt x="12" y="65"/>
                    </a:lnTo>
                    <a:lnTo>
                      <a:pt x="17" y="54"/>
                    </a:lnTo>
                    <a:lnTo>
                      <a:pt x="22" y="45"/>
                    </a:lnTo>
                    <a:lnTo>
                      <a:pt x="31" y="37"/>
                    </a:lnTo>
                    <a:lnTo>
                      <a:pt x="37" y="29"/>
                    </a:lnTo>
                    <a:lnTo>
                      <a:pt x="47" y="22"/>
                    </a:lnTo>
                    <a:lnTo>
                      <a:pt x="55" y="16"/>
                    </a:lnTo>
                    <a:lnTo>
                      <a:pt x="66" y="11"/>
                    </a:lnTo>
                    <a:lnTo>
                      <a:pt x="75" y="7"/>
                    </a:lnTo>
                    <a:lnTo>
                      <a:pt x="86" y="4"/>
                    </a:lnTo>
                    <a:lnTo>
                      <a:pt x="97" y="2"/>
                    </a:lnTo>
                    <a:lnTo>
                      <a:pt x="108" y="0"/>
                    </a:lnTo>
                    <a:lnTo>
                      <a:pt x="118" y="0"/>
                    </a:lnTo>
                    <a:lnTo>
                      <a:pt x="129" y="2"/>
                    </a:lnTo>
                    <a:lnTo>
                      <a:pt x="141" y="4"/>
                    </a:lnTo>
                    <a:lnTo>
                      <a:pt x="152" y="7"/>
                    </a:lnTo>
                    <a:lnTo>
                      <a:pt x="152" y="7"/>
                    </a:lnTo>
                    <a:lnTo>
                      <a:pt x="163" y="12"/>
                    </a:lnTo>
                    <a:lnTo>
                      <a:pt x="172" y="18"/>
                    </a:lnTo>
                    <a:lnTo>
                      <a:pt x="182" y="25"/>
                    </a:lnTo>
                    <a:lnTo>
                      <a:pt x="190" y="31"/>
                    </a:lnTo>
                    <a:lnTo>
                      <a:pt x="198" y="39"/>
                    </a:lnTo>
                    <a:lnTo>
                      <a:pt x="205" y="48"/>
                    </a:lnTo>
                    <a:lnTo>
                      <a:pt x="211" y="57"/>
                    </a:lnTo>
                    <a:lnTo>
                      <a:pt x="216" y="66"/>
                    </a:lnTo>
                    <a:lnTo>
                      <a:pt x="220" y="76"/>
                    </a:lnTo>
                    <a:lnTo>
                      <a:pt x="224" y="87"/>
                    </a:lnTo>
                    <a:lnTo>
                      <a:pt x="225" y="97"/>
                    </a:lnTo>
                    <a:lnTo>
                      <a:pt x="226" y="108"/>
                    </a:lnTo>
                    <a:lnTo>
                      <a:pt x="226" y="119"/>
                    </a:lnTo>
                    <a:lnTo>
                      <a:pt x="225" y="131"/>
                    </a:lnTo>
                    <a:lnTo>
                      <a:pt x="224" y="142"/>
                    </a:lnTo>
                    <a:lnTo>
                      <a:pt x="220" y="153"/>
                    </a:lnTo>
                    <a:lnTo>
                      <a:pt x="220" y="153"/>
                    </a:lnTo>
                    <a:lnTo>
                      <a:pt x="216" y="164"/>
                    </a:lnTo>
                    <a:lnTo>
                      <a:pt x="210" y="173"/>
                    </a:lnTo>
                    <a:lnTo>
                      <a:pt x="203" y="183"/>
                    </a:lnTo>
                    <a:lnTo>
                      <a:pt x="197" y="192"/>
                    </a:lnTo>
                    <a:lnTo>
                      <a:pt x="189" y="199"/>
                    </a:lnTo>
                    <a:lnTo>
                      <a:pt x="179" y="205"/>
                    </a:lnTo>
                    <a:lnTo>
                      <a:pt x="171" y="212"/>
                    </a:lnTo>
                    <a:lnTo>
                      <a:pt x="162" y="218"/>
                    </a:lnTo>
                    <a:lnTo>
                      <a:pt x="151" y="222"/>
                    </a:lnTo>
                    <a:lnTo>
                      <a:pt x="140" y="224"/>
                    </a:lnTo>
                    <a:lnTo>
                      <a:pt x="129" y="227"/>
                    </a:lnTo>
                    <a:lnTo>
                      <a:pt x="118" y="227"/>
                    </a:lnTo>
                    <a:lnTo>
                      <a:pt x="108" y="227"/>
                    </a:lnTo>
                    <a:lnTo>
                      <a:pt x="97" y="227"/>
                    </a:lnTo>
                    <a:lnTo>
                      <a:pt x="86" y="224"/>
                    </a:lnTo>
                    <a:lnTo>
                      <a:pt x="74" y="220"/>
                    </a:lnTo>
                    <a:lnTo>
                      <a:pt x="74" y="2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8" name="Freeform 648"/>
              <p:cNvSpPr/>
              <p:nvPr/>
            </p:nvSpPr>
            <p:spPr bwMode="auto">
              <a:xfrm>
                <a:off x="1786380" y="3467149"/>
                <a:ext cx="288255" cy="285561"/>
              </a:xfrm>
              <a:custGeom>
                <a:avLst/>
                <a:gdLst>
                  <a:gd name="T0" fmla="*/ 70 w 214"/>
                  <a:gd name="T1" fmla="*/ 206 h 212"/>
                  <a:gd name="T2" fmla="*/ 52 w 214"/>
                  <a:gd name="T3" fmla="*/ 197 h 212"/>
                  <a:gd name="T4" fmla="*/ 34 w 214"/>
                  <a:gd name="T5" fmla="*/ 184 h 212"/>
                  <a:gd name="T6" fmla="*/ 21 w 214"/>
                  <a:gd name="T7" fmla="*/ 169 h 212"/>
                  <a:gd name="T8" fmla="*/ 11 w 214"/>
                  <a:gd name="T9" fmla="*/ 152 h 212"/>
                  <a:gd name="T10" fmla="*/ 4 w 214"/>
                  <a:gd name="T11" fmla="*/ 131 h 212"/>
                  <a:gd name="T12" fmla="*/ 0 w 214"/>
                  <a:gd name="T13" fmla="*/ 111 h 212"/>
                  <a:gd name="T14" fmla="*/ 2 w 214"/>
                  <a:gd name="T15" fmla="*/ 91 h 212"/>
                  <a:gd name="T16" fmla="*/ 7 w 214"/>
                  <a:gd name="T17" fmla="*/ 69 h 212"/>
                  <a:gd name="T18" fmla="*/ 11 w 214"/>
                  <a:gd name="T19" fmla="*/ 60 h 212"/>
                  <a:gd name="T20" fmla="*/ 22 w 214"/>
                  <a:gd name="T21" fmla="*/ 42 h 212"/>
                  <a:gd name="T22" fmla="*/ 37 w 214"/>
                  <a:gd name="T23" fmla="*/ 26 h 212"/>
                  <a:gd name="T24" fmla="*/ 53 w 214"/>
                  <a:gd name="T25" fmla="*/ 14 h 212"/>
                  <a:gd name="T26" fmla="*/ 72 w 214"/>
                  <a:gd name="T27" fmla="*/ 6 h 212"/>
                  <a:gd name="T28" fmla="*/ 92 w 214"/>
                  <a:gd name="T29" fmla="*/ 0 h 212"/>
                  <a:gd name="T30" fmla="*/ 112 w 214"/>
                  <a:gd name="T31" fmla="*/ 0 h 212"/>
                  <a:gd name="T32" fmla="*/ 133 w 214"/>
                  <a:gd name="T33" fmla="*/ 3 h 212"/>
                  <a:gd name="T34" fmla="*/ 143 w 214"/>
                  <a:gd name="T35" fmla="*/ 6 h 212"/>
                  <a:gd name="T36" fmla="*/ 164 w 214"/>
                  <a:gd name="T37" fmla="*/ 15 h 212"/>
                  <a:gd name="T38" fmla="*/ 180 w 214"/>
                  <a:gd name="T39" fmla="*/ 29 h 212"/>
                  <a:gd name="T40" fmla="*/ 193 w 214"/>
                  <a:gd name="T41" fmla="*/ 44 h 212"/>
                  <a:gd name="T42" fmla="*/ 204 w 214"/>
                  <a:gd name="T43" fmla="*/ 61 h 212"/>
                  <a:gd name="T44" fmla="*/ 211 w 214"/>
                  <a:gd name="T45" fmla="*/ 80 h 212"/>
                  <a:gd name="T46" fmla="*/ 214 w 214"/>
                  <a:gd name="T47" fmla="*/ 100 h 212"/>
                  <a:gd name="T48" fmla="*/ 212 w 214"/>
                  <a:gd name="T49" fmla="*/ 122 h 212"/>
                  <a:gd name="T50" fmla="*/ 207 w 214"/>
                  <a:gd name="T51" fmla="*/ 142 h 212"/>
                  <a:gd name="T52" fmla="*/ 203 w 214"/>
                  <a:gd name="T53" fmla="*/ 153 h 212"/>
                  <a:gd name="T54" fmla="*/ 192 w 214"/>
                  <a:gd name="T55" fmla="*/ 170 h 212"/>
                  <a:gd name="T56" fmla="*/ 177 w 214"/>
                  <a:gd name="T57" fmla="*/ 185 h 212"/>
                  <a:gd name="T58" fmla="*/ 161 w 214"/>
                  <a:gd name="T59" fmla="*/ 197 h 212"/>
                  <a:gd name="T60" fmla="*/ 142 w 214"/>
                  <a:gd name="T61" fmla="*/ 207 h 212"/>
                  <a:gd name="T62" fmla="*/ 123 w 214"/>
                  <a:gd name="T63" fmla="*/ 211 h 212"/>
                  <a:gd name="T64" fmla="*/ 102 w 214"/>
                  <a:gd name="T65" fmla="*/ 212 h 212"/>
                  <a:gd name="T66" fmla="*/ 81 w 214"/>
                  <a:gd name="T67" fmla="*/ 210 h 212"/>
                  <a:gd name="T68" fmla="*/ 70 w 214"/>
                  <a:gd name="T69"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212">
                    <a:moveTo>
                      <a:pt x="70" y="206"/>
                    </a:moveTo>
                    <a:lnTo>
                      <a:pt x="70" y="206"/>
                    </a:lnTo>
                    <a:lnTo>
                      <a:pt x="61" y="202"/>
                    </a:lnTo>
                    <a:lnTo>
                      <a:pt x="52" y="197"/>
                    </a:lnTo>
                    <a:lnTo>
                      <a:pt x="42" y="191"/>
                    </a:lnTo>
                    <a:lnTo>
                      <a:pt x="34" y="184"/>
                    </a:lnTo>
                    <a:lnTo>
                      <a:pt x="27" y="177"/>
                    </a:lnTo>
                    <a:lnTo>
                      <a:pt x="21" y="169"/>
                    </a:lnTo>
                    <a:lnTo>
                      <a:pt x="15" y="160"/>
                    </a:lnTo>
                    <a:lnTo>
                      <a:pt x="11" y="152"/>
                    </a:lnTo>
                    <a:lnTo>
                      <a:pt x="7" y="142"/>
                    </a:lnTo>
                    <a:lnTo>
                      <a:pt x="4" y="131"/>
                    </a:lnTo>
                    <a:lnTo>
                      <a:pt x="2" y="122"/>
                    </a:lnTo>
                    <a:lnTo>
                      <a:pt x="0" y="111"/>
                    </a:lnTo>
                    <a:lnTo>
                      <a:pt x="0" y="102"/>
                    </a:lnTo>
                    <a:lnTo>
                      <a:pt x="2" y="91"/>
                    </a:lnTo>
                    <a:lnTo>
                      <a:pt x="4" y="80"/>
                    </a:lnTo>
                    <a:lnTo>
                      <a:pt x="7" y="69"/>
                    </a:lnTo>
                    <a:lnTo>
                      <a:pt x="7" y="69"/>
                    </a:lnTo>
                    <a:lnTo>
                      <a:pt x="11" y="60"/>
                    </a:lnTo>
                    <a:lnTo>
                      <a:pt x="16" y="50"/>
                    </a:lnTo>
                    <a:lnTo>
                      <a:pt x="22" y="42"/>
                    </a:lnTo>
                    <a:lnTo>
                      <a:pt x="29" y="34"/>
                    </a:lnTo>
                    <a:lnTo>
                      <a:pt x="37" y="26"/>
                    </a:lnTo>
                    <a:lnTo>
                      <a:pt x="45" y="21"/>
                    </a:lnTo>
                    <a:lnTo>
                      <a:pt x="53" y="14"/>
                    </a:lnTo>
                    <a:lnTo>
                      <a:pt x="62" y="10"/>
                    </a:lnTo>
                    <a:lnTo>
                      <a:pt x="72" y="6"/>
                    </a:lnTo>
                    <a:lnTo>
                      <a:pt x="81" y="3"/>
                    </a:lnTo>
                    <a:lnTo>
                      <a:pt x="92" y="0"/>
                    </a:lnTo>
                    <a:lnTo>
                      <a:pt x="102" y="0"/>
                    </a:lnTo>
                    <a:lnTo>
                      <a:pt x="112" y="0"/>
                    </a:lnTo>
                    <a:lnTo>
                      <a:pt x="123" y="0"/>
                    </a:lnTo>
                    <a:lnTo>
                      <a:pt x="133" y="3"/>
                    </a:lnTo>
                    <a:lnTo>
                      <a:pt x="143" y="6"/>
                    </a:lnTo>
                    <a:lnTo>
                      <a:pt x="143" y="6"/>
                    </a:lnTo>
                    <a:lnTo>
                      <a:pt x="154" y="10"/>
                    </a:lnTo>
                    <a:lnTo>
                      <a:pt x="164" y="15"/>
                    </a:lnTo>
                    <a:lnTo>
                      <a:pt x="172" y="22"/>
                    </a:lnTo>
                    <a:lnTo>
                      <a:pt x="180" y="29"/>
                    </a:lnTo>
                    <a:lnTo>
                      <a:pt x="187" y="35"/>
                    </a:lnTo>
                    <a:lnTo>
                      <a:pt x="193" y="44"/>
                    </a:lnTo>
                    <a:lnTo>
                      <a:pt x="199" y="52"/>
                    </a:lnTo>
                    <a:lnTo>
                      <a:pt x="204" y="61"/>
                    </a:lnTo>
                    <a:lnTo>
                      <a:pt x="207" y="71"/>
                    </a:lnTo>
                    <a:lnTo>
                      <a:pt x="211" y="80"/>
                    </a:lnTo>
                    <a:lnTo>
                      <a:pt x="212" y="91"/>
                    </a:lnTo>
                    <a:lnTo>
                      <a:pt x="214" y="100"/>
                    </a:lnTo>
                    <a:lnTo>
                      <a:pt x="214" y="111"/>
                    </a:lnTo>
                    <a:lnTo>
                      <a:pt x="212" y="122"/>
                    </a:lnTo>
                    <a:lnTo>
                      <a:pt x="211" y="133"/>
                    </a:lnTo>
                    <a:lnTo>
                      <a:pt x="207" y="142"/>
                    </a:lnTo>
                    <a:lnTo>
                      <a:pt x="207" y="142"/>
                    </a:lnTo>
                    <a:lnTo>
                      <a:pt x="203" y="153"/>
                    </a:lnTo>
                    <a:lnTo>
                      <a:pt x="197" y="162"/>
                    </a:lnTo>
                    <a:lnTo>
                      <a:pt x="192" y="170"/>
                    </a:lnTo>
                    <a:lnTo>
                      <a:pt x="185" y="179"/>
                    </a:lnTo>
                    <a:lnTo>
                      <a:pt x="177" y="185"/>
                    </a:lnTo>
                    <a:lnTo>
                      <a:pt x="169" y="192"/>
                    </a:lnTo>
                    <a:lnTo>
                      <a:pt x="161" y="197"/>
                    </a:lnTo>
                    <a:lnTo>
                      <a:pt x="151" y="203"/>
                    </a:lnTo>
                    <a:lnTo>
                      <a:pt x="142" y="207"/>
                    </a:lnTo>
                    <a:lnTo>
                      <a:pt x="133" y="210"/>
                    </a:lnTo>
                    <a:lnTo>
                      <a:pt x="123" y="211"/>
                    </a:lnTo>
                    <a:lnTo>
                      <a:pt x="112" y="212"/>
                    </a:lnTo>
                    <a:lnTo>
                      <a:pt x="102" y="212"/>
                    </a:lnTo>
                    <a:lnTo>
                      <a:pt x="92" y="211"/>
                    </a:lnTo>
                    <a:lnTo>
                      <a:pt x="81" y="210"/>
                    </a:lnTo>
                    <a:lnTo>
                      <a:pt x="70" y="206"/>
                    </a:lnTo>
                    <a:lnTo>
                      <a:pt x="70" y="206"/>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9" name="Freeform 649"/>
              <p:cNvSpPr/>
              <p:nvPr/>
            </p:nvSpPr>
            <p:spPr bwMode="auto">
              <a:xfrm>
                <a:off x="1828136" y="3508905"/>
                <a:ext cx="204742" cy="202048"/>
              </a:xfrm>
              <a:custGeom>
                <a:avLst/>
                <a:gdLst>
                  <a:gd name="T0" fmla="*/ 50 w 152"/>
                  <a:gd name="T1" fmla="*/ 146 h 150"/>
                  <a:gd name="T2" fmla="*/ 50 w 152"/>
                  <a:gd name="T3" fmla="*/ 146 h 150"/>
                  <a:gd name="T4" fmla="*/ 37 w 152"/>
                  <a:gd name="T5" fmla="*/ 139 h 150"/>
                  <a:gd name="T6" fmla="*/ 25 w 152"/>
                  <a:gd name="T7" fmla="*/ 130 h 150"/>
                  <a:gd name="T8" fmla="*/ 15 w 152"/>
                  <a:gd name="T9" fmla="*/ 119 h 150"/>
                  <a:gd name="T10" fmla="*/ 8 w 152"/>
                  <a:gd name="T11" fmla="*/ 107 h 150"/>
                  <a:gd name="T12" fmla="*/ 3 w 152"/>
                  <a:gd name="T13" fmla="*/ 94 h 150"/>
                  <a:gd name="T14" fmla="*/ 0 w 152"/>
                  <a:gd name="T15" fmla="*/ 79 h 150"/>
                  <a:gd name="T16" fmla="*/ 2 w 152"/>
                  <a:gd name="T17" fmla="*/ 64 h 150"/>
                  <a:gd name="T18" fmla="*/ 6 w 152"/>
                  <a:gd name="T19" fmla="*/ 49 h 150"/>
                  <a:gd name="T20" fmla="*/ 6 w 152"/>
                  <a:gd name="T21" fmla="*/ 49 h 150"/>
                  <a:gd name="T22" fmla="*/ 12 w 152"/>
                  <a:gd name="T23" fmla="*/ 36 h 150"/>
                  <a:gd name="T24" fmla="*/ 21 w 152"/>
                  <a:gd name="T25" fmla="*/ 23 h 150"/>
                  <a:gd name="T26" fmla="*/ 31 w 152"/>
                  <a:gd name="T27" fmla="*/ 14 h 150"/>
                  <a:gd name="T28" fmla="*/ 45 w 152"/>
                  <a:gd name="T29" fmla="*/ 7 h 150"/>
                  <a:gd name="T30" fmla="*/ 58 w 152"/>
                  <a:gd name="T31" fmla="*/ 2 h 150"/>
                  <a:gd name="T32" fmla="*/ 72 w 152"/>
                  <a:gd name="T33" fmla="*/ 0 h 150"/>
                  <a:gd name="T34" fmla="*/ 87 w 152"/>
                  <a:gd name="T35" fmla="*/ 0 h 150"/>
                  <a:gd name="T36" fmla="*/ 102 w 152"/>
                  <a:gd name="T37" fmla="*/ 4 h 150"/>
                  <a:gd name="T38" fmla="*/ 102 w 152"/>
                  <a:gd name="T39" fmla="*/ 4 h 150"/>
                  <a:gd name="T40" fmla="*/ 115 w 152"/>
                  <a:gd name="T41" fmla="*/ 11 h 150"/>
                  <a:gd name="T42" fmla="*/ 127 w 152"/>
                  <a:gd name="T43" fmla="*/ 21 h 150"/>
                  <a:gd name="T44" fmla="*/ 137 w 152"/>
                  <a:gd name="T45" fmla="*/ 31 h 150"/>
                  <a:gd name="T46" fmla="*/ 145 w 152"/>
                  <a:gd name="T47" fmla="*/ 44 h 150"/>
                  <a:gd name="T48" fmla="*/ 149 w 152"/>
                  <a:gd name="T49" fmla="*/ 57 h 150"/>
                  <a:gd name="T50" fmla="*/ 152 w 152"/>
                  <a:gd name="T51" fmla="*/ 72 h 150"/>
                  <a:gd name="T52" fmla="*/ 150 w 152"/>
                  <a:gd name="T53" fmla="*/ 87 h 150"/>
                  <a:gd name="T54" fmla="*/ 146 w 152"/>
                  <a:gd name="T55" fmla="*/ 100 h 150"/>
                  <a:gd name="T56" fmla="*/ 146 w 152"/>
                  <a:gd name="T57" fmla="*/ 100 h 150"/>
                  <a:gd name="T58" fmla="*/ 141 w 152"/>
                  <a:gd name="T59" fmla="*/ 115 h 150"/>
                  <a:gd name="T60" fmla="*/ 131 w 152"/>
                  <a:gd name="T61" fmla="*/ 126 h 150"/>
                  <a:gd name="T62" fmla="*/ 120 w 152"/>
                  <a:gd name="T63" fmla="*/ 135 h 150"/>
                  <a:gd name="T64" fmla="*/ 108 w 152"/>
                  <a:gd name="T65" fmla="*/ 144 h 150"/>
                  <a:gd name="T66" fmla="*/ 95 w 152"/>
                  <a:gd name="T67" fmla="*/ 148 h 150"/>
                  <a:gd name="T68" fmla="*/ 80 w 152"/>
                  <a:gd name="T69" fmla="*/ 150 h 150"/>
                  <a:gd name="T70" fmla="*/ 65 w 152"/>
                  <a:gd name="T71" fmla="*/ 150 h 150"/>
                  <a:gd name="T72" fmla="*/ 50 w 152"/>
                  <a:gd name="T73" fmla="*/ 146 h 150"/>
                  <a:gd name="T74" fmla="*/ 50 w 152"/>
                  <a:gd name="T7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0">
                    <a:moveTo>
                      <a:pt x="50" y="146"/>
                    </a:moveTo>
                    <a:lnTo>
                      <a:pt x="50" y="146"/>
                    </a:lnTo>
                    <a:lnTo>
                      <a:pt x="37" y="139"/>
                    </a:lnTo>
                    <a:lnTo>
                      <a:pt x="25" y="130"/>
                    </a:lnTo>
                    <a:lnTo>
                      <a:pt x="15" y="119"/>
                    </a:lnTo>
                    <a:lnTo>
                      <a:pt x="8" y="107"/>
                    </a:lnTo>
                    <a:lnTo>
                      <a:pt x="3" y="94"/>
                    </a:lnTo>
                    <a:lnTo>
                      <a:pt x="0" y="79"/>
                    </a:lnTo>
                    <a:lnTo>
                      <a:pt x="2" y="64"/>
                    </a:lnTo>
                    <a:lnTo>
                      <a:pt x="6" y="49"/>
                    </a:lnTo>
                    <a:lnTo>
                      <a:pt x="6" y="49"/>
                    </a:lnTo>
                    <a:lnTo>
                      <a:pt x="12" y="36"/>
                    </a:lnTo>
                    <a:lnTo>
                      <a:pt x="21" y="23"/>
                    </a:lnTo>
                    <a:lnTo>
                      <a:pt x="31" y="14"/>
                    </a:lnTo>
                    <a:lnTo>
                      <a:pt x="45" y="7"/>
                    </a:lnTo>
                    <a:lnTo>
                      <a:pt x="58" y="2"/>
                    </a:lnTo>
                    <a:lnTo>
                      <a:pt x="72" y="0"/>
                    </a:lnTo>
                    <a:lnTo>
                      <a:pt x="87" y="0"/>
                    </a:lnTo>
                    <a:lnTo>
                      <a:pt x="102" y="4"/>
                    </a:lnTo>
                    <a:lnTo>
                      <a:pt x="102" y="4"/>
                    </a:lnTo>
                    <a:lnTo>
                      <a:pt x="115" y="11"/>
                    </a:lnTo>
                    <a:lnTo>
                      <a:pt x="127" y="21"/>
                    </a:lnTo>
                    <a:lnTo>
                      <a:pt x="137" y="31"/>
                    </a:lnTo>
                    <a:lnTo>
                      <a:pt x="145" y="44"/>
                    </a:lnTo>
                    <a:lnTo>
                      <a:pt x="149" y="57"/>
                    </a:lnTo>
                    <a:lnTo>
                      <a:pt x="152" y="72"/>
                    </a:lnTo>
                    <a:lnTo>
                      <a:pt x="150" y="87"/>
                    </a:lnTo>
                    <a:lnTo>
                      <a:pt x="146" y="100"/>
                    </a:lnTo>
                    <a:lnTo>
                      <a:pt x="146" y="100"/>
                    </a:lnTo>
                    <a:lnTo>
                      <a:pt x="141" y="115"/>
                    </a:lnTo>
                    <a:lnTo>
                      <a:pt x="131" y="126"/>
                    </a:lnTo>
                    <a:lnTo>
                      <a:pt x="120" y="135"/>
                    </a:lnTo>
                    <a:lnTo>
                      <a:pt x="108" y="144"/>
                    </a:lnTo>
                    <a:lnTo>
                      <a:pt x="95" y="148"/>
                    </a:lnTo>
                    <a:lnTo>
                      <a:pt x="80" y="150"/>
                    </a:lnTo>
                    <a:lnTo>
                      <a:pt x="65" y="150"/>
                    </a:lnTo>
                    <a:lnTo>
                      <a:pt x="50" y="146"/>
                    </a:lnTo>
                    <a:lnTo>
                      <a:pt x="50" y="1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69" name="组合 468"/>
          <p:cNvGrpSpPr/>
          <p:nvPr/>
        </p:nvGrpSpPr>
        <p:grpSpPr>
          <a:xfrm>
            <a:off x="156845" y="2113280"/>
            <a:ext cx="2394585" cy="3619506"/>
            <a:chOff x="4476558" y="1122561"/>
            <a:chExt cx="3249864" cy="4882685"/>
          </a:xfrm>
        </p:grpSpPr>
        <p:sp>
          <p:nvSpPr>
            <p:cNvPr id="19" name="同侧圆角矩形 18"/>
            <p:cNvSpPr/>
            <p:nvPr/>
          </p:nvSpPr>
          <p:spPr>
            <a:xfrm>
              <a:off x="4476558" y="2116345"/>
              <a:ext cx="3191501" cy="2510648"/>
            </a:xfrm>
            <a:prstGeom prst="round2SameRect">
              <a:avLst>
                <a:gd name="adj1" fmla="val 4881"/>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0" name="同侧圆角矩形 19"/>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1" name="TextBox 102"/>
            <p:cNvSpPr txBox="1"/>
            <p:nvPr/>
          </p:nvSpPr>
          <p:spPr>
            <a:xfrm>
              <a:off x="4483853" y="3003109"/>
              <a:ext cx="2862316" cy="549944"/>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真题模考</a:t>
              </a:r>
              <a:endParaRPr lang="zh-CN" altLang="en-US" sz="1865" b="1" dirty="0">
                <a:solidFill>
                  <a:schemeClr val="bg1"/>
                </a:solidFill>
                <a:cs typeface="+mn-ea"/>
                <a:sym typeface="+mn-lt"/>
              </a:endParaRPr>
            </a:p>
          </p:txBody>
        </p:sp>
        <p:cxnSp>
          <p:nvCxnSpPr>
            <p:cNvPr id="22"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04"/>
            <p:cNvCxnSpPr/>
            <p:nvPr/>
          </p:nvCxnSpPr>
          <p:spPr>
            <a:xfrm>
              <a:off x="4777328" y="4156673"/>
              <a:ext cx="568791"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99825" y="2246433"/>
              <a:ext cx="1459896" cy="826628"/>
            </a:xfrm>
            <a:prstGeom prst="rect">
              <a:avLst/>
            </a:prstGeom>
          </p:spPr>
          <p:txBody>
            <a:bodyPr wrap="square" lIns="121899" tIns="60949" rIns="121899" bIns="60949">
              <a:spAutoFit/>
            </a:bodyPr>
            <a:lstStyle/>
            <a:p>
              <a:r>
                <a:rPr lang="en-US" altLang="zh-CN" sz="3200" dirty="0">
                  <a:solidFill>
                    <a:schemeClr val="bg1"/>
                  </a:solidFill>
                  <a:cs typeface="+mn-ea"/>
                  <a:sym typeface="+mn-lt"/>
                </a:rPr>
                <a:t>No.1</a:t>
              </a:r>
              <a:endParaRPr lang="en-US" altLang="zh-CN" sz="3200" dirty="0">
                <a:solidFill>
                  <a:schemeClr val="bg1"/>
                </a:solidFill>
                <a:cs typeface="+mn-ea"/>
                <a:sym typeface="+mn-lt"/>
              </a:endParaRPr>
            </a:p>
          </p:txBody>
        </p:sp>
        <p:grpSp>
          <p:nvGrpSpPr>
            <p:cNvPr id="25" name="组合 133"/>
            <p:cNvGrpSpPr/>
            <p:nvPr/>
          </p:nvGrpSpPr>
          <p:grpSpPr>
            <a:xfrm>
              <a:off x="4750157" y="4978122"/>
              <a:ext cx="534916" cy="534916"/>
              <a:chOff x="2654675" y="1308599"/>
              <a:chExt cx="452588" cy="452588"/>
            </a:xfrm>
          </p:grpSpPr>
          <p:sp>
            <p:nvSpPr>
              <p:cNvPr id="26" name="椭圆 25"/>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7" name="组合 136"/>
              <p:cNvGrpSpPr/>
              <p:nvPr/>
            </p:nvGrpSpPr>
            <p:grpSpPr>
              <a:xfrm>
                <a:off x="2766793" y="1394572"/>
                <a:ext cx="228351" cy="261219"/>
                <a:chOff x="10856093" y="315913"/>
                <a:chExt cx="419100" cy="479425"/>
              </a:xfrm>
              <a:solidFill>
                <a:schemeClr val="tx1">
                  <a:lumMod val="75000"/>
                  <a:lumOff val="25000"/>
                </a:schemeClr>
              </a:solidFill>
            </p:grpSpPr>
            <p:sp>
              <p:nvSpPr>
                <p:cNvPr id="2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9"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0"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1"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2"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3"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34" name="矩形 33"/>
            <p:cNvSpPr/>
            <p:nvPr/>
          </p:nvSpPr>
          <p:spPr>
            <a:xfrm>
              <a:off x="5381036" y="4846253"/>
              <a:ext cx="2207095" cy="1158993"/>
            </a:xfrm>
            <a:prstGeom prst="rect">
              <a:avLst/>
            </a:prstGeom>
          </p:spPr>
          <p:txBody>
            <a:bodyPr wrap="square" lIns="121899" tIns="60949" rIns="121899" bIns="60949">
              <a:spAutoFit/>
            </a:bodyPr>
            <a:lstStyle/>
            <a:p>
              <a:r>
                <a:rPr lang="en-US" sz="1600"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，熟悉题型</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sz="1600"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，自我认知</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110" name="组 109"/>
            <p:cNvGrpSpPr/>
            <p:nvPr/>
          </p:nvGrpSpPr>
          <p:grpSpPr>
            <a:xfrm flipV="1">
              <a:off x="5901707" y="1122561"/>
              <a:ext cx="1824715" cy="2676009"/>
              <a:chOff x="2256477" y="2877169"/>
              <a:chExt cx="1368536" cy="2007007"/>
            </a:xfrm>
            <a:effectLst>
              <a:outerShdw blurRad="50800" dist="76200" dir="2700000" algn="tl" rotWithShape="0">
                <a:prstClr val="black">
                  <a:alpha val="40000"/>
                </a:prstClr>
              </a:outerShdw>
            </a:effectLst>
          </p:grpSpPr>
          <p:sp>
            <p:nvSpPr>
              <p:cNvPr id="111"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9"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0"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3"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4"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5"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6"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7"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8"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9"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0"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1"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2"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3"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4"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5"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6"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7"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8"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9"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0"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1"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2"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3"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4"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5"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6"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7"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8"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9"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0"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1"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2"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3"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4"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5"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6"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7"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8"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9"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0"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1"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2"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3"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4"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5"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6"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7"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8"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169"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1"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2"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3"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4"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5"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6"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7"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8"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9"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0"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1"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2"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3"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4"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5"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6"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7"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8"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9"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0"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1"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2"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3"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4"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5"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6"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7"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8"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9"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0"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1"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2"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3"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4"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5"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6"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7"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8"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9"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0"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1"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2"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3"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4"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5"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6"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7"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8"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9"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0"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1"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2"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3" name="Freeform 329"/>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4" name="Freeform 330"/>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5" name="Freeform 331"/>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6" name="Freeform 332"/>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7" name="Freeform 333"/>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8" name="Freeform 334"/>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9" name="Freeform 335"/>
              <p:cNvSpPr/>
              <p:nvPr/>
            </p:nvSpPr>
            <p:spPr bwMode="auto">
              <a:xfrm>
                <a:off x="2372319" y="2980888"/>
                <a:ext cx="16164" cy="48491"/>
              </a:xfrm>
              <a:custGeom>
                <a:avLst/>
                <a:gdLst>
                  <a:gd name="T0" fmla="*/ 11 w 12"/>
                  <a:gd name="T1" fmla="*/ 9 h 36"/>
                  <a:gd name="T2" fmla="*/ 12 w 12"/>
                  <a:gd name="T3" fmla="*/ 36 h 36"/>
                  <a:gd name="T4" fmla="*/ 12 w 12"/>
                  <a:gd name="T5" fmla="*/ 36 h 36"/>
                  <a:gd name="T6" fmla="*/ 11 w 12"/>
                  <a:gd name="T7" fmla="*/ 36 h 36"/>
                  <a:gd name="T8" fmla="*/ 9 w 12"/>
                  <a:gd name="T9" fmla="*/ 36 h 36"/>
                  <a:gd name="T10" fmla="*/ 3 w 12"/>
                  <a:gd name="T11" fmla="*/ 31 h 36"/>
                  <a:gd name="T12" fmla="*/ 3 w 12"/>
                  <a:gd name="T13" fmla="*/ 31 h 36"/>
                  <a:gd name="T14" fmla="*/ 0 w 12"/>
                  <a:gd name="T15" fmla="*/ 27 h 36"/>
                  <a:gd name="T16" fmla="*/ 0 w 12"/>
                  <a:gd name="T17" fmla="*/ 1 h 36"/>
                  <a:gd name="T18" fmla="*/ 0 w 12"/>
                  <a:gd name="T19" fmla="*/ 1 h 36"/>
                  <a:gd name="T20" fmla="*/ 0 w 12"/>
                  <a:gd name="T21" fmla="*/ 0 h 36"/>
                  <a:gd name="T22" fmla="*/ 1 w 12"/>
                  <a:gd name="T23" fmla="*/ 0 h 36"/>
                  <a:gd name="T24" fmla="*/ 9 w 12"/>
                  <a:gd name="T25" fmla="*/ 6 h 36"/>
                  <a:gd name="T26" fmla="*/ 9 w 12"/>
                  <a:gd name="T27" fmla="*/ 6 h 36"/>
                  <a:gd name="T28" fmla="*/ 11 w 12"/>
                  <a:gd name="T29" fmla="*/ 9 h 36"/>
                  <a:gd name="T30" fmla="*/ 11 w 12"/>
                  <a:gd name="T3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6">
                    <a:moveTo>
                      <a:pt x="11" y="9"/>
                    </a:moveTo>
                    <a:lnTo>
                      <a:pt x="12" y="36"/>
                    </a:lnTo>
                    <a:lnTo>
                      <a:pt x="12" y="36"/>
                    </a:lnTo>
                    <a:lnTo>
                      <a:pt x="11" y="36"/>
                    </a:lnTo>
                    <a:lnTo>
                      <a:pt x="9" y="36"/>
                    </a:lnTo>
                    <a:lnTo>
                      <a:pt x="3" y="31"/>
                    </a:lnTo>
                    <a:lnTo>
                      <a:pt x="3" y="31"/>
                    </a:lnTo>
                    <a:lnTo>
                      <a:pt x="0" y="27"/>
                    </a:lnTo>
                    <a:lnTo>
                      <a:pt x="0" y="1"/>
                    </a:lnTo>
                    <a:lnTo>
                      <a:pt x="0" y="1"/>
                    </a:lnTo>
                    <a:lnTo>
                      <a:pt x="0" y="0"/>
                    </a:lnTo>
                    <a:lnTo>
                      <a:pt x="1" y="0"/>
                    </a:lnTo>
                    <a:lnTo>
                      <a:pt x="9" y="6"/>
                    </a:lnTo>
                    <a:lnTo>
                      <a:pt x="9" y="6"/>
                    </a:lnTo>
                    <a:lnTo>
                      <a:pt x="11" y="9"/>
                    </a:lnTo>
                    <a:lnTo>
                      <a:pt x="11" y="9"/>
                    </a:lnTo>
                    <a:close/>
                  </a:path>
                </a:pathLst>
              </a:custGeom>
              <a:solidFill>
                <a:srgbClr val="E65E0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0" name="Freeform 336"/>
              <p:cNvSpPr/>
              <p:nvPr/>
            </p:nvSpPr>
            <p:spPr bwMode="auto">
              <a:xfrm>
                <a:off x="2370971" y="2998398"/>
                <a:ext cx="21552" cy="56573"/>
              </a:xfrm>
              <a:custGeom>
                <a:avLst/>
                <a:gdLst>
                  <a:gd name="T0" fmla="*/ 14 w 16"/>
                  <a:gd name="T1" fmla="*/ 3 h 42"/>
                  <a:gd name="T2" fmla="*/ 16 w 16"/>
                  <a:gd name="T3" fmla="*/ 39 h 42"/>
                  <a:gd name="T4" fmla="*/ 16 w 16"/>
                  <a:gd name="T5" fmla="*/ 39 h 42"/>
                  <a:gd name="T6" fmla="*/ 14 w 16"/>
                  <a:gd name="T7" fmla="*/ 41 h 42"/>
                  <a:gd name="T8" fmla="*/ 13 w 16"/>
                  <a:gd name="T9" fmla="*/ 42 h 42"/>
                  <a:gd name="T10" fmla="*/ 2 w 16"/>
                  <a:gd name="T11" fmla="*/ 42 h 42"/>
                  <a:gd name="T12" fmla="*/ 2 w 16"/>
                  <a:gd name="T13" fmla="*/ 42 h 42"/>
                  <a:gd name="T14" fmla="*/ 1 w 16"/>
                  <a:gd name="T15" fmla="*/ 42 h 42"/>
                  <a:gd name="T16" fmla="*/ 0 w 16"/>
                  <a:gd name="T17" fmla="*/ 39 h 42"/>
                  <a:gd name="T18" fmla="*/ 0 w 16"/>
                  <a:gd name="T19" fmla="*/ 3 h 42"/>
                  <a:gd name="T20" fmla="*/ 0 w 16"/>
                  <a:gd name="T21" fmla="*/ 3 h 42"/>
                  <a:gd name="T22" fmla="*/ 0 w 16"/>
                  <a:gd name="T23" fmla="*/ 1 h 42"/>
                  <a:gd name="T24" fmla="*/ 1 w 16"/>
                  <a:gd name="T25" fmla="*/ 0 h 42"/>
                  <a:gd name="T26" fmla="*/ 12 w 16"/>
                  <a:gd name="T27" fmla="*/ 0 h 42"/>
                  <a:gd name="T28" fmla="*/ 12 w 16"/>
                  <a:gd name="T29" fmla="*/ 0 h 42"/>
                  <a:gd name="T30" fmla="*/ 14 w 16"/>
                  <a:gd name="T31" fmla="*/ 0 h 42"/>
                  <a:gd name="T32" fmla="*/ 14 w 16"/>
                  <a:gd name="T33" fmla="*/ 3 h 42"/>
                  <a:gd name="T34" fmla="*/ 14 w 16"/>
                  <a:gd name="T3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2">
                    <a:moveTo>
                      <a:pt x="14" y="3"/>
                    </a:moveTo>
                    <a:lnTo>
                      <a:pt x="16" y="39"/>
                    </a:lnTo>
                    <a:lnTo>
                      <a:pt x="16" y="39"/>
                    </a:lnTo>
                    <a:lnTo>
                      <a:pt x="14" y="41"/>
                    </a:lnTo>
                    <a:lnTo>
                      <a:pt x="13" y="42"/>
                    </a:lnTo>
                    <a:lnTo>
                      <a:pt x="2" y="42"/>
                    </a:lnTo>
                    <a:lnTo>
                      <a:pt x="2" y="42"/>
                    </a:lnTo>
                    <a:lnTo>
                      <a:pt x="1" y="42"/>
                    </a:lnTo>
                    <a:lnTo>
                      <a:pt x="0" y="39"/>
                    </a:lnTo>
                    <a:lnTo>
                      <a:pt x="0" y="3"/>
                    </a:lnTo>
                    <a:lnTo>
                      <a:pt x="0" y="3"/>
                    </a:lnTo>
                    <a:lnTo>
                      <a:pt x="0" y="1"/>
                    </a:lnTo>
                    <a:lnTo>
                      <a:pt x="1" y="0"/>
                    </a:lnTo>
                    <a:lnTo>
                      <a:pt x="12" y="0"/>
                    </a:lnTo>
                    <a:lnTo>
                      <a:pt x="12" y="0"/>
                    </a:lnTo>
                    <a:lnTo>
                      <a:pt x="14" y="0"/>
                    </a:lnTo>
                    <a:lnTo>
                      <a:pt x="14"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1" name="Freeform 337"/>
              <p:cNvSpPr/>
              <p:nvPr/>
            </p:nvSpPr>
            <p:spPr bwMode="auto">
              <a:xfrm>
                <a:off x="2356155" y="3013215"/>
                <a:ext cx="53879" cy="191272"/>
              </a:xfrm>
              <a:custGeom>
                <a:avLst/>
                <a:gdLst>
                  <a:gd name="T0" fmla="*/ 38 w 40"/>
                  <a:gd name="T1" fmla="*/ 12 h 142"/>
                  <a:gd name="T2" fmla="*/ 40 w 40"/>
                  <a:gd name="T3" fmla="*/ 135 h 142"/>
                  <a:gd name="T4" fmla="*/ 40 w 40"/>
                  <a:gd name="T5" fmla="*/ 135 h 142"/>
                  <a:gd name="T6" fmla="*/ 39 w 40"/>
                  <a:gd name="T7" fmla="*/ 138 h 142"/>
                  <a:gd name="T8" fmla="*/ 38 w 40"/>
                  <a:gd name="T9" fmla="*/ 140 h 142"/>
                  <a:gd name="T10" fmla="*/ 36 w 40"/>
                  <a:gd name="T11" fmla="*/ 142 h 142"/>
                  <a:gd name="T12" fmla="*/ 34 w 40"/>
                  <a:gd name="T13" fmla="*/ 142 h 142"/>
                  <a:gd name="T14" fmla="*/ 9 w 40"/>
                  <a:gd name="T15" fmla="*/ 142 h 142"/>
                  <a:gd name="T16" fmla="*/ 9 w 40"/>
                  <a:gd name="T17" fmla="*/ 142 h 142"/>
                  <a:gd name="T18" fmla="*/ 7 w 40"/>
                  <a:gd name="T19" fmla="*/ 142 h 142"/>
                  <a:gd name="T20" fmla="*/ 5 w 40"/>
                  <a:gd name="T21" fmla="*/ 140 h 142"/>
                  <a:gd name="T22" fmla="*/ 3 w 40"/>
                  <a:gd name="T23" fmla="*/ 139 h 142"/>
                  <a:gd name="T24" fmla="*/ 3 w 40"/>
                  <a:gd name="T25" fmla="*/ 136 h 142"/>
                  <a:gd name="T26" fmla="*/ 0 w 40"/>
                  <a:gd name="T27" fmla="*/ 13 h 142"/>
                  <a:gd name="T28" fmla="*/ 0 w 40"/>
                  <a:gd name="T29" fmla="*/ 13 h 142"/>
                  <a:gd name="T30" fmla="*/ 1 w 40"/>
                  <a:gd name="T31" fmla="*/ 8 h 142"/>
                  <a:gd name="T32" fmla="*/ 4 w 40"/>
                  <a:gd name="T33" fmla="*/ 4 h 142"/>
                  <a:gd name="T34" fmla="*/ 7 w 40"/>
                  <a:gd name="T35" fmla="*/ 1 h 142"/>
                  <a:gd name="T36" fmla="*/ 9 w 40"/>
                  <a:gd name="T37" fmla="*/ 1 h 142"/>
                  <a:gd name="T38" fmla="*/ 27 w 40"/>
                  <a:gd name="T39" fmla="*/ 0 h 142"/>
                  <a:gd name="T40" fmla="*/ 27 w 40"/>
                  <a:gd name="T41" fmla="*/ 0 h 142"/>
                  <a:gd name="T42" fmla="*/ 30 w 40"/>
                  <a:gd name="T43" fmla="*/ 1 h 142"/>
                  <a:gd name="T44" fmla="*/ 32 w 40"/>
                  <a:gd name="T45" fmla="*/ 4 h 142"/>
                  <a:gd name="T46" fmla="*/ 36 w 40"/>
                  <a:gd name="T47" fmla="*/ 7 h 142"/>
                  <a:gd name="T48" fmla="*/ 38 w 40"/>
                  <a:gd name="T49" fmla="*/ 12 h 142"/>
                  <a:gd name="T50" fmla="*/ 38 w 40"/>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42">
                    <a:moveTo>
                      <a:pt x="38" y="12"/>
                    </a:moveTo>
                    <a:lnTo>
                      <a:pt x="40" y="135"/>
                    </a:lnTo>
                    <a:lnTo>
                      <a:pt x="40" y="135"/>
                    </a:lnTo>
                    <a:lnTo>
                      <a:pt x="39" y="138"/>
                    </a:lnTo>
                    <a:lnTo>
                      <a:pt x="38" y="140"/>
                    </a:lnTo>
                    <a:lnTo>
                      <a:pt x="36" y="142"/>
                    </a:lnTo>
                    <a:lnTo>
                      <a:pt x="34" y="142"/>
                    </a:lnTo>
                    <a:lnTo>
                      <a:pt x="9" y="142"/>
                    </a:lnTo>
                    <a:lnTo>
                      <a:pt x="9" y="142"/>
                    </a:lnTo>
                    <a:lnTo>
                      <a:pt x="7" y="142"/>
                    </a:lnTo>
                    <a:lnTo>
                      <a:pt x="5" y="140"/>
                    </a:lnTo>
                    <a:lnTo>
                      <a:pt x="3" y="139"/>
                    </a:lnTo>
                    <a:lnTo>
                      <a:pt x="3" y="136"/>
                    </a:lnTo>
                    <a:lnTo>
                      <a:pt x="0" y="13"/>
                    </a:lnTo>
                    <a:lnTo>
                      <a:pt x="0" y="13"/>
                    </a:lnTo>
                    <a:lnTo>
                      <a:pt x="1" y="8"/>
                    </a:lnTo>
                    <a:lnTo>
                      <a:pt x="4" y="4"/>
                    </a:lnTo>
                    <a:lnTo>
                      <a:pt x="7" y="1"/>
                    </a:lnTo>
                    <a:lnTo>
                      <a:pt x="9" y="1"/>
                    </a:lnTo>
                    <a:lnTo>
                      <a:pt x="27" y="0"/>
                    </a:lnTo>
                    <a:lnTo>
                      <a:pt x="27" y="0"/>
                    </a:lnTo>
                    <a:lnTo>
                      <a:pt x="30" y="1"/>
                    </a:lnTo>
                    <a:lnTo>
                      <a:pt x="32" y="4"/>
                    </a:lnTo>
                    <a:lnTo>
                      <a:pt x="36" y="7"/>
                    </a:lnTo>
                    <a:lnTo>
                      <a:pt x="38" y="12"/>
                    </a:lnTo>
                    <a:lnTo>
                      <a:pt x="38"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2" name="Freeform 338"/>
              <p:cNvSpPr/>
              <p:nvPr/>
            </p:nvSpPr>
            <p:spPr bwMode="auto">
              <a:xfrm>
                <a:off x="2348073" y="3029379"/>
                <a:ext cx="67349" cy="167026"/>
              </a:xfrm>
              <a:custGeom>
                <a:avLst/>
                <a:gdLst>
                  <a:gd name="T0" fmla="*/ 48 w 50"/>
                  <a:gd name="T1" fmla="*/ 4 h 124"/>
                  <a:gd name="T2" fmla="*/ 50 w 50"/>
                  <a:gd name="T3" fmla="*/ 119 h 124"/>
                  <a:gd name="T4" fmla="*/ 50 w 50"/>
                  <a:gd name="T5" fmla="*/ 119 h 124"/>
                  <a:gd name="T6" fmla="*/ 49 w 50"/>
                  <a:gd name="T7" fmla="*/ 122 h 124"/>
                  <a:gd name="T8" fmla="*/ 46 w 50"/>
                  <a:gd name="T9" fmla="*/ 123 h 124"/>
                  <a:gd name="T10" fmla="*/ 9 w 50"/>
                  <a:gd name="T11" fmla="*/ 124 h 124"/>
                  <a:gd name="T12" fmla="*/ 9 w 50"/>
                  <a:gd name="T13" fmla="*/ 124 h 124"/>
                  <a:gd name="T14" fmla="*/ 4 w 50"/>
                  <a:gd name="T15" fmla="*/ 123 h 124"/>
                  <a:gd name="T16" fmla="*/ 3 w 50"/>
                  <a:gd name="T17" fmla="*/ 120 h 124"/>
                  <a:gd name="T18" fmla="*/ 0 w 50"/>
                  <a:gd name="T19" fmla="*/ 5 h 124"/>
                  <a:gd name="T20" fmla="*/ 0 w 50"/>
                  <a:gd name="T21" fmla="*/ 5 h 124"/>
                  <a:gd name="T22" fmla="*/ 2 w 50"/>
                  <a:gd name="T23" fmla="*/ 3 h 124"/>
                  <a:gd name="T24" fmla="*/ 6 w 50"/>
                  <a:gd name="T25" fmla="*/ 1 h 124"/>
                  <a:gd name="T26" fmla="*/ 44 w 50"/>
                  <a:gd name="T27" fmla="*/ 0 h 124"/>
                  <a:gd name="T28" fmla="*/ 44 w 50"/>
                  <a:gd name="T29" fmla="*/ 0 h 124"/>
                  <a:gd name="T30" fmla="*/ 46 w 50"/>
                  <a:gd name="T31" fmla="*/ 1 h 124"/>
                  <a:gd name="T32" fmla="*/ 48 w 50"/>
                  <a:gd name="T33" fmla="*/ 4 h 124"/>
                  <a:gd name="T34" fmla="*/ 48 w 50"/>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4">
                    <a:moveTo>
                      <a:pt x="48" y="4"/>
                    </a:moveTo>
                    <a:lnTo>
                      <a:pt x="50" y="119"/>
                    </a:lnTo>
                    <a:lnTo>
                      <a:pt x="50" y="119"/>
                    </a:lnTo>
                    <a:lnTo>
                      <a:pt x="49" y="122"/>
                    </a:lnTo>
                    <a:lnTo>
                      <a:pt x="46" y="123"/>
                    </a:lnTo>
                    <a:lnTo>
                      <a:pt x="9" y="124"/>
                    </a:lnTo>
                    <a:lnTo>
                      <a:pt x="9" y="124"/>
                    </a:lnTo>
                    <a:lnTo>
                      <a:pt x="4" y="123"/>
                    </a:lnTo>
                    <a:lnTo>
                      <a:pt x="3" y="120"/>
                    </a:lnTo>
                    <a:lnTo>
                      <a:pt x="0" y="5"/>
                    </a:lnTo>
                    <a:lnTo>
                      <a:pt x="0" y="5"/>
                    </a:lnTo>
                    <a:lnTo>
                      <a:pt x="2" y="3"/>
                    </a:lnTo>
                    <a:lnTo>
                      <a:pt x="6" y="1"/>
                    </a:lnTo>
                    <a:lnTo>
                      <a:pt x="44" y="0"/>
                    </a:lnTo>
                    <a:lnTo>
                      <a:pt x="44" y="0"/>
                    </a:lnTo>
                    <a:lnTo>
                      <a:pt x="46" y="1"/>
                    </a:lnTo>
                    <a:lnTo>
                      <a:pt x="48" y="4"/>
                    </a:lnTo>
                    <a:lnTo>
                      <a:pt x="48"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3" name="Freeform 339"/>
              <p:cNvSpPr/>
              <p:nvPr/>
            </p:nvSpPr>
            <p:spPr bwMode="auto">
              <a:xfrm>
                <a:off x="2348073" y="3038808"/>
                <a:ext cx="67349" cy="148168"/>
              </a:xfrm>
              <a:custGeom>
                <a:avLst/>
                <a:gdLst>
                  <a:gd name="T0" fmla="*/ 48 w 50"/>
                  <a:gd name="T1" fmla="*/ 0 h 110"/>
                  <a:gd name="T2" fmla="*/ 50 w 50"/>
                  <a:gd name="T3" fmla="*/ 109 h 110"/>
                  <a:gd name="T4" fmla="*/ 3 w 50"/>
                  <a:gd name="T5" fmla="*/ 110 h 110"/>
                  <a:gd name="T6" fmla="*/ 0 w 50"/>
                  <a:gd name="T7" fmla="*/ 1 h 110"/>
                  <a:gd name="T8" fmla="*/ 48 w 50"/>
                  <a:gd name="T9" fmla="*/ 0 h 110"/>
                </a:gdLst>
                <a:ahLst/>
                <a:cxnLst>
                  <a:cxn ang="0">
                    <a:pos x="T0" y="T1"/>
                  </a:cxn>
                  <a:cxn ang="0">
                    <a:pos x="T2" y="T3"/>
                  </a:cxn>
                  <a:cxn ang="0">
                    <a:pos x="T4" y="T5"/>
                  </a:cxn>
                  <a:cxn ang="0">
                    <a:pos x="T6" y="T7"/>
                  </a:cxn>
                  <a:cxn ang="0">
                    <a:pos x="T8" y="T9"/>
                  </a:cxn>
                </a:cxnLst>
                <a:rect l="0" t="0" r="r" b="b"/>
                <a:pathLst>
                  <a:path w="50" h="110">
                    <a:moveTo>
                      <a:pt x="48" y="0"/>
                    </a:moveTo>
                    <a:lnTo>
                      <a:pt x="50" y="109"/>
                    </a:lnTo>
                    <a:lnTo>
                      <a:pt x="3" y="110"/>
                    </a:lnTo>
                    <a:lnTo>
                      <a:pt x="0" y="1"/>
                    </a:lnTo>
                    <a:lnTo>
                      <a:pt x="48" y="0"/>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4" name="Freeform 340"/>
              <p:cNvSpPr/>
              <p:nvPr/>
            </p:nvSpPr>
            <p:spPr bwMode="auto">
              <a:xfrm>
                <a:off x="2345379" y="2882557"/>
                <a:ext cx="64655" cy="70043"/>
              </a:xfrm>
              <a:custGeom>
                <a:avLst/>
                <a:gdLst>
                  <a:gd name="T0" fmla="*/ 47 w 48"/>
                  <a:gd name="T1" fmla="*/ 4 h 52"/>
                  <a:gd name="T2" fmla="*/ 48 w 48"/>
                  <a:gd name="T3" fmla="*/ 47 h 52"/>
                  <a:gd name="T4" fmla="*/ 48 w 48"/>
                  <a:gd name="T5" fmla="*/ 47 h 52"/>
                  <a:gd name="T6" fmla="*/ 47 w 48"/>
                  <a:gd name="T7" fmla="*/ 50 h 52"/>
                  <a:gd name="T8" fmla="*/ 44 w 48"/>
                  <a:gd name="T9" fmla="*/ 51 h 52"/>
                  <a:gd name="T10" fmla="*/ 6 w 48"/>
                  <a:gd name="T11" fmla="*/ 52 h 52"/>
                  <a:gd name="T12" fmla="*/ 6 w 48"/>
                  <a:gd name="T13" fmla="*/ 52 h 52"/>
                  <a:gd name="T14" fmla="*/ 2 w 48"/>
                  <a:gd name="T15" fmla="*/ 51 h 52"/>
                  <a:gd name="T16" fmla="*/ 1 w 48"/>
                  <a:gd name="T17" fmla="*/ 47 h 52"/>
                  <a:gd name="T18" fmla="*/ 0 w 48"/>
                  <a:gd name="T19" fmla="*/ 5 h 52"/>
                  <a:gd name="T20" fmla="*/ 0 w 48"/>
                  <a:gd name="T21" fmla="*/ 5 h 52"/>
                  <a:gd name="T22" fmla="*/ 1 w 48"/>
                  <a:gd name="T23" fmla="*/ 2 h 52"/>
                  <a:gd name="T24" fmla="*/ 5 w 48"/>
                  <a:gd name="T25" fmla="*/ 1 h 52"/>
                  <a:gd name="T26" fmla="*/ 43 w 48"/>
                  <a:gd name="T27" fmla="*/ 0 h 52"/>
                  <a:gd name="T28" fmla="*/ 43 w 48"/>
                  <a:gd name="T29" fmla="*/ 0 h 52"/>
                  <a:gd name="T30" fmla="*/ 46 w 48"/>
                  <a:gd name="T31" fmla="*/ 1 h 52"/>
                  <a:gd name="T32" fmla="*/ 47 w 48"/>
                  <a:gd name="T33" fmla="*/ 4 h 52"/>
                  <a:gd name="T34" fmla="*/ 47 w 48"/>
                  <a:gd name="T3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47" y="4"/>
                    </a:moveTo>
                    <a:lnTo>
                      <a:pt x="48" y="47"/>
                    </a:lnTo>
                    <a:lnTo>
                      <a:pt x="48" y="47"/>
                    </a:lnTo>
                    <a:lnTo>
                      <a:pt x="47" y="50"/>
                    </a:lnTo>
                    <a:lnTo>
                      <a:pt x="44" y="51"/>
                    </a:lnTo>
                    <a:lnTo>
                      <a:pt x="6" y="52"/>
                    </a:lnTo>
                    <a:lnTo>
                      <a:pt x="6" y="52"/>
                    </a:lnTo>
                    <a:lnTo>
                      <a:pt x="2" y="51"/>
                    </a:lnTo>
                    <a:lnTo>
                      <a:pt x="1" y="47"/>
                    </a:lnTo>
                    <a:lnTo>
                      <a:pt x="0" y="5"/>
                    </a:lnTo>
                    <a:lnTo>
                      <a:pt x="0" y="5"/>
                    </a:lnTo>
                    <a:lnTo>
                      <a:pt x="1" y="2"/>
                    </a:lnTo>
                    <a:lnTo>
                      <a:pt x="5" y="1"/>
                    </a:lnTo>
                    <a:lnTo>
                      <a:pt x="43" y="0"/>
                    </a:lnTo>
                    <a:lnTo>
                      <a:pt x="43" y="0"/>
                    </a:lnTo>
                    <a:lnTo>
                      <a:pt x="46" y="1"/>
                    </a:lnTo>
                    <a:lnTo>
                      <a:pt x="47" y="4"/>
                    </a:lnTo>
                    <a:lnTo>
                      <a:pt x="47"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5" name="Freeform 341"/>
              <p:cNvSpPr/>
              <p:nvPr/>
            </p:nvSpPr>
            <p:spPr bwMode="auto">
              <a:xfrm>
                <a:off x="2352113" y="2877169"/>
                <a:ext cx="52533" cy="64655"/>
              </a:xfrm>
              <a:custGeom>
                <a:avLst/>
                <a:gdLst>
                  <a:gd name="T0" fmla="*/ 39 w 39"/>
                  <a:gd name="T1" fmla="*/ 44 h 48"/>
                  <a:gd name="T2" fmla="*/ 38 w 39"/>
                  <a:gd name="T3" fmla="*/ 4 h 48"/>
                  <a:gd name="T4" fmla="*/ 38 w 39"/>
                  <a:gd name="T5" fmla="*/ 4 h 48"/>
                  <a:gd name="T6" fmla="*/ 37 w 39"/>
                  <a:gd name="T7" fmla="*/ 1 h 48"/>
                  <a:gd name="T8" fmla="*/ 34 w 39"/>
                  <a:gd name="T9" fmla="*/ 0 h 48"/>
                  <a:gd name="T10" fmla="*/ 3 w 39"/>
                  <a:gd name="T11" fmla="*/ 1 h 48"/>
                  <a:gd name="T12" fmla="*/ 3 w 39"/>
                  <a:gd name="T13" fmla="*/ 1 h 48"/>
                  <a:gd name="T14" fmla="*/ 1 w 39"/>
                  <a:gd name="T15" fmla="*/ 2 h 48"/>
                  <a:gd name="T16" fmla="*/ 0 w 39"/>
                  <a:gd name="T17" fmla="*/ 4 h 48"/>
                  <a:gd name="T18" fmla="*/ 1 w 39"/>
                  <a:gd name="T19" fmla="*/ 46 h 48"/>
                  <a:gd name="T20" fmla="*/ 1 w 39"/>
                  <a:gd name="T21" fmla="*/ 46 h 48"/>
                  <a:gd name="T22" fmla="*/ 1 w 39"/>
                  <a:gd name="T23" fmla="*/ 47 h 48"/>
                  <a:gd name="T24" fmla="*/ 4 w 39"/>
                  <a:gd name="T25" fmla="*/ 48 h 48"/>
                  <a:gd name="T26" fmla="*/ 35 w 39"/>
                  <a:gd name="T27" fmla="*/ 48 h 48"/>
                  <a:gd name="T28" fmla="*/ 35 w 39"/>
                  <a:gd name="T29" fmla="*/ 48 h 48"/>
                  <a:gd name="T30" fmla="*/ 38 w 39"/>
                  <a:gd name="T31" fmla="*/ 47 h 48"/>
                  <a:gd name="T32" fmla="*/ 39 w 39"/>
                  <a:gd name="T33" fmla="*/ 44 h 48"/>
                  <a:gd name="T34" fmla="*/ 39 w 39"/>
                  <a:gd name="T3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8">
                    <a:moveTo>
                      <a:pt x="39" y="44"/>
                    </a:moveTo>
                    <a:lnTo>
                      <a:pt x="38" y="4"/>
                    </a:lnTo>
                    <a:lnTo>
                      <a:pt x="38" y="4"/>
                    </a:lnTo>
                    <a:lnTo>
                      <a:pt x="37" y="1"/>
                    </a:lnTo>
                    <a:lnTo>
                      <a:pt x="34" y="0"/>
                    </a:lnTo>
                    <a:lnTo>
                      <a:pt x="3" y="1"/>
                    </a:lnTo>
                    <a:lnTo>
                      <a:pt x="3" y="1"/>
                    </a:lnTo>
                    <a:lnTo>
                      <a:pt x="1" y="2"/>
                    </a:lnTo>
                    <a:lnTo>
                      <a:pt x="0" y="4"/>
                    </a:lnTo>
                    <a:lnTo>
                      <a:pt x="1" y="46"/>
                    </a:lnTo>
                    <a:lnTo>
                      <a:pt x="1" y="46"/>
                    </a:lnTo>
                    <a:lnTo>
                      <a:pt x="1" y="47"/>
                    </a:lnTo>
                    <a:lnTo>
                      <a:pt x="4" y="48"/>
                    </a:lnTo>
                    <a:lnTo>
                      <a:pt x="35" y="48"/>
                    </a:lnTo>
                    <a:lnTo>
                      <a:pt x="35" y="48"/>
                    </a:lnTo>
                    <a:lnTo>
                      <a:pt x="38" y="47"/>
                    </a:lnTo>
                    <a:lnTo>
                      <a:pt x="39" y="44"/>
                    </a:lnTo>
                    <a:lnTo>
                      <a:pt x="39" y="44"/>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6"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7"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8"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9"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0" name="Freeform 654"/>
              <p:cNvSpPr>
                <a:spLocks noEditPoints="1"/>
              </p:cNvSpPr>
              <p:nvPr/>
            </p:nvSpPr>
            <p:spPr bwMode="auto">
              <a:xfrm>
                <a:off x="3171080" y="3677278"/>
                <a:ext cx="410831" cy="214171"/>
              </a:xfrm>
              <a:custGeom>
                <a:avLst/>
                <a:gdLst>
                  <a:gd name="T0" fmla="*/ 27 w 305"/>
                  <a:gd name="T1" fmla="*/ 116 h 159"/>
                  <a:gd name="T2" fmla="*/ 33 w 305"/>
                  <a:gd name="T3" fmla="*/ 136 h 159"/>
                  <a:gd name="T4" fmla="*/ 33 w 305"/>
                  <a:gd name="T5" fmla="*/ 136 h 159"/>
                  <a:gd name="T6" fmla="*/ 36 w 305"/>
                  <a:gd name="T7" fmla="*/ 141 h 159"/>
                  <a:gd name="T8" fmla="*/ 39 w 305"/>
                  <a:gd name="T9" fmla="*/ 145 h 159"/>
                  <a:gd name="T10" fmla="*/ 43 w 305"/>
                  <a:gd name="T11" fmla="*/ 149 h 159"/>
                  <a:gd name="T12" fmla="*/ 47 w 305"/>
                  <a:gd name="T13" fmla="*/ 152 h 159"/>
                  <a:gd name="T14" fmla="*/ 52 w 305"/>
                  <a:gd name="T15" fmla="*/ 155 h 159"/>
                  <a:gd name="T16" fmla="*/ 58 w 305"/>
                  <a:gd name="T17" fmla="*/ 158 h 159"/>
                  <a:gd name="T18" fmla="*/ 70 w 305"/>
                  <a:gd name="T19" fmla="*/ 159 h 159"/>
                  <a:gd name="T20" fmla="*/ 70 w 305"/>
                  <a:gd name="T21" fmla="*/ 159 h 159"/>
                  <a:gd name="T22" fmla="*/ 78 w 305"/>
                  <a:gd name="T23" fmla="*/ 158 h 159"/>
                  <a:gd name="T24" fmla="*/ 85 w 305"/>
                  <a:gd name="T25" fmla="*/ 156 h 159"/>
                  <a:gd name="T26" fmla="*/ 100 w 305"/>
                  <a:gd name="T27" fmla="*/ 152 h 159"/>
                  <a:gd name="T28" fmla="*/ 41 w 305"/>
                  <a:gd name="T29" fmla="*/ 133 h 159"/>
                  <a:gd name="T30" fmla="*/ 28 w 305"/>
                  <a:gd name="T31" fmla="*/ 118 h 159"/>
                  <a:gd name="T32" fmla="*/ 27 w 305"/>
                  <a:gd name="T33" fmla="*/ 116 h 159"/>
                  <a:gd name="T34" fmla="*/ 305 w 305"/>
                  <a:gd name="T35" fmla="*/ 71 h 159"/>
                  <a:gd name="T36" fmla="*/ 305 w 305"/>
                  <a:gd name="T37" fmla="*/ 71 h 159"/>
                  <a:gd name="T38" fmla="*/ 298 w 305"/>
                  <a:gd name="T39" fmla="*/ 74 h 159"/>
                  <a:gd name="T40" fmla="*/ 133 w 305"/>
                  <a:gd name="T41" fmla="*/ 128 h 159"/>
                  <a:gd name="T42" fmla="*/ 155 w 305"/>
                  <a:gd name="T43" fmla="*/ 133 h 159"/>
                  <a:gd name="T44" fmla="*/ 278 w 305"/>
                  <a:gd name="T45" fmla="*/ 94 h 159"/>
                  <a:gd name="T46" fmla="*/ 278 w 305"/>
                  <a:gd name="T47" fmla="*/ 94 h 159"/>
                  <a:gd name="T48" fmla="*/ 287 w 305"/>
                  <a:gd name="T49" fmla="*/ 90 h 159"/>
                  <a:gd name="T50" fmla="*/ 295 w 305"/>
                  <a:gd name="T51" fmla="*/ 85 h 159"/>
                  <a:gd name="T52" fmla="*/ 301 w 305"/>
                  <a:gd name="T53" fmla="*/ 79 h 159"/>
                  <a:gd name="T54" fmla="*/ 305 w 305"/>
                  <a:gd name="T55" fmla="*/ 71 h 159"/>
                  <a:gd name="T56" fmla="*/ 21 w 305"/>
                  <a:gd name="T57" fmla="*/ 0 h 159"/>
                  <a:gd name="T58" fmla="*/ 21 w 305"/>
                  <a:gd name="T59" fmla="*/ 0 h 159"/>
                  <a:gd name="T60" fmla="*/ 16 w 305"/>
                  <a:gd name="T61" fmla="*/ 2 h 159"/>
                  <a:gd name="T62" fmla="*/ 10 w 305"/>
                  <a:gd name="T63" fmla="*/ 8 h 159"/>
                  <a:gd name="T64" fmla="*/ 6 w 305"/>
                  <a:gd name="T65" fmla="*/ 13 h 159"/>
                  <a:gd name="T66" fmla="*/ 2 w 305"/>
                  <a:gd name="T67" fmla="*/ 19 h 159"/>
                  <a:gd name="T68" fmla="*/ 0 w 305"/>
                  <a:gd name="T69" fmla="*/ 24 h 159"/>
                  <a:gd name="T70" fmla="*/ 0 w 305"/>
                  <a:gd name="T71" fmla="*/ 29 h 159"/>
                  <a:gd name="T72" fmla="*/ 0 w 305"/>
                  <a:gd name="T73" fmla="*/ 36 h 159"/>
                  <a:gd name="T74" fmla="*/ 1 w 305"/>
                  <a:gd name="T75" fmla="*/ 41 h 159"/>
                  <a:gd name="T76" fmla="*/ 24 w 305"/>
                  <a:gd name="T77" fmla="*/ 109 h 159"/>
                  <a:gd name="T78" fmla="*/ 48 w 305"/>
                  <a:gd name="T79" fmla="*/ 102 h 159"/>
                  <a:gd name="T80" fmla="*/ 20 w 305"/>
                  <a:gd name="T81" fmla="*/ 23 h 159"/>
                  <a:gd name="T82" fmla="*/ 20 w 305"/>
                  <a:gd name="T83" fmla="*/ 23 h 159"/>
                  <a:gd name="T84" fmla="*/ 19 w 305"/>
                  <a:gd name="T85" fmla="*/ 17 h 159"/>
                  <a:gd name="T86" fmla="*/ 19 w 305"/>
                  <a:gd name="T87" fmla="*/ 10 h 159"/>
                  <a:gd name="T88" fmla="*/ 20 w 305"/>
                  <a:gd name="T89" fmla="*/ 5 h 159"/>
                  <a:gd name="T90" fmla="*/ 21 w 305"/>
                  <a:gd name="T9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159">
                    <a:moveTo>
                      <a:pt x="27" y="116"/>
                    </a:moveTo>
                    <a:lnTo>
                      <a:pt x="33" y="136"/>
                    </a:lnTo>
                    <a:lnTo>
                      <a:pt x="33" y="136"/>
                    </a:lnTo>
                    <a:lnTo>
                      <a:pt x="36" y="141"/>
                    </a:lnTo>
                    <a:lnTo>
                      <a:pt x="39" y="145"/>
                    </a:lnTo>
                    <a:lnTo>
                      <a:pt x="43" y="149"/>
                    </a:lnTo>
                    <a:lnTo>
                      <a:pt x="47" y="152"/>
                    </a:lnTo>
                    <a:lnTo>
                      <a:pt x="52" y="155"/>
                    </a:lnTo>
                    <a:lnTo>
                      <a:pt x="58" y="158"/>
                    </a:lnTo>
                    <a:lnTo>
                      <a:pt x="70" y="159"/>
                    </a:lnTo>
                    <a:lnTo>
                      <a:pt x="70" y="159"/>
                    </a:lnTo>
                    <a:lnTo>
                      <a:pt x="78" y="158"/>
                    </a:lnTo>
                    <a:lnTo>
                      <a:pt x="85" y="156"/>
                    </a:lnTo>
                    <a:lnTo>
                      <a:pt x="100" y="152"/>
                    </a:lnTo>
                    <a:lnTo>
                      <a:pt x="41" y="133"/>
                    </a:lnTo>
                    <a:lnTo>
                      <a:pt x="28" y="118"/>
                    </a:lnTo>
                    <a:lnTo>
                      <a:pt x="27" y="116"/>
                    </a:lnTo>
                    <a:close/>
                    <a:moveTo>
                      <a:pt x="305" y="71"/>
                    </a:moveTo>
                    <a:lnTo>
                      <a:pt x="305" y="71"/>
                    </a:lnTo>
                    <a:lnTo>
                      <a:pt x="298" y="74"/>
                    </a:lnTo>
                    <a:lnTo>
                      <a:pt x="133" y="128"/>
                    </a:lnTo>
                    <a:lnTo>
                      <a:pt x="155" y="133"/>
                    </a:lnTo>
                    <a:lnTo>
                      <a:pt x="278" y="94"/>
                    </a:lnTo>
                    <a:lnTo>
                      <a:pt x="278" y="94"/>
                    </a:lnTo>
                    <a:lnTo>
                      <a:pt x="287" y="90"/>
                    </a:lnTo>
                    <a:lnTo>
                      <a:pt x="295" y="85"/>
                    </a:lnTo>
                    <a:lnTo>
                      <a:pt x="301" y="79"/>
                    </a:lnTo>
                    <a:lnTo>
                      <a:pt x="305" y="71"/>
                    </a:lnTo>
                    <a:close/>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1"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2" name="Freeform 656"/>
              <p:cNvSpPr/>
              <p:nvPr/>
            </p:nvSpPr>
            <p:spPr bwMode="auto">
              <a:xfrm>
                <a:off x="3350228" y="3772914"/>
                <a:ext cx="231681" cy="83513"/>
              </a:xfrm>
              <a:custGeom>
                <a:avLst/>
                <a:gdLst>
                  <a:gd name="T0" fmla="*/ 172 w 172"/>
                  <a:gd name="T1" fmla="*/ 0 h 62"/>
                  <a:gd name="T2" fmla="*/ 172 w 172"/>
                  <a:gd name="T3" fmla="*/ 0 h 62"/>
                  <a:gd name="T4" fmla="*/ 165 w 172"/>
                  <a:gd name="T5" fmla="*/ 3 h 62"/>
                  <a:gd name="T6" fmla="*/ 0 w 172"/>
                  <a:gd name="T7" fmla="*/ 57 h 62"/>
                  <a:gd name="T8" fmla="*/ 22 w 172"/>
                  <a:gd name="T9" fmla="*/ 62 h 62"/>
                  <a:gd name="T10" fmla="*/ 145 w 172"/>
                  <a:gd name="T11" fmla="*/ 23 h 62"/>
                  <a:gd name="T12" fmla="*/ 145 w 172"/>
                  <a:gd name="T13" fmla="*/ 23 h 62"/>
                  <a:gd name="T14" fmla="*/ 154 w 172"/>
                  <a:gd name="T15" fmla="*/ 19 h 62"/>
                  <a:gd name="T16" fmla="*/ 162 w 172"/>
                  <a:gd name="T17" fmla="*/ 14 h 62"/>
                  <a:gd name="T18" fmla="*/ 168 w 172"/>
                  <a:gd name="T19" fmla="*/ 8 h 62"/>
                  <a:gd name="T20" fmla="*/ 172 w 172"/>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62">
                    <a:moveTo>
                      <a:pt x="172" y="0"/>
                    </a:moveTo>
                    <a:lnTo>
                      <a:pt x="172" y="0"/>
                    </a:lnTo>
                    <a:lnTo>
                      <a:pt x="165" y="3"/>
                    </a:lnTo>
                    <a:lnTo>
                      <a:pt x="0" y="57"/>
                    </a:lnTo>
                    <a:lnTo>
                      <a:pt x="22" y="62"/>
                    </a:lnTo>
                    <a:lnTo>
                      <a:pt x="145" y="23"/>
                    </a:lnTo>
                    <a:lnTo>
                      <a:pt x="145" y="23"/>
                    </a:lnTo>
                    <a:lnTo>
                      <a:pt x="154" y="19"/>
                    </a:lnTo>
                    <a:lnTo>
                      <a:pt x="162" y="14"/>
                    </a:lnTo>
                    <a:lnTo>
                      <a:pt x="168" y="8"/>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3"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4" name="Freeform 658"/>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5" name="Freeform 659"/>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6" name="Freeform 660"/>
              <p:cNvSpPr/>
              <p:nvPr/>
            </p:nvSpPr>
            <p:spPr bwMode="auto">
              <a:xfrm>
                <a:off x="3220918" y="3740587"/>
                <a:ext cx="22899" cy="52533"/>
              </a:xfrm>
              <a:custGeom>
                <a:avLst/>
                <a:gdLst>
                  <a:gd name="T0" fmla="*/ 0 w 17"/>
                  <a:gd name="T1" fmla="*/ 3 h 39"/>
                  <a:gd name="T2" fmla="*/ 13 w 17"/>
                  <a:gd name="T3" fmla="*/ 38 h 39"/>
                  <a:gd name="T4" fmla="*/ 13 w 17"/>
                  <a:gd name="T5" fmla="*/ 38 h 39"/>
                  <a:gd name="T6" fmla="*/ 14 w 17"/>
                  <a:gd name="T7" fmla="*/ 39 h 39"/>
                  <a:gd name="T8" fmla="*/ 15 w 17"/>
                  <a:gd name="T9" fmla="*/ 39 h 39"/>
                  <a:gd name="T10" fmla="*/ 15 w 17"/>
                  <a:gd name="T11" fmla="*/ 39 h 39"/>
                  <a:gd name="T12" fmla="*/ 17 w 17"/>
                  <a:gd name="T13" fmla="*/ 38 h 39"/>
                  <a:gd name="T14" fmla="*/ 17 w 17"/>
                  <a:gd name="T15" fmla="*/ 36 h 39"/>
                  <a:gd name="T16" fmla="*/ 4 w 17"/>
                  <a:gd name="T17" fmla="*/ 1 h 39"/>
                  <a:gd name="T18" fmla="*/ 4 w 17"/>
                  <a:gd name="T19" fmla="*/ 1 h 39"/>
                  <a:gd name="T20" fmla="*/ 3 w 17"/>
                  <a:gd name="T21" fmla="*/ 0 h 39"/>
                  <a:gd name="T22" fmla="*/ 2 w 17"/>
                  <a:gd name="T23" fmla="*/ 0 h 39"/>
                  <a:gd name="T24" fmla="*/ 2 w 17"/>
                  <a:gd name="T25" fmla="*/ 0 h 39"/>
                  <a:gd name="T26" fmla="*/ 0 w 17"/>
                  <a:gd name="T27" fmla="*/ 1 h 39"/>
                  <a:gd name="T28" fmla="*/ 0 w 17"/>
                  <a:gd name="T29" fmla="*/ 3 h 39"/>
                  <a:gd name="T30" fmla="*/ 0 w 17"/>
                  <a:gd name="T3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9">
                    <a:moveTo>
                      <a:pt x="0" y="3"/>
                    </a:moveTo>
                    <a:lnTo>
                      <a:pt x="13" y="38"/>
                    </a:lnTo>
                    <a:lnTo>
                      <a:pt x="13" y="38"/>
                    </a:lnTo>
                    <a:lnTo>
                      <a:pt x="14" y="39"/>
                    </a:lnTo>
                    <a:lnTo>
                      <a:pt x="15" y="39"/>
                    </a:lnTo>
                    <a:lnTo>
                      <a:pt x="15" y="39"/>
                    </a:lnTo>
                    <a:lnTo>
                      <a:pt x="17" y="38"/>
                    </a:lnTo>
                    <a:lnTo>
                      <a:pt x="17" y="36"/>
                    </a:lnTo>
                    <a:lnTo>
                      <a:pt x="4" y="1"/>
                    </a:lnTo>
                    <a:lnTo>
                      <a:pt x="4" y="1"/>
                    </a:lnTo>
                    <a:lnTo>
                      <a:pt x="3" y="0"/>
                    </a:lnTo>
                    <a:lnTo>
                      <a:pt x="2" y="0"/>
                    </a:lnTo>
                    <a:lnTo>
                      <a:pt x="2" y="0"/>
                    </a:lnTo>
                    <a:lnTo>
                      <a:pt x="0" y="1"/>
                    </a:lnTo>
                    <a:lnTo>
                      <a:pt x="0" y="3"/>
                    </a:lnTo>
                    <a:lnTo>
                      <a:pt x="0" y="3"/>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7"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8" name="Freeform 662"/>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9" name="Freeform 663"/>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0" name="Freeform 664"/>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1" name="Freeform 665"/>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2" name="Freeform 666"/>
              <p:cNvSpPr>
                <a:spLocks noEditPoints="1"/>
              </p:cNvSpPr>
              <p:nvPr/>
            </p:nvSpPr>
            <p:spPr bwMode="auto">
              <a:xfrm>
                <a:off x="3202060" y="3824100"/>
                <a:ext cx="307112" cy="114494"/>
              </a:xfrm>
              <a:custGeom>
                <a:avLst/>
                <a:gdLst>
                  <a:gd name="T0" fmla="*/ 132 w 228"/>
                  <a:gd name="T1" fmla="*/ 24 h 85"/>
                  <a:gd name="T2" fmla="*/ 77 w 228"/>
                  <a:gd name="T3" fmla="*/ 43 h 85"/>
                  <a:gd name="T4" fmla="*/ 191 w 228"/>
                  <a:gd name="T5" fmla="*/ 78 h 85"/>
                  <a:gd name="T6" fmla="*/ 195 w 228"/>
                  <a:gd name="T7" fmla="*/ 78 h 85"/>
                  <a:gd name="T8" fmla="*/ 195 w 228"/>
                  <a:gd name="T9" fmla="*/ 78 h 85"/>
                  <a:gd name="T10" fmla="*/ 197 w 228"/>
                  <a:gd name="T11" fmla="*/ 80 h 85"/>
                  <a:gd name="T12" fmla="*/ 206 w 228"/>
                  <a:gd name="T13" fmla="*/ 82 h 85"/>
                  <a:gd name="T14" fmla="*/ 214 w 228"/>
                  <a:gd name="T15" fmla="*/ 85 h 85"/>
                  <a:gd name="T16" fmla="*/ 214 w 228"/>
                  <a:gd name="T17" fmla="*/ 85 h 85"/>
                  <a:gd name="T18" fmla="*/ 216 w 228"/>
                  <a:gd name="T19" fmla="*/ 85 h 85"/>
                  <a:gd name="T20" fmla="*/ 216 w 228"/>
                  <a:gd name="T21" fmla="*/ 85 h 85"/>
                  <a:gd name="T22" fmla="*/ 217 w 228"/>
                  <a:gd name="T23" fmla="*/ 85 h 85"/>
                  <a:gd name="T24" fmla="*/ 220 w 228"/>
                  <a:gd name="T25" fmla="*/ 84 h 85"/>
                  <a:gd name="T26" fmla="*/ 222 w 228"/>
                  <a:gd name="T27" fmla="*/ 78 h 85"/>
                  <a:gd name="T28" fmla="*/ 228 w 228"/>
                  <a:gd name="T29" fmla="*/ 63 h 85"/>
                  <a:gd name="T30" fmla="*/ 228 w 228"/>
                  <a:gd name="T31" fmla="*/ 63 h 85"/>
                  <a:gd name="T32" fmla="*/ 228 w 228"/>
                  <a:gd name="T33" fmla="*/ 61 h 85"/>
                  <a:gd name="T34" fmla="*/ 228 w 228"/>
                  <a:gd name="T35" fmla="*/ 57 h 85"/>
                  <a:gd name="T36" fmla="*/ 226 w 228"/>
                  <a:gd name="T37" fmla="*/ 55 h 85"/>
                  <a:gd name="T38" fmla="*/ 224 w 228"/>
                  <a:gd name="T39" fmla="*/ 54 h 85"/>
                  <a:gd name="T40" fmla="*/ 132 w 228"/>
                  <a:gd name="T41" fmla="*/ 24 h 85"/>
                  <a:gd name="T42" fmla="*/ 1 w 228"/>
                  <a:gd name="T43" fmla="*/ 0 h 85"/>
                  <a:gd name="T44" fmla="*/ 0 w 228"/>
                  <a:gd name="T45" fmla="*/ 1 h 85"/>
                  <a:gd name="T46" fmla="*/ 4 w 228"/>
                  <a:gd name="T47" fmla="*/ 7 h 85"/>
                  <a:gd name="T48" fmla="*/ 1 w 228"/>
                  <a:gd name="T4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85">
                    <a:moveTo>
                      <a:pt x="132" y="24"/>
                    </a:moveTo>
                    <a:lnTo>
                      <a:pt x="77" y="43"/>
                    </a:lnTo>
                    <a:lnTo>
                      <a:pt x="191" y="78"/>
                    </a:lnTo>
                    <a:lnTo>
                      <a:pt x="195" y="78"/>
                    </a:lnTo>
                    <a:lnTo>
                      <a:pt x="195" y="78"/>
                    </a:lnTo>
                    <a:lnTo>
                      <a:pt x="197" y="80"/>
                    </a:lnTo>
                    <a:lnTo>
                      <a:pt x="206" y="82"/>
                    </a:lnTo>
                    <a:lnTo>
                      <a:pt x="214" y="85"/>
                    </a:lnTo>
                    <a:lnTo>
                      <a:pt x="214" y="85"/>
                    </a:lnTo>
                    <a:lnTo>
                      <a:pt x="216" y="85"/>
                    </a:lnTo>
                    <a:lnTo>
                      <a:pt x="216" y="85"/>
                    </a:lnTo>
                    <a:lnTo>
                      <a:pt x="217" y="85"/>
                    </a:lnTo>
                    <a:lnTo>
                      <a:pt x="220" y="84"/>
                    </a:lnTo>
                    <a:lnTo>
                      <a:pt x="222" y="78"/>
                    </a:lnTo>
                    <a:lnTo>
                      <a:pt x="228" y="63"/>
                    </a:lnTo>
                    <a:lnTo>
                      <a:pt x="228" y="63"/>
                    </a:lnTo>
                    <a:lnTo>
                      <a:pt x="228" y="61"/>
                    </a:lnTo>
                    <a:lnTo>
                      <a:pt x="228" y="57"/>
                    </a:lnTo>
                    <a:lnTo>
                      <a:pt x="226" y="55"/>
                    </a:lnTo>
                    <a:lnTo>
                      <a:pt x="224" y="54"/>
                    </a:lnTo>
                    <a:lnTo>
                      <a:pt x="132" y="24"/>
                    </a:lnTo>
                    <a:close/>
                    <a:moveTo>
                      <a:pt x="1" y="0"/>
                    </a:moveTo>
                    <a:lnTo>
                      <a:pt x="0" y="1"/>
                    </a:lnTo>
                    <a:lnTo>
                      <a:pt x="4" y="7"/>
                    </a:lnTo>
                    <a:lnTo>
                      <a:pt x="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3"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4" name="Freeform 668"/>
              <p:cNvSpPr/>
              <p:nvPr/>
            </p:nvSpPr>
            <p:spPr bwMode="auto">
              <a:xfrm>
                <a:off x="3202060" y="3824100"/>
                <a:ext cx="5388" cy="9429"/>
              </a:xfrm>
              <a:custGeom>
                <a:avLst/>
                <a:gdLst>
                  <a:gd name="T0" fmla="*/ 1 w 4"/>
                  <a:gd name="T1" fmla="*/ 0 h 7"/>
                  <a:gd name="T2" fmla="*/ 0 w 4"/>
                  <a:gd name="T3" fmla="*/ 1 h 7"/>
                  <a:gd name="T4" fmla="*/ 4 w 4"/>
                  <a:gd name="T5" fmla="*/ 7 h 7"/>
                  <a:gd name="T6" fmla="*/ 1 w 4"/>
                  <a:gd name="T7" fmla="*/ 0 h 7"/>
                </a:gdLst>
                <a:ahLst/>
                <a:cxnLst>
                  <a:cxn ang="0">
                    <a:pos x="T0" y="T1"/>
                  </a:cxn>
                  <a:cxn ang="0">
                    <a:pos x="T2" y="T3"/>
                  </a:cxn>
                  <a:cxn ang="0">
                    <a:pos x="T4" y="T5"/>
                  </a:cxn>
                  <a:cxn ang="0">
                    <a:pos x="T6" y="T7"/>
                  </a:cxn>
                </a:cxnLst>
                <a:rect l="0" t="0" r="r" b="b"/>
                <a:pathLst>
                  <a:path w="4" h="7">
                    <a:moveTo>
                      <a:pt x="1" y="0"/>
                    </a:moveTo>
                    <a:lnTo>
                      <a:pt x="0" y="1"/>
                    </a:lnTo>
                    <a:lnTo>
                      <a:pt x="4" y="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5"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6"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7" name="Freeform 671"/>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8" name="Freeform 672"/>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9" name="Freeform 673"/>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close/>
                  </a:path>
                </a:pathLst>
              </a:custGeom>
              <a:solidFill>
                <a:srgbClr val="201C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0" name="Freeform 674"/>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1"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2"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3"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4"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5"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6"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7"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8"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9"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0"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1" name="组合 470"/>
          <p:cNvGrpSpPr/>
          <p:nvPr/>
        </p:nvGrpSpPr>
        <p:grpSpPr>
          <a:xfrm>
            <a:off x="6228715" y="2157095"/>
            <a:ext cx="2595880" cy="3496310"/>
            <a:chOff x="8019724" y="1122560"/>
            <a:chExt cx="3429214" cy="4770459"/>
          </a:xfrm>
        </p:grpSpPr>
        <p:sp>
          <p:nvSpPr>
            <p:cNvPr id="35" name="同侧圆角矩形 34"/>
            <p:cNvSpPr/>
            <p:nvPr/>
          </p:nvSpPr>
          <p:spPr>
            <a:xfrm>
              <a:off x="8019726" y="2116344"/>
              <a:ext cx="3191501" cy="2510648"/>
            </a:xfrm>
            <a:prstGeom prst="round2SameRect">
              <a:avLst>
                <a:gd name="adj1" fmla="val 4881"/>
                <a:gd name="adj2"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6" name="同侧圆角矩形 35"/>
            <p:cNvSpPr/>
            <p:nvPr/>
          </p:nvSpPr>
          <p:spPr>
            <a:xfrm>
              <a:off x="8019724"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7" name="TextBox 148"/>
            <p:cNvSpPr txBox="1"/>
            <p:nvPr/>
          </p:nvSpPr>
          <p:spPr>
            <a:xfrm>
              <a:off x="8141790" y="2964987"/>
              <a:ext cx="2862315" cy="556236"/>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总结巩固</a:t>
              </a:r>
              <a:endParaRPr lang="zh-CN" altLang="en-US" sz="1865" b="1" dirty="0">
                <a:solidFill>
                  <a:schemeClr val="bg1"/>
                </a:solidFill>
                <a:cs typeface="+mn-ea"/>
                <a:sym typeface="+mn-lt"/>
              </a:endParaRPr>
            </a:p>
          </p:txBody>
        </p:sp>
        <p:cxnSp>
          <p:nvCxnSpPr>
            <p:cNvPr id="38" name="直接连接符 150"/>
            <p:cNvCxnSpPr/>
            <p:nvPr/>
          </p:nvCxnSpPr>
          <p:spPr>
            <a:xfrm>
              <a:off x="8320740"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151"/>
            <p:cNvCxnSpPr/>
            <p:nvPr/>
          </p:nvCxnSpPr>
          <p:spPr>
            <a:xfrm>
              <a:off x="8320871" y="4156731"/>
              <a:ext cx="1979683"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195882" y="2246295"/>
              <a:ext cx="1704541" cy="836087"/>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No.3</a:t>
              </a:r>
              <a:endParaRPr lang="en-US" altLang="zh-CN" sz="3200" dirty="0" smtClean="0">
                <a:solidFill>
                  <a:schemeClr val="bg1"/>
                </a:solidFill>
                <a:cs typeface="+mn-ea"/>
                <a:sym typeface="+mn-lt"/>
              </a:endParaRPr>
            </a:p>
          </p:txBody>
        </p:sp>
        <p:grpSp>
          <p:nvGrpSpPr>
            <p:cNvPr id="41" name="组合 154"/>
            <p:cNvGrpSpPr/>
            <p:nvPr/>
          </p:nvGrpSpPr>
          <p:grpSpPr>
            <a:xfrm>
              <a:off x="8293327" y="4978121"/>
              <a:ext cx="534916" cy="534916"/>
              <a:chOff x="2654675" y="1308599"/>
              <a:chExt cx="452588" cy="452588"/>
            </a:xfrm>
          </p:grpSpPr>
          <p:sp>
            <p:nvSpPr>
              <p:cNvPr id="42" name="椭圆 41"/>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3" name="组合 156"/>
              <p:cNvGrpSpPr/>
              <p:nvPr/>
            </p:nvGrpSpPr>
            <p:grpSpPr>
              <a:xfrm>
                <a:off x="2766793" y="1394572"/>
                <a:ext cx="228351" cy="261219"/>
                <a:chOff x="10856093" y="315913"/>
                <a:chExt cx="419100" cy="479425"/>
              </a:xfrm>
              <a:solidFill>
                <a:schemeClr val="tx1">
                  <a:lumMod val="75000"/>
                  <a:lumOff val="25000"/>
                </a:schemeClr>
              </a:solidFill>
            </p:grpSpPr>
            <p:sp>
              <p:nvSpPr>
                <p:cNvPr id="4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5"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6"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8"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50" name="矩形 49"/>
            <p:cNvSpPr/>
            <p:nvPr/>
          </p:nvSpPr>
          <p:spPr>
            <a:xfrm>
              <a:off x="9022458" y="4828142"/>
              <a:ext cx="2079858" cy="920128"/>
            </a:xfrm>
            <a:prstGeom prst="rect">
              <a:avLst/>
            </a:prstGeom>
          </p:spPr>
          <p:txBody>
            <a:bodyPr wrap="square" lIns="121899" tIns="60949" rIns="121899" bIns="60949">
              <a:spAutoFit/>
            </a:bodyPr>
            <a:lstStyle/>
            <a:p>
              <a:r>
                <a:rPr lang="en-US" b="1" dirty="0" smtClean="0">
                  <a:solidFill>
                    <a:srgbClr val="008E76"/>
                  </a:solidFill>
                  <a:cs typeface="+mn-ea"/>
                  <a:sym typeface="+mn-lt"/>
                </a:rPr>
                <a:t>1</a:t>
              </a:r>
              <a:r>
                <a:rPr lang="zh-CN" altLang="en-US" b="1" dirty="0" smtClean="0">
                  <a:solidFill>
                    <a:srgbClr val="008E76"/>
                  </a:solidFill>
                  <a:cs typeface="+mn-ea"/>
                  <a:sym typeface="+mn-lt"/>
                </a:rPr>
                <a:t>，回顾专项</a:t>
              </a:r>
              <a:endParaRPr lang="zh-CN" altLang="en-US" b="1" dirty="0" smtClean="0">
                <a:solidFill>
                  <a:srgbClr val="008E76"/>
                </a:solidFill>
                <a:cs typeface="+mn-ea"/>
                <a:sym typeface="+mn-lt"/>
              </a:endParaRPr>
            </a:p>
            <a:p>
              <a:r>
                <a:rPr lang="en-US" altLang="zh-CN" b="1" dirty="0" smtClean="0">
                  <a:solidFill>
                    <a:srgbClr val="008E76"/>
                  </a:solidFill>
                  <a:cs typeface="+mn-ea"/>
                  <a:sym typeface="+mn-lt"/>
                </a:rPr>
                <a:t>2</a:t>
              </a:r>
              <a:r>
                <a:rPr lang="zh-CN" altLang="en-US" b="1" dirty="0" smtClean="0">
                  <a:solidFill>
                    <a:srgbClr val="008E76"/>
                  </a:solidFill>
                  <a:cs typeface="+mn-ea"/>
                  <a:sym typeface="+mn-lt"/>
                </a:rPr>
                <a:t>，突破瓶颈</a:t>
              </a:r>
              <a:endParaRPr lang="zh-CN" altLang="en-US" b="1" dirty="0" smtClean="0">
                <a:solidFill>
                  <a:srgbClr val="008E76"/>
                </a:solidFill>
                <a:cs typeface="+mn-ea"/>
                <a:sym typeface="+mn-lt"/>
              </a:endParaRPr>
            </a:p>
          </p:txBody>
        </p:sp>
        <p:grpSp>
          <p:nvGrpSpPr>
            <p:cNvPr id="271" name="组 270"/>
            <p:cNvGrpSpPr/>
            <p:nvPr/>
          </p:nvGrpSpPr>
          <p:grpSpPr>
            <a:xfrm>
              <a:off x="9609857" y="1122560"/>
              <a:ext cx="1839081" cy="2954387"/>
              <a:chOff x="3747589" y="272102"/>
              <a:chExt cx="1379311" cy="2215790"/>
            </a:xfrm>
            <a:effectLst>
              <a:outerShdw blurRad="50800" dist="76200" dir="2700000" algn="tl" rotWithShape="0">
                <a:prstClr val="black">
                  <a:alpha val="40000"/>
                </a:prstClr>
              </a:outerShdw>
            </a:effectLst>
          </p:grpSpPr>
          <p:sp>
            <p:nvSpPr>
              <p:cNvPr id="272" name="Freeform 58"/>
              <p:cNvSpPr/>
              <p:nvPr/>
            </p:nvSpPr>
            <p:spPr bwMode="auto">
              <a:xfrm>
                <a:off x="3910574" y="765098"/>
                <a:ext cx="934807" cy="259968"/>
              </a:xfrm>
              <a:custGeom>
                <a:avLst/>
                <a:gdLst>
                  <a:gd name="T0" fmla="*/ 523 w 694"/>
                  <a:gd name="T1" fmla="*/ 0 h 193"/>
                  <a:gd name="T2" fmla="*/ 19 w 694"/>
                  <a:gd name="T3" fmla="*/ 0 h 193"/>
                  <a:gd name="T4" fmla="*/ 19 w 694"/>
                  <a:gd name="T5" fmla="*/ 0 h 193"/>
                  <a:gd name="T6" fmla="*/ 11 w 694"/>
                  <a:gd name="T7" fmla="*/ 26 h 193"/>
                  <a:gd name="T8" fmla="*/ 5 w 694"/>
                  <a:gd name="T9" fmla="*/ 52 h 193"/>
                  <a:gd name="T10" fmla="*/ 1 w 694"/>
                  <a:gd name="T11" fmla="*/ 76 h 193"/>
                  <a:gd name="T12" fmla="*/ 0 w 694"/>
                  <a:gd name="T13" fmla="*/ 102 h 193"/>
                  <a:gd name="T14" fmla="*/ 0 w 694"/>
                  <a:gd name="T15" fmla="*/ 124 h 193"/>
                  <a:gd name="T16" fmla="*/ 1 w 694"/>
                  <a:gd name="T17" fmla="*/ 149 h 193"/>
                  <a:gd name="T18" fmla="*/ 4 w 694"/>
                  <a:gd name="T19" fmla="*/ 172 h 193"/>
                  <a:gd name="T20" fmla="*/ 8 w 694"/>
                  <a:gd name="T21" fmla="*/ 193 h 193"/>
                  <a:gd name="T22" fmla="*/ 664 w 694"/>
                  <a:gd name="T23" fmla="*/ 193 h 193"/>
                  <a:gd name="T24" fmla="*/ 664 w 694"/>
                  <a:gd name="T25" fmla="*/ 193 h 193"/>
                  <a:gd name="T26" fmla="*/ 678 w 694"/>
                  <a:gd name="T27" fmla="*/ 193 h 193"/>
                  <a:gd name="T28" fmla="*/ 678 w 694"/>
                  <a:gd name="T29" fmla="*/ 193 h 193"/>
                  <a:gd name="T30" fmla="*/ 694 w 694"/>
                  <a:gd name="T31" fmla="*/ 193 h 193"/>
                  <a:gd name="T32" fmla="*/ 694 w 694"/>
                  <a:gd name="T33" fmla="*/ 193 h 193"/>
                  <a:gd name="T34" fmla="*/ 693 w 694"/>
                  <a:gd name="T35" fmla="*/ 178 h 193"/>
                  <a:gd name="T36" fmla="*/ 693 w 694"/>
                  <a:gd name="T37" fmla="*/ 178 h 193"/>
                  <a:gd name="T38" fmla="*/ 691 w 694"/>
                  <a:gd name="T39" fmla="*/ 169 h 193"/>
                  <a:gd name="T40" fmla="*/ 689 w 694"/>
                  <a:gd name="T41" fmla="*/ 158 h 193"/>
                  <a:gd name="T42" fmla="*/ 683 w 694"/>
                  <a:gd name="T43" fmla="*/ 147 h 193"/>
                  <a:gd name="T44" fmla="*/ 678 w 694"/>
                  <a:gd name="T45" fmla="*/ 137 h 193"/>
                  <a:gd name="T46" fmla="*/ 670 w 694"/>
                  <a:gd name="T47" fmla="*/ 126 h 193"/>
                  <a:gd name="T48" fmla="*/ 662 w 694"/>
                  <a:gd name="T49" fmla="*/ 114 h 193"/>
                  <a:gd name="T50" fmla="*/ 641 w 694"/>
                  <a:gd name="T51" fmla="*/ 91 h 193"/>
                  <a:gd name="T52" fmla="*/ 617 w 694"/>
                  <a:gd name="T53" fmla="*/ 68 h 193"/>
                  <a:gd name="T54" fmla="*/ 589 w 694"/>
                  <a:gd name="T55" fmla="*/ 45 h 193"/>
                  <a:gd name="T56" fmla="*/ 556 w 694"/>
                  <a:gd name="T57" fmla="*/ 22 h 193"/>
                  <a:gd name="T58" fmla="*/ 523 w 694"/>
                  <a:gd name="T5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4" h="193">
                    <a:moveTo>
                      <a:pt x="523" y="0"/>
                    </a:moveTo>
                    <a:lnTo>
                      <a:pt x="19" y="0"/>
                    </a:lnTo>
                    <a:lnTo>
                      <a:pt x="19" y="0"/>
                    </a:lnTo>
                    <a:lnTo>
                      <a:pt x="11" y="26"/>
                    </a:lnTo>
                    <a:lnTo>
                      <a:pt x="5" y="52"/>
                    </a:lnTo>
                    <a:lnTo>
                      <a:pt x="1" y="76"/>
                    </a:lnTo>
                    <a:lnTo>
                      <a:pt x="0" y="102"/>
                    </a:lnTo>
                    <a:lnTo>
                      <a:pt x="0" y="124"/>
                    </a:lnTo>
                    <a:lnTo>
                      <a:pt x="1" y="149"/>
                    </a:lnTo>
                    <a:lnTo>
                      <a:pt x="4" y="172"/>
                    </a:lnTo>
                    <a:lnTo>
                      <a:pt x="8" y="193"/>
                    </a:lnTo>
                    <a:lnTo>
                      <a:pt x="664" y="193"/>
                    </a:lnTo>
                    <a:lnTo>
                      <a:pt x="664" y="193"/>
                    </a:lnTo>
                    <a:lnTo>
                      <a:pt x="678" y="193"/>
                    </a:lnTo>
                    <a:lnTo>
                      <a:pt x="678" y="193"/>
                    </a:lnTo>
                    <a:lnTo>
                      <a:pt x="694" y="193"/>
                    </a:lnTo>
                    <a:lnTo>
                      <a:pt x="694" y="193"/>
                    </a:lnTo>
                    <a:lnTo>
                      <a:pt x="693" y="178"/>
                    </a:lnTo>
                    <a:lnTo>
                      <a:pt x="693" y="178"/>
                    </a:lnTo>
                    <a:lnTo>
                      <a:pt x="691" y="169"/>
                    </a:lnTo>
                    <a:lnTo>
                      <a:pt x="689" y="158"/>
                    </a:lnTo>
                    <a:lnTo>
                      <a:pt x="683" y="147"/>
                    </a:lnTo>
                    <a:lnTo>
                      <a:pt x="678" y="137"/>
                    </a:lnTo>
                    <a:lnTo>
                      <a:pt x="670" y="126"/>
                    </a:lnTo>
                    <a:lnTo>
                      <a:pt x="662" y="114"/>
                    </a:lnTo>
                    <a:lnTo>
                      <a:pt x="641" y="91"/>
                    </a:lnTo>
                    <a:lnTo>
                      <a:pt x="617" y="68"/>
                    </a:lnTo>
                    <a:lnTo>
                      <a:pt x="589" y="45"/>
                    </a:lnTo>
                    <a:lnTo>
                      <a:pt x="556" y="22"/>
                    </a:lnTo>
                    <a:lnTo>
                      <a:pt x="5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3" name="Freeform 461"/>
              <p:cNvSpPr>
                <a:spLocks noEditPoints="1"/>
              </p:cNvSpPr>
              <p:nvPr/>
            </p:nvSpPr>
            <p:spPr bwMode="auto">
              <a:xfrm>
                <a:off x="3909227" y="1126090"/>
                <a:ext cx="906521" cy="615572"/>
              </a:xfrm>
              <a:custGeom>
                <a:avLst/>
                <a:gdLst>
                  <a:gd name="T0" fmla="*/ 40 w 673"/>
                  <a:gd name="T1" fmla="*/ 120 h 457"/>
                  <a:gd name="T2" fmla="*/ 0 w 673"/>
                  <a:gd name="T3" fmla="*/ 453 h 457"/>
                  <a:gd name="T4" fmla="*/ 36 w 673"/>
                  <a:gd name="T5" fmla="*/ 457 h 457"/>
                  <a:gd name="T6" fmla="*/ 75 w 673"/>
                  <a:gd name="T7" fmla="*/ 131 h 457"/>
                  <a:gd name="T8" fmla="*/ 40 w 673"/>
                  <a:gd name="T9" fmla="*/ 120 h 457"/>
                  <a:gd name="T10" fmla="*/ 55 w 673"/>
                  <a:gd name="T11" fmla="*/ 0 h 457"/>
                  <a:gd name="T12" fmla="*/ 50 w 673"/>
                  <a:gd name="T13" fmla="*/ 44 h 457"/>
                  <a:gd name="T14" fmla="*/ 50 w 673"/>
                  <a:gd name="T15" fmla="*/ 44 h 457"/>
                  <a:gd name="T16" fmla="*/ 59 w 673"/>
                  <a:gd name="T17" fmla="*/ 64 h 457"/>
                  <a:gd name="T18" fmla="*/ 63 w 673"/>
                  <a:gd name="T19" fmla="*/ 71 h 457"/>
                  <a:gd name="T20" fmla="*/ 46 w 673"/>
                  <a:gd name="T21" fmla="*/ 72 h 457"/>
                  <a:gd name="T22" fmla="*/ 44 w 673"/>
                  <a:gd name="T23" fmla="*/ 86 h 457"/>
                  <a:gd name="T24" fmla="*/ 79 w 673"/>
                  <a:gd name="T25" fmla="*/ 97 h 457"/>
                  <a:gd name="T26" fmla="*/ 86 w 673"/>
                  <a:gd name="T27" fmla="*/ 43 h 457"/>
                  <a:gd name="T28" fmla="*/ 663 w 673"/>
                  <a:gd name="T29" fmla="*/ 105 h 457"/>
                  <a:gd name="T30" fmla="*/ 663 w 673"/>
                  <a:gd name="T31" fmla="*/ 105 h 457"/>
                  <a:gd name="T32" fmla="*/ 673 w 673"/>
                  <a:gd name="T33" fmla="*/ 67 h 457"/>
                  <a:gd name="T34" fmla="*/ 55 w 673"/>
                  <a:gd name="T3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457">
                    <a:moveTo>
                      <a:pt x="40" y="120"/>
                    </a:moveTo>
                    <a:lnTo>
                      <a:pt x="0" y="453"/>
                    </a:lnTo>
                    <a:lnTo>
                      <a:pt x="36" y="457"/>
                    </a:lnTo>
                    <a:lnTo>
                      <a:pt x="75" y="131"/>
                    </a:lnTo>
                    <a:lnTo>
                      <a:pt x="40" y="120"/>
                    </a:lnTo>
                    <a:close/>
                    <a:moveTo>
                      <a:pt x="55" y="0"/>
                    </a:moveTo>
                    <a:lnTo>
                      <a:pt x="50" y="44"/>
                    </a:lnTo>
                    <a:lnTo>
                      <a:pt x="50" y="44"/>
                    </a:lnTo>
                    <a:lnTo>
                      <a:pt x="59" y="64"/>
                    </a:lnTo>
                    <a:lnTo>
                      <a:pt x="63" y="71"/>
                    </a:lnTo>
                    <a:lnTo>
                      <a:pt x="46" y="72"/>
                    </a:lnTo>
                    <a:lnTo>
                      <a:pt x="44" y="86"/>
                    </a:lnTo>
                    <a:lnTo>
                      <a:pt x="79" y="97"/>
                    </a:lnTo>
                    <a:lnTo>
                      <a:pt x="86" y="43"/>
                    </a:lnTo>
                    <a:lnTo>
                      <a:pt x="663" y="105"/>
                    </a:lnTo>
                    <a:lnTo>
                      <a:pt x="663" y="105"/>
                    </a:lnTo>
                    <a:lnTo>
                      <a:pt x="673" y="67"/>
                    </a:lnTo>
                    <a:lnTo>
                      <a:pt x="5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4" name="Freeform 462"/>
              <p:cNvSpPr/>
              <p:nvPr/>
            </p:nvSpPr>
            <p:spPr bwMode="auto">
              <a:xfrm>
                <a:off x="3909227" y="1287728"/>
                <a:ext cx="101024" cy="453934"/>
              </a:xfrm>
              <a:custGeom>
                <a:avLst/>
                <a:gdLst>
                  <a:gd name="T0" fmla="*/ 40 w 75"/>
                  <a:gd name="T1" fmla="*/ 0 h 337"/>
                  <a:gd name="T2" fmla="*/ 0 w 75"/>
                  <a:gd name="T3" fmla="*/ 333 h 337"/>
                  <a:gd name="T4" fmla="*/ 36 w 75"/>
                  <a:gd name="T5" fmla="*/ 337 h 337"/>
                  <a:gd name="T6" fmla="*/ 75 w 75"/>
                  <a:gd name="T7" fmla="*/ 11 h 337"/>
                  <a:gd name="T8" fmla="*/ 40 w 75"/>
                  <a:gd name="T9" fmla="*/ 0 h 337"/>
                </a:gdLst>
                <a:ahLst/>
                <a:cxnLst>
                  <a:cxn ang="0">
                    <a:pos x="T0" y="T1"/>
                  </a:cxn>
                  <a:cxn ang="0">
                    <a:pos x="T2" y="T3"/>
                  </a:cxn>
                  <a:cxn ang="0">
                    <a:pos x="T4" y="T5"/>
                  </a:cxn>
                  <a:cxn ang="0">
                    <a:pos x="T6" y="T7"/>
                  </a:cxn>
                  <a:cxn ang="0">
                    <a:pos x="T8" y="T9"/>
                  </a:cxn>
                </a:cxnLst>
                <a:rect l="0" t="0" r="r" b="b"/>
                <a:pathLst>
                  <a:path w="75" h="337">
                    <a:moveTo>
                      <a:pt x="40" y="0"/>
                    </a:moveTo>
                    <a:lnTo>
                      <a:pt x="0" y="333"/>
                    </a:lnTo>
                    <a:lnTo>
                      <a:pt x="36" y="337"/>
                    </a:lnTo>
                    <a:lnTo>
                      <a:pt x="75" y="11"/>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5" name="Freeform 463"/>
              <p:cNvSpPr/>
              <p:nvPr/>
            </p:nvSpPr>
            <p:spPr bwMode="auto">
              <a:xfrm>
                <a:off x="3968494" y="1126090"/>
                <a:ext cx="847253" cy="141434"/>
              </a:xfrm>
              <a:custGeom>
                <a:avLst/>
                <a:gdLst>
                  <a:gd name="T0" fmla="*/ 11 w 629"/>
                  <a:gd name="T1" fmla="*/ 0 h 105"/>
                  <a:gd name="T2" fmla="*/ 6 w 629"/>
                  <a:gd name="T3" fmla="*/ 44 h 105"/>
                  <a:gd name="T4" fmla="*/ 6 w 629"/>
                  <a:gd name="T5" fmla="*/ 44 h 105"/>
                  <a:gd name="T6" fmla="*/ 15 w 629"/>
                  <a:gd name="T7" fmla="*/ 64 h 105"/>
                  <a:gd name="T8" fmla="*/ 19 w 629"/>
                  <a:gd name="T9" fmla="*/ 71 h 105"/>
                  <a:gd name="T10" fmla="*/ 2 w 629"/>
                  <a:gd name="T11" fmla="*/ 72 h 105"/>
                  <a:gd name="T12" fmla="*/ 0 w 629"/>
                  <a:gd name="T13" fmla="*/ 86 h 105"/>
                  <a:gd name="T14" fmla="*/ 35 w 629"/>
                  <a:gd name="T15" fmla="*/ 97 h 105"/>
                  <a:gd name="T16" fmla="*/ 42 w 629"/>
                  <a:gd name="T17" fmla="*/ 43 h 105"/>
                  <a:gd name="T18" fmla="*/ 619 w 629"/>
                  <a:gd name="T19" fmla="*/ 105 h 105"/>
                  <a:gd name="T20" fmla="*/ 619 w 629"/>
                  <a:gd name="T21" fmla="*/ 105 h 105"/>
                  <a:gd name="T22" fmla="*/ 629 w 629"/>
                  <a:gd name="T23" fmla="*/ 67 h 105"/>
                  <a:gd name="T24" fmla="*/ 11 w 62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105">
                    <a:moveTo>
                      <a:pt x="11" y="0"/>
                    </a:moveTo>
                    <a:lnTo>
                      <a:pt x="6" y="44"/>
                    </a:lnTo>
                    <a:lnTo>
                      <a:pt x="6" y="44"/>
                    </a:lnTo>
                    <a:lnTo>
                      <a:pt x="15" y="64"/>
                    </a:lnTo>
                    <a:lnTo>
                      <a:pt x="19" y="71"/>
                    </a:lnTo>
                    <a:lnTo>
                      <a:pt x="2" y="72"/>
                    </a:lnTo>
                    <a:lnTo>
                      <a:pt x="0" y="86"/>
                    </a:lnTo>
                    <a:lnTo>
                      <a:pt x="35" y="97"/>
                    </a:lnTo>
                    <a:lnTo>
                      <a:pt x="42" y="43"/>
                    </a:lnTo>
                    <a:lnTo>
                      <a:pt x="619" y="105"/>
                    </a:lnTo>
                    <a:lnTo>
                      <a:pt x="619" y="105"/>
                    </a:lnTo>
                    <a:lnTo>
                      <a:pt x="629" y="6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6" name="Freeform 464"/>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close/>
                  </a:path>
                </a:pathLst>
              </a:custGeom>
              <a:solidFill>
                <a:srgbClr val="4CB9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7" name="Freeform 465"/>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8" name="Freeform 466"/>
              <p:cNvSpPr/>
              <p:nvPr/>
            </p:nvSpPr>
            <p:spPr bwMode="auto">
              <a:xfrm>
                <a:off x="4429163" y="1240584"/>
                <a:ext cx="492996" cy="646552"/>
              </a:xfrm>
              <a:custGeom>
                <a:avLst/>
                <a:gdLst>
                  <a:gd name="T0" fmla="*/ 312 w 366"/>
                  <a:gd name="T1" fmla="*/ 480 h 480"/>
                  <a:gd name="T2" fmla="*/ 366 w 366"/>
                  <a:gd name="T3" fmla="*/ 35 h 480"/>
                  <a:gd name="T4" fmla="*/ 54 w 366"/>
                  <a:gd name="T5" fmla="*/ 0 h 480"/>
                  <a:gd name="T6" fmla="*/ 0 w 366"/>
                  <a:gd name="T7" fmla="*/ 445 h 480"/>
                  <a:gd name="T8" fmla="*/ 312 w 366"/>
                  <a:gd name="T9" fmla="*/ 480 h 480"/>
                </a:gdLst>
                <a:ahLst/>
                <a:cxnLst>
                  <a:cxn ang="0">
                    <a:pos x="T0" y="T1"/>
                  </a:cxn>
                  <a:cxn ang="0">
                    <a:pos x="T2" y="T3"/>
                  </a:cxn>
                  <a:cxn ang="0">
                    <a:pos x="T4" y="T5"/>
                  </a:cxn>
                  <a:cxn ang="0">
                    <a:pos x="T6" y="T7"/>
                  </a:cxn>
                  <a:cxn ang="0">
                    <a:pos x="T8" y="T9"/>
                  </a:cxn>
                </a:cxnLst>
                <a:rect l="0" t="0" r="r" b="b"/>
                <a:pathLst>
                  <a:path w="366" h="480">
                    <a:moveTo>
                      <a:pt x="312" y="480"/>
                    </a:moveTo>
                    <a:lnTo>
                      <a:pt x="366" y="35"/>
                    </a:lnTo>
                    <a:lnTo>
                      <a:pt x="54" y="0"/>
                    </a:lnTo>
                    <a:lnTo>
                      <a:pt x="0" y="445"/>
                    </a:lnTo>
                    <a:lnTo>
                      <a:pt x="312" y="4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9" name="Freeform 467"/>
              <p:cNvSpPr/>
              <p:nvPr/>
            </p:nvSpPr>
            <p:spPr bwMode="auto">
              <a:xfrm>
                <a:off x="4497859" y="1318709"/>
                <a:ext cx="21552" cy="22899"/>
              </a:xfrm>
              <a:custGeom>
                <a:avLst/>
                <a:gdLst>
                  <a:gd name="T0" fmla="*/ 7 w 16"/>
                  <a:gd name="T1" fmla="*/ 17 h 17"/>
                  <a:gd name="T2" fmla="*/ 7 w 16"/>
                  <a:gd name="T3" fmla="*/ 17 h 17"/>
                  <a:gd name="T4" fmla="*/ 10 w 16"/>
                  <a:gd name="T5" fmla="*/ 16 h 17"/>
                  <a:gd name="T6" fmla="*/ 12 w 16"/>
                  <a:gd name="T7" fmla="*/ 15 h 17"/>
                  <a:gd name="T8" fmla="*/ 15 w 16"/>
                  <a:gd name="T9" fmla="*/ 13 h 17"/>
                  <a:gd name="T10" fmla="*/ 16 w 16"/>
                  <a:gd name="T11" fmla="*/ 9 h 17"/>
                  <a:gd name="T12" fmla="*/ 16 w 16"/>
                  <a:gd name="T13" fmla="*/ 9 h 17"/>
                  <a:gd name="T14" fmla="*/ 15 w 16"/>
                  <a:gd name="T15" fmla="*/ 6 h 17"/>
                  <a:gd name="T16" fmla="*/ 14 w 16"/>
                  <a:gd name="T17" fmla="*/ 4 h 17"/>
                  <a:gd name="T18" fmla="*/ 12 w 16"/>
                  <a:gd name="T19" fmla="*/ 1 h 17"/>
                  <a:gd name="T20" fmla="*/ 8 w 16"/>
                  <a:gd name="T21" fmla="*/ 0 h 17"/>
                  <a:gd name="T22" fmla="*/ 8 w 16"/>
                  <a:gd name="T23" fmla="*/ 0 h 17"/>
                  <a:gd name="T24" fmla="*/ 6 w 16"/>
                  <a:gd name="T25" fmla="*/ 1 h 17"/>
                  <a:gd name="T26" fmla="*/ 3 w 16"/>
                  <a:gd name="T27" fmla="*/ 2 h 17"/>
                  <a:gd name="T28" fmla="*/ 0 w 16"/>
                  <a:gd name="T29" fmla="*/ 5 h 17"/>
                  <a:gd name="T30" fmla="*/ 0 w 16"/>
                  <a:gd name="T31" fmla="*/ 8 h 17"/>
                  <a:gd name="T32" fmla="*/ 0 w 16"/>
                  <a:gd name="T33" fmla="*/ 8 h 17"/>
                  <a:gd name="T34" fmla="*/ 0 w 16"/>
                  <a:gd name="T35" fmla="*/ 10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6"/>
                    </a:lnTo>
                    <a:lnTo>
                      <a:pt x="12" y="15"/>
                    </a:lnTo>
                    <a:lnTo>
                      <a:pt x="15" y="13"/>
                    </a:lnTo>
                    <a:lnTo>
                      <a:pt x="16" y="9"/>
                    </a:lnTo>
                    <a:lnTo>
                      <a:pt x="16" y="9"/>
                    </a:lnTo>
                    <a:lnTo>
                      <a:pt x="15" y="6"/>
                    </a:lnTo>
                    <a:lnTo>
                      <a:pt x="14" y="4"/>
                    </a:lnTo>
                    <a:lnTo>
                      <a:pt x="12" y="1"/>
                    </a:lnTo>
                    <a:lnTo>
                      <a:pt x="8" y="0"/>
                    </a:lnTo>
                    <a:lnTo>
                      <a:pt x="8" y="0"/>
                    </a:lnTo>
                    <a:lnTo>
                      <a:pt x="6" y="1"/>
                    </a:lnTo>
                    <a:lnTo>
                      <a:pt x="3" y="2"/>
                    </a:lnTo>
                    <a:lnTo>
                      <a:pt x="0" y="5"/>
                    </a:lnTo>
                    <a:lnTo>
                      <a:pt x="0" y="8"/>
                    </a:lnTo>
                    <a:lnTo>
                      <a:pt x="0" y="8"/>
                    </a:lnTo>
                    <a:lnTo>
                      <a:pt x="0" y="10"/>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0" name="Freeform 468"/>
              <p:cNvSpPr/>
              <p:nvPr/>
            </p:nvSpPr>
            <p:spPr bwMode="auto">
              <a:xfrm>
                <a:off x="4497859" y="1318709"/>
                <a:ext cx="20205" cy="17511"/>
              </a:xfrm>
              <a:custGeom>
                <a:avLst/>
                <a:gdLst>
                  <a:gd name="T0" fmla="*/ 1 w 15"/>
                  <a:gd name="T1" fmla="*/ 13 h 13"/>
                  <a:gd name="T2" fmla="*/ 1 w 15"/>
                  <a:gd name="T3" fmla="*/ 13 h 13"/>
                  <a:gd name="T4" fmla="*/ 1 w 15"/>
                  <a:gd name="T5" fmla="*/ 10 h 13"/>
                  <a:gd name="T6" fmla="*/ 1 w 15"/>
                  <a:gd name="T7" fmla="*/ 10 h 13"/>
                  <a:gd name="T8" fmla="*/ 1 w 15"/>
                  <a:gd name="T9" fmla="*/ 6 h 13"/>
                  <a:gd name="T10" fmla="*/ 4 w 15"/>
                  <a:gd name="T11" fmla="*/ 4 h 13"/>
                  <a:gd name="T12" fmla="*/ 7 w 15"/>
                  <a:gd name="T13" fmla="*/ 2 h 13"/>
                  <a:gd name="T14" fmla="*/ 10 w 15"/>
                  <a:gd name="T15" fmla="*/ 2 h 13"/>
                  <a:gd name="T16" fmla="*/ 10 w 15"/>
                  <a:gd name="T17" fmla="*/ 2 h 13"/>
                  <a:gd name="T18" fmla="*/ 14 w 15"/>
                  <a:gd name="T19" fmla="*/ 4 h 13"/>
                  <a:gd name="T20" fmla="*/ 15 w 15"/>
                  <a:gd name="T21" fmla="*/ 5 h 13"/>
                  <a:gd name="T22" fmla="*/ 15 w 15"/>
                  <a:gd name="T23" fmla="*/ 5 h 13"/>
                  <a:gd name="T24" fmla="*/ 12 w 15"/>
                  <a:gd name="T25" fmla="*/ 2 h 13"/>
                  <a:gd name="T26" fmla="*/ 8 w 15"/>
                  <a:gd name="T27" fmla="*/ 0 h 13"/>
                  <a:gd name="T28" fmla="*/ 8 w 15"/>
                  <a:gd name="T29" fmla="*/ 0 h 13"/>
                  <a:gd name="T30" fmla="*/ 6 w 15"/>
                  <a:gd name="T31" fmla="*/ 1 h 13"/>
                  <a:gd name="T32" fmla="*/ 3 w 15"/>
                  <a:gd name="T33" fmla="*/ 2 h 13"/>
                  <a:gd name="T34" fmla="*/ 0 w 15"/>
                  <a:gd name="T35" fmla="*/ 5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10"/>
                    </a:lnTo>
                    <a:lnTo>
                      <a:pt x="1" y="10"/>
                    </a:lnTo>
                    <a:lnTo>
                      <a:pt x="1" y="6"/>
                    </a:lnTo>
                    <a:lnTo>
                      <a:pt x="4" y="4"/>
                    </a:lnTo>
                    <a:lnTo>
                      <a:pt x="7" y="2"/>
                    </a:lnTo>
                    <a:lnTo>
                      <a:pt x="10" y="2"/>
                    </a:lnTo>
                    <a:lnTo>
                      <a:pt x="10" y="2"/>
                    </a:lnTo>
                    <a:lnTo>
                      <a:pt x="14" y="4"/>
                    </a:lnTo>
                    <a:lnTo>
                      <a:pt x="15" y="5"/>
                    </a:lnTo>
                    <a:lnTo>
                      <a:pt x="15" y="5"/>
                    </a:lnTo>
                    <a:lnTo>
                      <a:pt x="12" y="2"/>
                    </a:lnTo>
                    <a:lnTo>
                      <a:pt x="8" y="0"/>
                    </a:lnTo>
                    <a:lnTo>
                      <a:pt x="8" y="0"/>
                    </a:lnTo>
                    <a:lnTo>
                      <a:pt x="6" y="1"/>
                    </a:lnTo>
                    <a:lnTo>
                      <a:pt x="3" y="2"/>
                    </a:lnTo>
                    <a:lnTo>
                      <a:pt x="0" y="5"/>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1" name="Freeform 469"/>
              <p:cNvSpPr/>
              <p:nvPr/>
            </p:nvSpPr>
            <p:spPr bwMode="auto">
              <a:xfrm>
                <a:off x="4492471" y="1363159"/>
                <a:ext cx="21552" cy="22899"/>
              </a:xfrm>
              <a:custGeom>
                <a:avLst/>
                <a:gdLst>
                  <a:gd name="T0" fmla="*/ 7 w 16"/>
                  <a:gd name="T1" fmla="*/ 17 h 17"/>
                  <a:gd name="T2" fmla="*/ 7 w 16"/>
                  <a:gd name="T3" fmla="*/ 17 h 17"/>
                  <a:gd name="T4" fmla="*/ 10 w 16"/>
                  <a:gd name="T5" fmla="*/ 17 h 17"/>
                  <a:gd name="T6" fmla="*/ 12 w 16"/>
                  <a:gd name="T7" fmla="*/ 15 h 17"/>
                  <a:gd name="T8" fmla="*/ 15 w 16"/>
                  <a:gd name="T9" fmla="*/ 13 h 17"/>
                  <a:gd name="T10" fmla="*/ 16 w 16"/>
                  <a:gd name="T11" fmla="*/ 10 h 17"/>
                  <a:gd name="T12" fmla="*/ 16 w 16"/>
                  <a:gd name="T13" fmla="*/ 10 h 17"/>
                  <a:gd name="T14" fmla="*/ 16 w 16"/>
                  <a:gd name="T15" fmla="*/ 6 h 17"/>
                  <a:gd name="T16" fmla="*/ 14 w 16"/>
                  <a:gd name="T17" fmla="*/ 3 h 17"/>
                  <a:gd name="T18" fmla="*/ 12 w 16"/>
                  <a:gd name="T19" fmla="*/ 2 h 17"/>
                  <a:gd name="T20" fmla="*/ 8 w 16"/>
                  <a:gd name="T21" fmla="*/ 0 h 17"/>
                  <a:gd name="T22" fmla="*/ 8 w 16"/>
                  <a:gd name="T23" fmla="*/ 0 h 17"/>
                  <a:gd name="T24" fmla="*/ 5 w 16"/>
                  <a:gd name="T25" fmla="*/ 0 h 17"/>
                  <a:gd name="T26" fmla="*/ 3 w 16"/>
                  <a:gd name="T27" fmla="*/ 2 h 17"/>
                  <a:gd name="T28" fmla="*/ 0 w 16"/>
                  <a:gd name="T29" fmla="*/ 4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7"/>
                    </a:lnTo>
                    <a:lnTo>
                      <a:pt x="12" y="15"/>
                    </a:lnTo>
                    <a:lnTo>
                      <a:pt x="15" y="13"/>
                    </a:lnTo>
                    <a:lnTo>
                      <a:pt x="16" y="10"/>
                    </a:lnTo>
                    <a:lnTo>
                      <a:pt x="16" y="10"/>
                    </a:lnTo>
                    <a:lnTo>
                      <a:pt x="16" y="6"/>
                    </a:lnTo>
                    <a:lnTo>
                      <a:pt x="14" y="3"/>
                    </a:lnTo>
                    <a:lnTo>
                      <a:pt x="12" y="2"/>
                    </a:lnTo>
                    <a:lnTo>
                      <a:pt x="8" y="0"/>
                    </a:lnTo>
                    <a:lnTo>
                      <a:pt x="8" y="0"/>
                    </a:lnTo>
                    <a:lnTo>
                      <a:pt x="5" y="0"/>
                    </a:lnTo>
                    <a:lnTo>
                      <a:pt x="3" y="2"/>
                    </a:lnTo>
                    <a:lnTo>
                      <a:pt x="0" y="4"/>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2" name="Freeform 470"/>
              <p:cNvSpPr/>
              <p:nvPr/>
            </p:nvSpPr>
            <p:spPr bwMode="auto">
              <a:xfrm>
                <a:off x="4492471" y="1363159"/>
                <a:ext cx="20205" cy="18858"/>
              </a:xfrm>
              <a:custGeom>
                <a:avLst/>
                <a:gdLst>
                  <a:gd name="T0" fmla="*/ 1 w 15"/>
                  <a:gd name="T1" fmla="*/ 14 h 14"/>
                  <a:gd name="T2" fmla="*/ 1 w 15"/>
                  <a:gd name="T3" fmla="*/ 14 h 14"/>
                  <a:gd name="T4" fmla="*/ 1 w 15"/>
                  <a:gd name="T5" fmla="*/ 10 h 14"/>
                  <a:gd name="T6" fmla="*/ 1 w 15"/>
                  <a:gd name="T7" fmla="*/ 10 h 14"/>
                  <a:gd name="T8" fmla="*/ 1 w 15"/>
                  <a:gd name="T9" fmla="*/ 7 h 14"/>
                  <a:gd name="T10" fmla="*/ 4 w 15"/>
                  <a:gd name="T11" fmla="*/ 4 h 14"/>
                  <a:gd name="T12" fmla="*/ 7 w 15"/>
                  <a:gd name="T13" fmla="*/ 3 h 14"/>
                  <a:gd name="T14" fmla="*/ 10 w 15"/>
                  <a:gd name="T15" fmla="*/ 3 h 14"/>
                  <a:gd name="T16" fmla="*/ 10 w 15"/>
                  <a:gd name="T17" fmla="*/ 3 h 14"/>
                  <a:gd name="T18" fmla="*/ 14 w 15"/>
                  <a:gd name="T19" fmla="*/ 3 h 14"/>
                  <a:gd name="T20" fmla="*/ 15 w 15"/>
                  <a:gd name="T21" fmla="*/ 6 h 14"/>
                  <a:gd name="T22" fmla="*/ 15 w 15"/>
                  <a:gd name="T23" fmla="*/ 6 h 14"/>
                  <a:gd name="T24" fmla="*/ 12 w 15"/>
                  <a:gd name="T25" fmla="*/ 2 h 14"/>
                  <a:gd name="T26" fmla="*/ 8 w 15"/>
                  <a:gd name="T27" fmla="*/ 0 h 14"/>
                  <a:gd name="T28" fmla="*/ 8 w 15"/>
                  <a:gd name="T29" fmla="*/ 0 h 14"/>
                  <a:gd name="T30" fmla="*/ 5 w 15"/>
                  <a:gd name="T31" fmla="*/ 0 h 14"/>
                  <a:gd name="T32" fmla="*/ 3 w 15"/>
                  <a:gd name="T33" fmla="*/ 2 h 14"/>
                  <a:gd name="T34" fmla="*/ 0 w 15"/>
                  <a:gd name="T35" fmla="*/ 4 h 14"/>
                  <a:gd name="T36" fmla="*/ 0 w 15"/>
                  <a:gd name="T37" fmla="*/ 9 h 14"/>
                  <a:gd name="T38" fmla="*/ 0 w 15"/>
                  <a:gd name="T39" fmla="*/ 9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7"/>
                    </a:lnTo>
                    <a:lnTo>
                      <a:pt x="4" y="4"/>
                    </a:lnTo>
                    <a:lnTo>
                      <a:pt x="7" y="3"/>
                    </a:lnTo>
                    <a:lnTo>
                      <a:pt x="10" y="3"/>
                    </a:lnTo>
                    <a:lnTo>
                      <a:pt x="10" y="3"/>
                    </a:lnTo>
                    <a:lnTo>
                      <a:pt x="14" y="3"/>
                    </a:lnTo>
                    <a:lnTo>
                      <a:pt x="15" y="6"/>
                    </a:lnTo>
                    <a:lnTo>
                      <a:pt x="15" y="6"/>
                    </a:lnTo>
                    <a:lnTo>
                      <a:pt x="12" y="2"/>
                    </a:lnTo>
                    <a:lnTo>
                      <a:pt x="8" y="0"/>
                    </a:lnTo>
                    <a:lnTo>
                      <a:pt x="8" y="0"/>
                    </a:lnTo>
                    <a:lnTo>
                      <a:pt x="5" y="0"/>
                    </a:lnTo>
                    <a:lnTo>
                      <a:pt x="3" y="2"/>
                    </a:lnTo>
                    <a:lnTo>
                      <a:pt x="0" y="4"/>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3" name="Freeform 471"/>
              <p:cNvSpPr/>
              <p:nvPr/>
            </p:nvSpPr>
            <p:spPr bwMode="auto">
              <a:xfrm>
                <a:off x="4487083" y="1408957"/>
                <a:ext cx="21552" cy="21552"/>
              </a:xfrm>
              <a:custGeom>
                <a:avLst/>
                <a:gdLst>
                  <a:gd name="T0" fmla="*/ 7 w 16"/>
                  <a:gd name="T1" fmla="*/ 16 h 16"/>
                  <a:gd name="T2" fmla="*/ 7 w 16"/>
                  <a:gd name="T3" fmla="*/ 16 h 16"/>
                  <a:gd name="T4" fmla="*/ 9 w 16"/>
                  <a:gd name="T5" fmla="*/ 16 h 16"/>
                  <a:gd name="T6" fmla="*/ 12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8 w 16"/>
                  <a:gd name="T21" fmla="*/ 0 h 16"/>
                  <a:gd name="T22" fmla="*/ 8 w 16"/>
                  <a:gd name="T23" fmla="*/ 0 h 16"/>
                  <a:gd name="T24" fmla="*/ 5 w 16"/>
                  <a:gd name="T25" fmla="*/ 0 h 16"/>
                  <a:gd name="T26" fmla="*/ 3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2" y="15"/>
                    </a:lnTo>
                    <a:lnTo>
                      <a:pt x="15" y="12"/>
                    </a:lnTo>
                    <a:lnTo>
                      <a:pt x="16" y="8"/>
                    </a:lnTo>
                    <a:lnTo>
                      <a:pt x="16" y="8"/>
                    </a:lnTo>
                    <a:lnTo>
                      <a:pt x="16" y="6"/>
                    </a:lnTo>
                    <a:lnTo>
                      <a:pt x="15" y="3"/>
                    </a:lnTo>
                    <a:lnTo>
                      <a:pt x="12" y="0"/>
                    </a:lnTo>
                    <a:lnTo>
                      <a:pt x="8" y="0"/>
                    </a:lnTo>
                    <a:lnTo>
                      <a:pt x="8" y="0"/>
                    </a:lnTo>
                    <a:lnTo>
                      <a:pt x="5" y="0"/>
                    </a:lnTo>
                    <a:lnTo>
                      <a:pt x="3"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4" name="Freeform 472"/>
              <p:cNvSpPr/>
              <p:nvPr/>
            </p:nvSpPr>
            <p:spPr bwMode="auto">
              <a:xfrm>
                <a:off x="4487083" y="1408957"/>
                <a:ext cx="20205" cy="18858"/>
              </a:xfrm>
              <a:custGeom>
                <a:avLst/>
                <a:gdLst>
                  <a:gd name="T0" fmla="*/ 1 w 15"/>
                  <a:gd name="T1" fmla="*/ 14 h 14"/>
                  <a:gd name="T2" fmla="*/ 1 w 15"/>
                  <a:gd name="T3" fmla="*/ 14 h 14"/>
                  <a:gd name="T4" fmla="*/ 1 w 15"/>
                  <a:gd name="T5" fmla="*/ 10 h 14"/>
                  <a:gd name="T6" fmla="*/ 1 w 15"/>
                  <a:gd name="T7" fmla="*/ 10 h 14"/>
                  <a:gd name="T8" fmla="*/ 1 w 15"/>
                  <a:gd name="T9" fmla="*/ 6 h 14"/>
                  <a:gd name="T10" fmla="*/ 4 w 15"/>
                  <a:gd name="T11" fmla="*/ 4 h 14"/>
                  <a:gd name="T12" fmla="*/ 7 w 15"/>
                  <a:gd name="T13" fmla="*/ 3 h 14"/>
                  <a:gd name="T14" fmla="*/ 9 w 15"/>
                  <a:gd name="T15" fmla="*/ 2 h 14"/>
                  <a:gd name="T16" fmla="*/ 9 w 15"/>
                  <a:gd name="T17" fmla="*/ 2 h 14"/>
                  <a:gd name="T18" fmla="*/ 14 w 15"/>
                  <a:gd name="T19" fmla="*/ 3 h 14"/>
                  <a:gd name="T20" fmla="*/ 15 w 15"/>
                  <a:gd name="T21" fmla="*/ 6 h 14"/>
                  <a:gd name="T22" fmla="*/ 15 w 15"/>
                  <a:gd name="T23" fmla="*/ 6 h 14"/>
                  <a:gd name="T24" fmla="*/ 14 w 15"/>
                  <a:gd name="T25" fmla="*/ 2 h 14"/>
                  <a:gd name="T26" fmla="*/ 8 w 15"/>
                  <a:gd name="T27" fmla="*/ 0 h 14"/>
                  <a:gd name="T28" fmla="*/ 8 w 15"/>
                  <a:gd name="T29" fmla="*/ 0 h 14"/>
                  <a:gd name="T30" fmla="*/ 5 w 15"/>
                  <a:gd name="T31" fmla="*/ 0 h 14"/>
                  <a:gd name="T32" fmla="*/ 3 w 15"/>
                  <a:gd name="T33" fmla="*/ 2 h 14"/>
                  <a:gd name="T34" fmla="*/ 1 w 15"/>
                  <a:gd name="T35" fmla="*/ 4 h 14"/>
                  <a:gd name="T36" fmla="*/ 0 w 15"/>
                  <a:gd name="T37" fmla="*/ 7 h 14"/>
                  <a:gd name="T38" fmla="*/ 0 w 15"/>
                  <a:gd name="T39" fmla="*/ 7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6"/>
                    </a:lnTo>
                    <a:lnTo>
                      <a:pt x="4" y="4"/>
                    </a:lnTo>
                    <a:lnTo>
                      <a:pt x="7" y="3"/>
                    </a:lnTo>
                    <a:lnTo>
                      <a:pt x="9" y="2"/>
                    </a:lnTo>
                    <a:lnTo>
                      <a:pt x="9" y="2"/>
                    </a:lnTo>
                    <a:lnTo>
                      <a:pt x="14" y="3"/>
                    </a:lnTo>
                    <a:lnTo>
                      <a:pt x="15" y="6"/>
                    </a:lnTo>
                    <a:lnTo>
                      <a:pt x="15" y="6"/>
                    </a:lnTo>
                    <a:lnTo>
                      <a:pt x="14" y="2"/>
                    </a:lnTo>
                    <a:lnTo>
                      <a:pt x="8" y="0"/>
                    </a:lnTo>
                    <a:lnTo>
                      <a:pt x="8"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5" name="Freeform 473"/>
              <p:cNvSpPr/>
              <p:nvPr/>
            </p:nvSpPr>
            <p:spPr bwMode="auto">
              <a:xfrm>
                <a:off x="4481695" y="1453408"/>
                <a:ext cx="21552" cy="21552"/>
              </a:xfrm>
              <a:custGeom>
                <a:avLst/>
                <a:gdLst>
                  <a:gd name="T0" fmla="*/ 7 w 16"/>
                  <a:gd name="T1" fmla="*/ 16 h 16"/>
                  <a:gd name="T2" fmla="*/ 7 w 16"/>
                  <a:gd name="T3" fmla="*/ 16 h 16"/>
                  <a:gd name="T4" fmla="*/ 9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3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3" y="14"/>
                    </a:lnTo>
                    <a:lnTo>
                      <a:pt x="15" y="12"/>
                    </a:lnTo>
                    <a:lnTo>
                      <a:pt x="16" y="9"/>
                    </a:lnTo>
                    <a:lnTo>
                      <a:pt x="16" y="9"/>
                    </a:lnTo>
                    <a:lnTo>
                      <a:pt x="16" y="6"/>
                    </a:lnTo>
                    <a:lnTo>
                      <a:pt x="15" y="2"/>
                    </a:lnTo>
                    <a:lnTo>
                      <a:pt x="12" y="1"/>
                    </a:lnTo>
                    <a:lnTo>
                      <a:pt x="9" y="0"/>
                    </a:lnTo>
                    <a:lnTo>
                      <a:pt x="9" y="0"/>
                    </a:lnTo>
                    <a:lnTo>
                      <a:pt x="5" y="0"/>
                    </a:lnTo>
                    <a:lnTo>
                      <a:pt x="3" y="2"/>
                    </a:lnTo>
                    <a:lnTo>
                      <a:pt x="1" y="4"/>
                    </a:lnTo>
                    <a:lnTo>
                      <a:pt x="0" y="8"/>
                    </a:lnTo>
                    <a:lnTo>
                      <a:pt x="0" y="8"/>
                    </a:lnTo>
                    <a:lnTo>
                      <a:pt x="0" y="10"/>
                    </a:lnTo>
                    <a:lnTo>
                      <a:pt x="1" y="13"/>
                    </a:lnTo>
                    <a:lnTo>
                      <a:pt x="4" y="16"/>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6" name="Freeform 474"/>
              <p:cNvSpPr/>
              <p:nvPr/>
            </p:nvSpPr>
            <p:spPr bwMode="auto">
              <a:xfrm>
                <a:off x="4481695" y="1453408"/>
                <a:ext cx="20205" cy="17511"/>
              </a:xfrm>
              <a:custGeom>
                <a:avLst/>
                <a:gdLst>
                  <a:gd name="T0" fmla="*/ 1 w 15"/>
                  <a:gd name="T1" fmla="*/ 13 h 13"/>
                  <a:gd name="T2" fmla="*/ 1 w 15"/>
                  <a:gd name="T3" fmla="*/ 13 h 13"/>
                  <a:gd name="T4" fmla="*/ 1 w 15"/>
                  <a:gd name="T5" fmla="*/ 9 h 13"/>
                  <a:gd name="T6" fmla="*/ 1 w 15"/>
                  <a:gd name="T7" fmla="*/ 9 h 13"/>
                  <a:gd name="T8" fmla="*/ 1 w 15"/>
                  <a:gd name="T9" fmla="*/ 6 h 13"/>
                  <a:gd name="T10" fmla="*/ 4 w 15"/>
                  <a:gd name="T11" fmla="*/ 4 h 13"/>
                  <a:gd name="T12" fmla="*/ 7 w 15"/>
                  <a:gd name="T13" fmla="*/ 2 h 13"/>
                  <a:gd name="T14" fmla="*/ 9 w 15"/>
                  <a:gd name="T15" fmla="*/ 2 h 13"/>
                  <a:gd name="T16" fmla="*/ 9 w 15"/>
                  <a:gd name="T17" fmla="*/ 2 h 13"/>
                  <a:gd name="T18" fmla="*/ 13 w 15"/>
                  <a:gd name="T19" fmla="*/ 4 h 13"/>
                  <a:gd name="T20" fmla="*/ 15 w 15"/>
                  <a:gd name="T21" fmla="*/ 5 h 13"/>
                  <a:gd name="T22" fmla="*/ 15 w 15"/>
                  <a:gd name="T23" fmla="*/ 5 h 13"/>
                  <a:gd name="T24" fmla="*/ 13 w 15"/>
                  <a:gd name="T25" fmla="*/ 1 h 13"/>
                  <a:gd name="T26" fmla="*/ 9 w 15"/>
                  <a:gd name="T27" fmla="*/ 0 h 13"/>
                  <a:gd name="T28" fmla="*/ 9 w 15"/>
                  <a:gd name="T29" fmla="*/ 0 h 13"/>
                  <a:gd name="T30" fmla="*/ 5 w 15"/>
                  <a:gd name="T31" fmla="*/ 0 h 13"/>
                  <a:gd name="T32" fmla="*/ 3 w 15"/>
                  <a:gd name="T33" fmla="*/ 2 h 13"/>
                  <a:gd name="T34" fmla="*/ 1 w 15"/>
                  <a:gd name="T35" fmla="*/ 4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9"/>
                    </a:lnTo>
                    <a:lnTo>
                      <a:pt x="1" y="9"/>
                    </a:lnTo>
                    <a:lnTo>
                      <a:pt x="1" y="6"/>
                    </a:lnTo>
                    <a:lnTo>
                      <a:pt x="4" y="4"/>
                    </a:lnTo>
                    <a:lnTo>
                      <a:pt x="7" y="2"/>
                    </a:lnTo>
                    <a:lnTo>
                      <a:pt x="9" y="2"/>
                    </a:lnTo>
                    <a:lnTo>
                      <a:pt x="9" y="2"/>
                    </a:lnTo>
                    <a:lnTo>
                      <a:pt x="13" y="4"/>
                    </a:lnTo>
                    <a:lnTo>
                      <a:pt x="15" y="5"/>
                    </a:lnTo>
                    <a:lnTo>
                      <a:pt x="15" y="5"/>
                    </a:lnTo>
                    <a:lnTo>
                      <a:pt x="13" y="1"/>
                    </a:lnTo>
                    <a:lnTo>
                      <a:pt x="9" y="0"/>
                    </a:lnTo>
                    <a:lnTo>
                      <a:pt x="9" y="0"/>
                    </a:lnTo>
                    <a:lnTo>
                      <a:pt x="5" y="0"/>
                    </a:lnTo>
                    <a:lnTo>
                      <a:pt x="3"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7" name="Freeform 475"/>
              <p:cNvSpPr/>
              <p:nvPr/>
            </p:nvSpPr>
            <p:spPr bwMode="auto">
              <a:xfrm>
                <a:off x="4476307" y="1497858"/>
                <a:ext cx="21552" cy="22899"/>
              </a:xfrm>
              <a:custGeom>
                <a:avLst/>
                <a:gdLst>
                  <a:gd name="T0" fmla="*/ 7 w 16"/>
                  <a:gd name="T1" fmla="*/ 17 h 17"/>
                  <a:gd name="T2" fmla="*/ 7 w 16"/>
                  <a:gd name="T3" fmla="*/ 17 h 17"/>
                  <a:gd name="T4" fmla="*/ 9 w 16"/>
                  <a:gd name="T5" fmla="*/ 17 h 17"/>
                  <a:gd name="T6" fmla="*/ 13 w 16"/>
                  <a:gd name="T7" fmla="*/ 15 h 17"/>
                  <a:gd name="T8" fmla="*/ 15 w 16"/>
                  <a:gd name="T9" fmla="*/ 12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9" y="17"/>
                    </a:lnTo>
                    <a:lnTo>
                      <a:pt x="13" y="15"/>
                    </a:lnTo>
                    <a:lnTo>
                      <a:pt x="15" y="12"/>
                    </a:lnTo>
                    <a:lnTo>
                      <a:pt x="16" y="10"/>
                    </a:lnTo>
                    <a:lnTo>
                      <a:pt x="16" y="10"/>
                    </a:lnTo>
                    <a:lnTo>
                      <a:pt x="16" y="6"/>
                    </a:lnTo>
                    <a:lnTo>
                      <a:pt x="15" y="3"/>
                    </a:lnTo>
                    <a:lnTo>
                      <a:pt x="12" y="2"/>
                    </a:lnTo>
                    <a:lnTo>
                      <a:pt x="9" y="0"/>
                    </a:lnTo>
                    <a:lnTo>
                      <a:pt x="9" y="0"/>
                    </a:lnTo>
                    <a:lnTo>
                      <a:pt x="5" y="0"/>
                    </a:lnTo>
                    <a:lnTo>
                      <a:pt x="3" y="2"/>
                    </a:lnTo>
                    <a:lnTo>
                      <a:pt x="1" y="4"/>
                    </a:lnTo>
                    <a:lnTo>
                      <a:pt x="0" y="7"/>
                    </a:lnTo>
                    <a:lnTo>
                      <a:pt x="0" y="7"/>
                    </a:lnTo>
                    <a:lnTo>
                      <a:pt x="0" y="11"/>
                    </a:lnTo>
                    <a:lnTo>
                      <a:pt x="1" y="14"/>
                    </a:lnTo>
                    <a:lnTo>
                      <a:pt x="4" y="15"/>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8" name="Freeform 476"/>
              <p:cNvSpPr/>
              <p:nvPr/>
            </p:nvSpPr>
            <p:spPr bwMode="auto">
              <a:xfrm>
                <a:off x="4476307" y="1497858"/>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4"/>
                    </a:lnTo>
                    <a:lnTo>
                      <a:pt x="7" y="3"/>
                    </a:lnTo>
                    <a:lnTo>
                      <a:pt x="11" y="2"/>
                    </a:lnTo>
                    <a:lnTo>
                      <a:pt x="11" y="2"/>
                    </a:lnTo>
                    <a:lnTo>
                      <a:pt x="13" y="3"/>
                    </a:lnTo>
                    <a:lnTo>
                      <a:pt x="16" y="6"/>
                    </a:lnTo>
                    <a:lnTo>
                      <a:pt x="16" y="6"/>
                    </a:lnTo>
                    <a:lnTo>
                      <a:pt x="13" y="2"/>
                    </a:lnTo>
                    <a:lnTo>
                      <a:pt x="9" y="0"/>
                    </a:lnTo>
                    <a:lnTo>
                      <a:pt x="9"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9" name="Freeform 477"/>
              <p:cNvSpPr/>
              <p:nvPr/>
            </p:nvSpPr>
            <p:spPr bwMode="auto">
              <a:xfrm>
                <a:off x="4470919" y="1542309"/>
                <a:ext cx="21552" cy="22899"/>
              </a:xfrm>
              <a:custGeom>
                <a:avLst/>
                <a:gdLst>
                  <a:gd name="T0" fmla="*/ 7 w 16"/>
                  <a:gd name="T1" fmla="*/ 17 h 17"/>
                  <a:gd name="T2" fmla="*/ 7 w 16"/>
                  <a:gd name="T3" fmla="*/ 17 h 17"/>
                  <a:gd name="T4" fmla="*/ 11 w 16"/>
                  <a:gd name="T5" fmla="*/ 16 h 17"/>
                  <a:gd name="T6" fmla="*/ 13 w 16"/>
                  <a:gd name="T7" fmla="*/ 15 h 17"/>
                  <a:gd name="T8" fmla="*/ 15 w 16"/>
                  <a:gd name="T9" fmla="*/ 13 h 17"/>
                  <a:gd name="T10" fmla="*/ 16 w 16"/>
                  <a:gd name="T11" fmla="*/ 9 h 17"/>
                  <a:gd name="T12" fmla="*/ 16 w 16"/>
                  <a:gd name="T13" fmla="*/ 9 h 17"/>
                  <a:gd name="T14" fmla="*/ 16 w 16"/>
                  <a:gd name="T15" fmla="*/ 6 h 17"/>
                  <a:gd name="T16" fmla="*/ 15 w 16"/>
                  <a:gd name="T17" fmla="*/ 4 h 17"/>
                  <a:gd name="T18" fmla="*/ 12 w 16"/>
                  <a:gd name="T19" fmla="*/ 1 h 17"/>
                  <a:gd name="T20" fmla="*/ 9 w 16"/>
                  <a:gd name="T21" fmla="*/ 0 h 17"/>
                  <a:gd name="T22" fmla="*/ 9 w 16"/>
                  <a:gd name="T23" fmla="*/ 0 h 17"/>
                  <a:gd name="T24" fmla="*/ 5 w 16"/>
                  <a:gd name="T25" fmla="*/ 1 h 17"/>
                  <a:gd name="T26" fmla="*/ 3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6"/>
                    </a:lnTo>
                    <a:lnTo>
                      <a:pt x="13" y="15"/>
                    </a:lnTo>
                    <a:lnTo>
                      <a:pt x="15" y="13"/>
                    </a:lnTo>
                    <a:lnTo>
                      <a:pt x="16" y="9"/>
                    </a:lnTo>
                    <a:lnTo>
                      <a:pt x="16" y="9"/>
                    </a:lnTo>
                    <a:lnTo>
                      <a:pt x="16" y="6"/>
                    </a:lnTo>
                    <a:lnTo>
                      <a:pt x="15" y="4"/>
                    </a:lnTo>
                    <a:lnTo>
                      <a:pt x="12" y="1"/>
                    </a:lnTo>
                    <a:lnTo>
                      <a:pt x="9" y="0"/>
                    </a:lnTo>
                    <a:lnTo>
                      <a:pt x="9" y="0"/>
                    </a:lnTo>
                    <a:lnTo>
                      <a:pt x="5" y="1"/>
                    </a:lnTo>
                    <a:lnTo>
                      <a:pt x="3" y="2"/>
                    </a:lnTo>
                    <a:lnTo>
                      <a:pt x="1" y="5"/>
                    </a:lnTo>
                    <a:lnTo>
                      <a:pt x="0" y="8"/>
                    </a:lnTo>
                    <a:lnTo>
                      <a:pt x="0" y="8"/>
                    </a:lnTo>
                    <a:lnTo>
                      <a:pt x="0" y="11"/>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0" name="Freeform 478"/>
              <p:cNvSpPr/>
              <p:nvPr/>
            </p:nvSpPr>
            <p:spPr bwMode="auto">
              <a:xfrm>
                <a:off x="4470919" y="1542309"/>
                <a:ext cx="21552" cy="17511"/>
              </a:xfrm>
              <a:custGeom>
                <a:avLst/>
                <a:gdLst>
                  <a:gd name="T0" fmla="*/ 1 w 16"/>
                  <a:gd name="T1" fmla="*/ 13 h 13"/>
                  <a:gd name="T2" fmla="*/ 1 w 16"/>
                  <a:gd name="T3" fmla="*/ 13 h 13"/>
                  <a:gd name="T4" fmla="*/ 1 w 16"/>
                  <a:gd name="T5" fmla="*/ 11 h 13"/>
                  <a:gd name="T6" fmla="*/ 1 w 16"/>
                  <a:gd name="T7" fmla="*/ 11 h 13"/>
                  <a:gd name="T8" fmla="*/ 3 w 16"/>
                  <a:gd name="T9" fmla="*/ 6 h 13"/>
                  <a:gd name="T10" fmla="*/ 4 w 16"/>
                  <a:gd name="T11" fmla="*/ 4 h 13"/>
                  <a:gd name="T12" fmla="*/ 7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3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3" y="6"/>
                    </a:lnTo>
                    <a:lnTo>
                      <a:pt x="4" y="4"/>
                    </a:lnTo>
                    <a:lnTo>
                      <a:pt x="7" y="2"/>
                    </a:lnTo>
                    <a:lnTo>
                      <a:pt x="11" y="2"/>
                    </a:lnTo>
                    <a:lnTo>
                      <a:pt x="11" y="2"/>
                    </a:lnTo>
                    <a:lnTo>
                      <a:pt x="13" y="4"/>
                    </a:lnTo>
                    <a:lnTo>
                      <a:pt x="16" y="5"/>
                    </a:lnTo>
                    <a:lnTo>
                      <a:pt x="16" y="5"/>
                    </a:lnTo>
                    <a:lnTo>
                      <a:pt x="13" y="2"/>
                    </a:lnTo>
                    <a:lnTo>
                      <a:pt x="9" y="0"/>
                    </a:lnTo>
                    <a:lnTo>
                      <a:pt x="9" y="0"/>
                    </a:lnTo>
                    <a:lnTo>
                      <a:pt x="5" y="1"/>
                    </a:lnTo>
                    <a:lnTo>
                      <a:pt x="3"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1" name="Freeform 479"/>
              <p:cNvSpPr/>
              <p:nvPr/>
            </p:nvSpPr>
            <p:spPr bwMode="auto">
              <a:xfrm>
                <a:off x="4465531" y="1586759"/>
                <a:ext cx="21552" cy="22899"/>
              </a:xfrm>
              <a:custGeom>
                <a:avLst/>
                <a:gdLst>
                  <a:gd name="T0" fmla="*/ 7 w 16"/>
                  <a:gd name="T1" fmla="*/ 17 h 17"/>
                  <a:gd name="T2" fmla="*/ 7 w 16"/>
                  <a:gd name="T3" fmla="*/ 17 h 17"/>
                  <a:gd name="T4" fmla="*/ 11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5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7"/>
                    </a:lnTo>
                    <a:lnTo>
                      <a:pt x="13" y="15"/>
                    </a:lnTo>
                    <a:lnTo>
                      <a:pt x="15" y="13"/>
                    </a:lnTo>
                    <a:lnTo>
                      <a:pt x="16" y="10"/>
                    </a:lnTo>
                    <a:lnTo>
                      <a:pt x="16" y="10"/>
                    </a:lnTo>
                    <a:lnTo>
                      <a:pt x="16" y="6"/>
                    </a:lnTo>
                    <a:lnTo>
                      <a:pt x="15" y="3"/>
                    </a:lnTo>
                    <a:lnTo>
                      <a:pt x="12" y="2"/>
                    </a:lnTo>
                    <a:lnTo>
                      <a:pt x="9" y="0"/>
                    </a:lnTo>
                    <a:lnTo>
                      <a:pt x="9" y="0"/>
                    </a:lnTo>
                    <a:lnTo>
                      <a:pt x="5" y="0"/>
                    </a:lnTo>
                    <a:lnTo>
                      <a:pt x="3" y="2"/>
                    </a:lnTo>
                    <a:lnTo>
                      <a:pt x="1" y="5"/>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2" name="Freeform 480"/>
              <p:cNvSpPr/>
              <p:nvPr/>
            </p:nvSpPr>
            <p:spPr bwMode="auto">
              <a:xfrm>
                <a:off x="4465531" y="1586759"/>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5 h 14"/>
                  <a:gd name="T12" fmla="*/ 7 w 16"/>
                  <a:gd name="T13" fmla="*/ 3 h 14"/>
                  <a:gd name="T14" fmla="*/ 11 w 16"/>
                  <a:gd name="T15" fmla="*/ 3 h 14"/>
                  <a:gd name="T16" fmla="*/ 11 w 16"/>
                  <a:gd name="T17" fmla="*/ 3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5 h 14"/>
                  <a:gd name="T36" fmla="*/ 0 w 16"/>
                  <a:gd name="T37" fmla="*/ 9 h 14"/>
                  <a:gd name="T38" fmla="*/ 0 w 16"/>
                  <a:gd name="T39" fmla="*/ 9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5"/>
                    </a:lnTo>
                    <a:lnTo>
                      <a:pt x="7" y="3"/>
                    </a:lnTo>
                    <a:lnTo>
                      <a:pt x="11" y="3"/>
                    </a:lnTo>
                    <a:lnTo>
                      <a:pt x="11" y="3"/>
                    </a:lnTo>
                    <a:lnTo>
                      <a:pt x="13" y="3"/>
                    </a:lnTo>
                    <a:lnTo>
                      <a:pt x="16" y="6"/>
                    </a:lnTo>
                    <a:lnTo>
                      <a:pt x="16" y="6"/>
                    </a:lnTo>
                    <a:lnTo>
                      <a:pt x="13" y="2"/>
                    </a:lnTo>
                    <a:lnTo>
                      <a:pt x="9" y="0"/>
                    </a:lnTo>
                    <a:lnTo>
                      <a:pt x="9" y="0"/>
                    </a:lnTo>
                    <a:lnTo>
                      <a:pt x="5" y="0"/>
                    </a:lnTo>
                    <a:lnTo>
                      <a:pt x="3" y="2"/>
                    </a:lnTo>
                    <a:lnTo>
                      <a:pt x="1" y="5"/>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3" name="Freeform 481"/>
              <p:cNvSpPr/>
              <p:nvPr/>
            </p:nvSpPr>
            <p:spPr bwMode="auto">
              <a:xfrm>
                <a:off x="4460143" y="1632556"/>
                <a:ext cx="21552" cy="21552"/>
              </a:xfrm>
              <a:custGeom>
                <a:avLst/>
                <a:gdLst>
                  <a:gd name="T0" fmla="*/ 7 w 16"/>
                  <a:gd name="T1" fmla="*/ 16 h 16"/>
                  <a:gd name="T2" fmla="*/ 7 w 16"/>
                  <a:gd name="T3" fmla="*/ 16 h 16"/>
                  <a:gd name="T4" fmla="*/ 11 w 16"/>
                  <a:gd name="T5" fmla="*/ 16 h 16"/>
                  <a:gd name="T6" fmla="*/ 13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11" y="16"/>
                    </a:lnTo>
                    <a:lnTo>
                      <a:pt x="13" y="15"/>
                    </a:lnTo>
                    <a:lnTo>
                      <a:pt x="15" y="12"/>
                    </a:lnTo>
                    <a:lnTo>
                      <a:pt x="16" y="8"/>
                    </a:lnTo>
                    <a:lnTo>
                      <a:pt x="16" y="8"/>
                    </a:lnTo>
                    <a:lnTo>
                      <a:pt x="16" y="6"/>
                    </a:lnTo>
                    <a:lnTo>
                      <a:pt x="15" y="3"/>
                    </a:lnTo>
                    <a:lnTo>
                      <a:pt x="12" y="0"/>
                    </a:lnTo>
                    <a:lnTo>
                      <a:pt x="9" y="0"/>
                    </a:lnTo>
                    <a:lnTo>
                      <a:pt x="9" y="0"/>
                    </a:lnTo>
                    <a:lnTo>
                      <a:pt x="5" y="0"/>
                    </a:lnTo>
                    <a:lnTo>
                      <a:pt x="2"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4" name="Freeform 482"/>
              <p:cNvSpPr/>
              <p:nvPr/>
            </p:nvSpPr>
            <p:spPr bwMode="auto">
              <a:xfrm>
                <a:off x="4460143" y="1632556"/>
                <a:ext cx="21552" cy="18858"/>
              </a:xfrm>
              <a:custGeom>
                <a:avLst/>
                <a:gdLst>
                  <a:gd name="T0" fmla="*/ 1 w 16"/>
                  <a:gd name="T1" fmla="*/ 14 h 14"/>
                  <a:gd name="T2" fmla="*/ 1 w 16"/>
                  <a:gd name="T3" fmla="*/ 14 h 14"/>
                  <a:gd name="T4" fmla="*/ 1 w 16"/>
                  <a:gd name="T5" fmla="*/ 10 h 14"/>
                  <a:gd name="T6" fmla="*/ 1 w 16"/>
                  <a:gd name="T7" fmla="*/ 10 h 14"/>
                  <a:gd name="T8" fmla="*/ 2 w 16"/>
                  <a:gd name="T9" fmla="*/ 6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6"/>
                    </a:lnTo>
                    <a:lnTo>
                      <a:pt x="4" y="4"/>
                    </a:lnTo>
                    <a:lnTo>
                      <a:pt x="7" y="3"/>
                    </a:lnTo>
                    <a:lnTo>
                      <a:pt x="11" y="2"/>
                    </a:lnTo>
                    <a:lnTo>
                      <a:pt x="11"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5" name="Freeform 483"/>
              <p:cNvSpPr/>
              <p:nvPr/>
            </p:nvSpPr>
            <p:spPr bwMode="auto">
              <a:xfrm>
                <a:off x="4454755" y="1677007"/>
                <a:ext cx="21552" cy="21552"/>
              </a:xfrm>
              <a:custGeom>
                <a:avLst/>
                <a:gdLst>
                  <a:gd name="T0" fmla="*/ 6 w 16"/>
                  <a:gd name="T1" fmla="*/ 16 h 16"/>
                  <a:gd name="T2" fmla="*/ 6 w 16"/>
                  <a:gd name="T3" fmla="*/ 16 h 16"/>
                  <a:gd name="T4" fmla="*/ 11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4"/>
                    </a:lnTo>
                    <a:lnTo>
                      <a:pt x="15" y="12"/>
                    </a:lnTo>
                    <a:lnTo>
                      <a:pt x="16" y="9"/>
                    </a:lnTo>
                    <a:lnTo>
                      <a:pt x="16" y="9"/>
                    </a:lnTo>
                    <a:lnTo>
                      <a:pt x="16" y="6"/>
                    </a:lnTo>
                    <a:lnTo>
                      <a:pt x="15" y="2"/>
                    </a:lnTo>
                    <a:lnTo>
                      <a:pt x="12" y="1"/>
                    </a:lnTo>
                    <a:lnTo>
                      <a:pt x="9" y="0"/>
                    </a:lnTo>
                    <a:lnTo>
                      <a:pt x="9" y="0"/>
                    </a:lnTo>
                    <a:lnTo>
                      <a:pt x="5" y="0"/>
                    </a:lnTo>
                    <a:lnTo>
                      <a:pt x="2" y="2"/>
                    </a:lnTo>
                    <a:lnTo>
                      <a:pt x="1" y="4"/>
                    </a:lnTo>
                    <a:lnTo>
                      <a:pt x="0" y="8"/>
                    </a:lnTo>
                    <a:lnTo>
                      <a:pt x="0" y="8"/>
                    </a:lnTo>
                    <a:lnTo>
                      <a:pt x="0" y="10"/>
                    </a:lnTo>
                    <a:lnTo>
                      <a:pt x="1" y="13"/>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6" name="Freeform 484"/>
              <p:cNvSpPr/>
              <p:nvPr/>
            </p:nvSpPr>
            <p:spPr bwMode="auto">
              <a:xfrm>
                <a:off x="4454755" y="1677007"/>
                <a:ext cx="21552" cy="17511"/>
              </a:xfrm>
              <a:custGeom>
                <a:avLst/>
                <a:gdLst>
                  <a:gd name="T0" fmla="*/ 1 w 16"/>
                  <a:gd name="T1" fmla="*/ 13 h 13"/>
                  <a:gd name="T2" fmla="*/ 1 w 16"/>
                  <a:gd name="T3" fmla="*/ 13 h 13"/>
                  <a:gd name="T4" fmla="*/ 1 w 16"/>
                  <a:gd name="T5" fmla="*/ 9 h 13"/>
                  <a:gd name="T6" fmla="*/ 1 w 16"/>
                  <a:gd name="T7" fmla="*/ 9 h 13"/>
                  <a:gd name="T8" fmla="*/ 2 w 16"/>
                  <a:gd name="T9" fmla="*/ 6 h 13"/>
                  <a:gd name="T10" fmla="*/ 4 w 16"/>
                  <a:gd name="T11" fmla="*/ 4 h 13"/>
                  <a:gd name="T12" fmla="*/ 6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1 h 13"/>
                  <a:gd name="T26" fmla="*/ 9 w 16"/>
                  <a:gd name="T27" fmla="*/ 0 h 13"/>
                  <a:gd name="T28" fmla="*/ 9 w 16"/>
                  <a:gd name="T29" fmla="*/ 0 h 13"/>
                  <a:gd name="T30" fmla="*/ 5 w 16"/>
                  <a:gd name="T31" fmla="*/ 0 h 13"/>
                  <a:gd name="T32" fmla="*/ 2 w 16"/>
                  <a:gd name="T33" fmla="*/ 2 h 13"/>
                  <a:gd name="T34" fmla="*/ 1 w 16"/>
                  <a:gd name="T35" fmla="*/ 4 h 13"/>
                  <a:gd name="T36" fmla="*/ 0 w 16"/>
                  <a:gd name="T37" fmla="*/ 8 h 13"/>
                  <a:gd name="T38" fmla="*/ 0 w 16"/>
                  <a:gd name="T39" fmla="*/ 8 h 13"/>
                  <a:gd name="T40" fmla="*/ 0 w 16"/>
                  <a:gd name="T41" fmla="*/ 10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9"/>
                    </a:lnTo>
                    <a:lnTo>
                      <a:pt x="1" y="9"/>
                    </a:lnTo>
                    <a:lnTo>
                      <a:pt x="2" y="6"/>
                    </a:lnTo>
                    <a:lnTo>
                      <a:pt x="4" y="4"/>
                    </a:lnTo>
                    <a:lnTo>
                      <a:pt x="6" y="2"/>
                    </a:lnTo>
                    <a:lnTo>
                      <a:pt x="11" y="2"/>
                    </a:lnTo>
                    <a:lnTo>
                      <a:pt x="11" y="2"/>
                    </a:lnTo>
                    <a:lnTo>
                      <a:pt x="13" y="4"/>
                    </a:lnTo>
                    <a:lnTo>
                      <a:pt x="16" y="5"/>
                    </a:lnTo>
                    <a:lnTo>
                      <a:pt x="16" y="5"/>
                    </a:lnTo>
                    <a:lnTo>
                      <a:pt x="13" y="1"/>
                    </a:lnTo>
                    <a:lnTo>
                      <a:pt x="9" y="0"/>
                    </a:lnTo>
                    <a:lnTo>
                      <a:pt x="9" y="0"/>
                    </a:lnTo>
                    <a:lnTo>
                      <a:pt x="5" y="0"/>
                    </a:lnTo>
                    <a:lnTo>
                      <a:pt x="2"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7" name="Freeform 485"/>
              <p:cNvSpPr/>
              <p:nvPr/>
            </p:nvSpPr>
            <p:spPr bwMode="auto">
              <a:xfrm>
                <a:off x="4449367" y="1721457"/>
                <a:ext cx="21552" cy="22899"/>
              </a:xfrm>
              <a:custGeom>
                <a:avLst/>
                <a:gdLst>
                  <a:gd name="T0" fmla="*/ 6 w 16"/>
                  <a:gd name="T1" fmla="*/ 17 h 17"/>
                  <a:gd name="T2" fmla="*/ 6 w 16"/>
                  <a:gd name="T3" fmla="*/ 17 h 17"/>
                  <a:gd name="T4" fmla="*/ 10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2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7"/>
                    </a:lnTo>
                    <a:lnTo>
                      <a:pt x="13" y="15"/>
                    </a:lnTo>
                    <a:lnTo>
                      <a:pt x="15" y="13"/>
                    </a:lnTo>
                    <a:lnTo>
                      <a:pt x="16" y="10"/>
                    </a:lnTo>
                    <a:lnTo>
                      <a:pt x="16" y="10"/>
                    </a:lnTo>
                    <a:lnTo>
                      <a:pt x="16" y="6"/>
                    </a:lnTo>
                    <a:lnTo>
                      <a:pt x="15" y="3"/>
                    </a:lnTo>
                    <a:lnTo>
                      <a:pt x="12" y="2"/>
                    </a:lnTo>
                    <a:lnTo>
                      <a:pt x="9" y="0"/>
                    </a:lnTo>
                    <a:lnTo>
                      <a:pt x="9" y="0"/>
                    </a:lnTo>
                    <a:lnTo>
                      <a:pt x="5" y="0"/>
                    </a:lnTo>
                    <a:lnTo>
                      <a:pt x="2" y="2"/>
                    </a:lnTo>
                    <a:lnTo>
                      <a:pt x="1" y="4"/>
                    </a:lnTo>
                    <a:lnTo>
                      <a:pt x="0" y="7"/>
                    </a:lnTo>
                    <a:lnTo>
                      <a:pt x="0" y="7"/>
                    </a:lnTo>
                    <a:lnTo>
                      <a:pt x="0" y="11"/>
                    </a:lnTo>
                    <a:lnTo>
                      <a:pt x="1" y="14"/>
                    </a:lnTo>
                    <a:lnTo>
                      <a:pt x="4" y="15"/>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8" name="Freeform 486"/>
              <p:cNvSpPr/>
              <p:nvPr/>
            </p:nvSpPr>
            <p:spPr bwMode="auto">
              <a:xfrm>
                <a:off x="4449367" y="1721457"/>
                <a:ext cx="21552" cy="18858"/>
              </a:xfrm>
              <a:custGeom>
                <a:avLst/>
                <a:gdLst>
                  <a:gd name="T0" fmla="*/ 1 w 16"/>
                  <a:gd name="T1" fmla="*/ 14 h 14"/>
                  <a:gd name="T2" fmla="*/ 1 w 16"/>
                  <a:gd name="T3" fmla="*/ 14 h 14"/>
                  <a:gd name="T4" fmla="*/ 1 w 16"/>
                  <a:gd name="T5" fmla="*/ 10 h 14"/>
                  <a:gd name="T6" fmla="*/ 1 w 16"/>
                  <a:gd name="T7" fmla="*/ 10 h 14"/>
                  <a:gd name="T8" fmla="*/ 2 w 16"/>
                  <a:gd name="T9" fmla="*/ 7 h 14"/>
                  <a:gd name="T10" fmla="*/ 4 w 16"/>
                  <a:gd name="T11" fmla="*/ 4 h 14"/>
                  <a:gd name="T12" fmla="*/ 6 w 16"/>
                  <a:gd name="T13" fmla="*/ 3 h 14"/>
                  <a:gd name="T14" fmla="*/ 10 w 16"/>
                  <a:gd name="T15" fmla="*/ 2 h 14"/>
                  <a:gd name="T16" fmla="*/ 10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7"/>
                    </a:lnTo>
                    <a:lnTo>
                      <a:pt x="4" y="4"/>
                    </a:lnTo>
                    <a:lnTo>
                      <a:pt x="6" y="3"/>
                    </a:lnTo>
                    <a:lnTo>
                      <a:pt x="10" y="2"/>
                    </a:lnTo>
                    <a:lnTo>
                      <a:pt x="10"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9" name="Freeform 487"/>
              <p:cNvSpPr/>
              <p:nvPr/>
            </p:nvSpPr>
            <p:spPr bwMode="auto">
              <a:xfrm>
                <a:off x="4443979" y="1765908"/>
                <a:ext cx="21552" cy="22899"/>
              </a:xfrm>
              <a:custGeom>
                <a:avLst/>
                <a:gdLst>
                  <a:gd name="T0" fmla="*/ 6 w 16"/>
                  <a:gd name="T1" fmla="*/ 17 h 17"/>
                  <a:gd name="T2" fmla="*/ 6 w 16"/>
                  <a:gd name="T3" fmla="*/ 17 h 17"/>
                  <a:gd name="T4" fmla="*/ 10 w 16"/>
                  <a:gd name="T5" fmla="*/ 16 h 17"/>
                  <a:gd name="T6" fmla="*/ 13 w 16"/>
                  <a:gd name="T7" fmla="*/ 15 h 17"/>
                  <a:gd name="T8" fmla="*/ 14 w 16"/>
                  <a:gd name="T9" fmla="*/ 13 h 17"/>
                  <a:gd name="T10" fmla="*/ 16 w 16"/>
                  <a:gd name="T11" fmla="*/ 9 h 17"/>
                  <a:gd name="T12" fmla="*/ 16 w 16"/>
                  <a:gd name="T13" fmla="*/ 9 h 17"/>
                  <a:gd name="T14" fmla="*/ 16 w 16"/>
                  <a:gd name="T15" fmla="*/ 7 h 17"/>
                  <a:gd name="T16" fmla="*/ 14 w 16"/>
                  <a:gd name="T17" fmla="*/ 4 h 17"/>
                  <a:gd name="T18" fmla="*/ 12 w 16"/>
                  <a:gd name="T19" fmla="*/ 1 h 17"/>
                  <a:gd name="T20" fmla="*/ 9 w 16"/>
                  <a:gd name="T21" fmla="*/ 0 h 17"/>
                  <a:gd name="T22" fmla="*/ 9 w 16"/>
                  <a:gd name="T23" fmla="*/ 0 h 17"/>
                  <a:gd name="T24" fmla="*/ 5 w 16"/>
                  <a:gd name="T25" fmla="*/ 1 h 17"/>
                  <a:gd name="T26" fmla="*/ 2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6"/>
                    </a:lnTo>
                    <a:lnTo>
                      <a:pt x="13" y="15"/>
                    </a:lnTo>
                    <a:lnTo>
                      <a:pt x="14" y="13"/>
                    </a:lnTo>
                    <a:lnTo>
                      <a:pt x="16" y="9"/>
                    </a:lnTo>
                    <a:lnTo>
                      <a:pt x="16" y="9"/>
                    </a:lnTo>
                    <a:lnTo>
                      <a:pt x="16" y="7"/>
                    </a:lnTo>
                    <a:lnTo>
                      <a:pt x="14" y="4"/>
                    </a:lnTo>
                    <a:lnTo>
                      <a:pt x="12" y="1"/>
                    </a:lnTo>
                    <a:lnTo>
                      <a:pt x="9" y="0"/>
                    </a:lnTo>
                    <a:lnTo>
                      <a:pt x="9" y="0"/>
                    </a:lnTo>
                    <a:lnTo>
                      <a:pt x="5" y="1"/>
                    </a:lnTo>
                    <a:lnTo>
                      <a:pt x="2" y="2"/>
                    </a:lnTo>
                    <a:lnTo>
                      <a:pt x="1" y="5"/>
                    </a:lnTo>
                    <a:lnTo>
                      <a:pt x="0" y="8"/>
                    </a:lnTo>
                    <a:lnTo>
                      <a:pt x="0" y="8"/>
                    </a:lnTo>
                    <a:lnTo>
                      <a:pt x="0" y="11"/>
                    </a:lnTo>
                    <a:lnTo>
                      <a:pt x="1" y="13"/>
                    </a:lnTo>
                    <a:lnTo>
                      <a:pt x="4" y="16"/>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0" name="Freeform 488"/>
              <p:cNvSpPr/>
              <p:nvPr/>
            </p:nvSpPr>
            <p:spPr bwMode="auto">
              <a:xfrm>
                <a:off x="4443979" y="1765908"/>
                <a:ext cx="21552" cy="17511"/>
              </a:xfrm>
              <a:custGeom>
                <a:avLst/>
                <a:gdLst>
                  <a:gd name="T0" fmla="*/ 1 w 16"/>
                  <a:gd name="T1" fmla="*/ 13 h 13"/>
                  <a:gd name="T2" fmla="*/ 1 w 16"/>
                  <a:gd name="T3" fmla="*/ 13 h 13"/>
                  <a:gd name="T4" fmla="*/ 1 w 16"/>
                  <a:gd name="T5" fmla="*/ 11 h 13"/>
                  <a:gd name="T6" fmla="*/ 1 w 16"/>
                  <a:gd name="T7" fmla="*/ 11 h 13"/>
                  <a:gd name="T8" fmla="*/ 2 w 16"/>
                  <a:gd name="T9" fmla="*/ 7 h 13"/>
                  <a:gd name="T10" fmla="*/ 4 w 16"/>
                  <a:gd name="T11" fmla="*/ 4 h 13"/>
                  <a:gd name="T12" fmla="*/ 6 w 16"/>
                  <a:gd name="T13" fmla="*/ 2 h 13"/>
                  <a:gd name="T14" fmla="*/ 10 w 16"/>
                  <a:gd name="T15" fmla="*/ 2 h 13"/>
                  <a:gd name="T16" fmla="*/ 10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2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2" y="7"/>
                    </a:lnTo>
                    <a:lnTo>
                      <a:pt x="4" y="4"/>
                    </a:lnTo>
                    <a:lnTo>
                      <a:pt x="6" y="2"/>
                    </a:lnTo>
                    <a:lnTo>
                      <a:pt x="10" y="2"/>
                    </a:lnTo>
                    <a:lnTo>
                      <a:pt x="10" y="2"/>
                    </a:lnTo>
                    <a:lnTo>
                      <a:pt x="13" y="4"/>
                    </a:lnTo>
                    <a:lnTo>
                      <a:pt x="16" y="5"/>
                    </a:lnTo>
                    <a:lnTo>
                      <a:pt x="16" y="5"/>
                    </a:lnTo>
                    <a:lnTo>
                      <a:pt x="13" y="2"/>
                    </a:lnTo>
                    <a:lnTo>
                      <a:pt x="9" y="0"/>
                    </a:lnTo>
                    <a:lnTo>
                      <a:pt x="9" y="0"/>
                    </a:lnTo>
                    <a:lnTo>
                      <a:pt x="5" y="1"/>
                    </a:lnTo>
                    <a:lnTo>
                      <a:pt x="2"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1" name="Freeform 489"/>
              <p:cNvSpPr/>
              <p:nvPr/>
            </p:nvSpPr>
            <p:spPr bwMode="auto">
              <a:xfrm>
                <a:off x="4423775" y="1767255"/>
                <a:ext cx="16164" cy="13470"/>
              </a:xfrm>
              <a:custGeom>
                <a:avLst/>
                <a:gdLst>
                  <a:gd name="T0" fmla="*/ 2 w 12"/>
                  <a:gd name="T1" fmla="*/ 10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2 w 12"/>
                  <a:gd name="T21" fmla="*/ 3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7 h 10"/>
                  <a:gd name="T36" fmla="*/ 2 w 12"/>
                  <a:gd name="T37" fmla="*/ 10 h 10"/>
                  <a:gd name="T38" fmla="*/ 2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10"/>
                    </a:moveTo>
                    <a:lnTo>
                      <a:pt x="11" y="10"/>
                    </a:lnTo>
                    <a:lnTo>
                      <a:pt x="11" y="7"/>
                    </a:lnTo>
                    <a:lnTo>
                      <a:pt x="4" y="7"/>
                    </a:lnTo>
                    <a:lnTo>
                      <a:pt x="4" y="7"/>
                    </a:lnTo>
                    <a:lnTo>
                      <a:pt x="2" y="6"/>
                    </a:lnTo>
                    <a:lnTo>
                      <a:pt x="2" y="4"/>
                    </a:lnTo>
                    <a:lnTo>
                      <a:pt x="2" y="4"/>
                    </a:lnTo>
                    <a:lnTo>
                      <a:pt x="2" y="3"/>
                    </a:lnTo>
                    <a:lnTo>
                      <a:pt x="4" y="3"/>
                    </a:lnTo>
                    <a:lnTo>
                      <a:pt x="12" y="3"/>
                    </a:lnTo>
                    <a:lnTo>
                      <a:pt x="12" y="1"/>
                    </a:lnTo>
                    <a:lnTo>
                      <a:pt x="4" y="0"/>
                    </a:lnTo>
                    <a:lnTo>
                      <a:pt x="4" y="0"/>
                    </a:lnTo>
                    <a:lnTo>
                      <a:pt x="1" y="1"/>
                    </a:lnTo>
                    <a:lnTo>
                      <a:pt x="0" y="4"/>
                    </a:lnTo>
                    <a:lnTo>
                      <a:pt x="0" y="4"/>
                    </a:lnTo>
                    <a:lnTo>
                      <a:pt x="1" y="7"/>
                    </a:lnTo>
                    <a:lnTo>
                      <a:pt x="2" y="10"/>
                    </a:lnTo>
                    <a:lnTo>
                      <a:pt x="2"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2" name="Freeform 490"/>
              <p:cNvSpPr/>
              <p:nvPr/>
            </p:nvSpPr>
            <p:spPr bwMode="auto">
              <a:xfrm>
                <a:off x="4438591" y="1768602"/>
                <a:ext cx="13470" cy="13470"/>
              </a:xfrm>
              <a:custGeom>
                <a:avLst/>
                <a:gdLst>
                  <a:gd name="T0" fmla="*/ 8 w 10"/>
                  <a:gd name="T1" fmla="*/ 3 h 10"/>
                  <a:gd name="T2" fmla="*/ 8 w 10"/>
                  <a:gd name="T3" fmla="*/ 3 h 10"/>
                  <a:gd name="T4" fmla="*/ 9 w 10"/>
                  <a:gd name="T5" fmla="*/ 3 h 10"/>
                  <a:gd name="T6" fmla="*/ 9 w 10"/>
                  <a:gd name="T7" fmla="*/ 6 h 10"/>
                  <a:gd name="T8" fmla="*/ 9 w 10"/>
                  <a:gd name="T9" fmla="*/ 6 h 10"/>
                  <a:gd name="T10" fmla="*/ 8 w 10"/>
                  <a:gd name="T11" fmla="*/ 7 h 10"/>
                  <a:gd name="T12" fmla="*/ 8 w 10"/>
                  <a:gd name="T13" fmla="*/ 7 h 10"/>
                  <a:gd name="T14" fmla="*/ 0 w 10"/>
                  <a:gd name="T15" fmla="*/ 6 h 10"/>
                  <a:gd name="T16" fmla="*/ 0 w 10"/>
                  <a:gd name="T17" fmla="*/ 9 h 10"/>
                  <a:gd name="T18" fmla="*/ 8 w 10"/>
                  <a:gd name="T19" fmla="*/ 10 h 10"/>
                  <a:gd name="T20" fmla="*/ 8 w 10"/>
                  <a:gd name="T21" fmla="*/ 10 h 10"/>
                  <a:gd name="T22" fmla="*/ 9 w 10"/>
                  <a:gd name="T23" fmla="*/ 9 h 10"/>
                  <a:gd name="T24" fmla="*/ 10 w 10"/>
                  <a:gd name="T25" fmla="*/ 6 h 10"/>
                  <a:gd name="T26" fmla="*/ 10 w 10"/>
                  <a:gd name="T27" fmla="*/ 6 h 10"/>
                  <a:gd name="T28" fmla="*/ 10 w 10"/>
                  <a:gd name="T29" fmla="*/ 2 h 10"/>
                  <a:gd name="T30" fmla="*/ 8 w 10"/>
                  <a:gd name="T31" fmla="*/ 0 h 10"/>
                  <a:gd name="T32" fmla="*/ 1 w 10"/>
                  <a:gd name="T33" fmla="*/ 0 h 10"/>
                  <a:gd name="T34" fmla="*/ 1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3"/>
                    </a:lnTo>
                    <a:lnTo>
                      <a:pt x="9" y="6"/>
                    </a:lnTo>
                    <a:lnTo>
                      <a:pt x="9" y="6"/>
                    </a:lnTo>
                    <a:lnTo>
                      <a:pt x="8" y="7"/>
                    </a:lnTo>
                    <a:lnTo>
                      <a:pt x="8" y="7"/>
                    </a:lnTo>
                    <a:lnTo>
                      <a:pt x="0" y="6"/>
                    </a:lnTo>
                    <a:lnTo>
                      <a:pt x="0" y="9"/>
                    </a:lnTo>
                    <a:lnTo>
                      <a:pt x="8" y="10"/>
                    </a:lnTo>
                    <a:lnTo>
                      <a:pt x="8" y="10"/>
                    </a:lnTo>
                    <a:lnTo>
                      <a:pt x="9" y="9"/>
                    </a:lnTo>
                    <a:lnTo>
                      <a:pt x="10" y="6"/>
                    </a:lnTo>
                    <a:lnTo>
                      <a:pt x="10" y="6"/>
                    </a:lnTo>
                    <a:lnTo>
                      <a:pt x="10" y="2"/>
                    </a:lnTo>
                    <a:lnTo>
                      <a:pt x="8" y="0"/>
                    </a:lnTo>
                    <a:lnTo>
                      <a:pt x="1" y="0"/>
                    </a:lnTo>
                    <a:lnTo>
                      <a:pt x="1"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3" name="Freeform 491"/>
              <p:cNvSpPr/>
              <p:nvPr/>
            </p:nvSpPr>
            <p:spPr bwMode="auto">
              <a:xfrm>
                <a:off x="4429163" y="1724151"/>
                <a:ext cx="16164" cy="12123"/>
              </a:xfrm>
              <a:custGeom>
                <a:avLst/>
                <a:gdLst>
                  <a:gd name="T0" fmla="*/ 3 w 12"/>
                  <a:gd name="T1" fmla="*/ 8 h 9"/>
                  <a:gd name="T2" fmla="*/ 11 w 12"/>
                  <a:gd name="T3" fmla="*/ 9 h 9"/>
                  <a:gd name="T4" fmla="*/ 11 w 12"/>
                  <a:gd name="T5" fmla="*/ 6 h 9"/>
                  <a:gd name="T6" fmla="*/ 4 w 12"/>
                  <a:gd name="T7" fmla="*/ 5 h 9"/>
                  <a:gd name="T8" fmla="*/ 4 w 12"/>
                  <a:gd name="T9" fmla="*/ 5 h 9"/>
                  <a:gd name="T10" fmla="*/ 3 w 12"/>
                  <a:gd name="T11" fmla="*/ 5 h 9"/>
                  <a:gd name="T12" fmla="*/ 3 w 12"/>
                  <a:gd name="T13" fmla="*/ 4 h 9"/>
                  <a:gd name="T14" fmla="*/ 3 w 12"/>
                  <a:gd name="T15" fmla="*/ 4 h 9"/>
                  <a:gd name="T16" fmla="*/ 3 w 12"/>
                  <a:gd name="T17" fmla="*/ 2 h 9"/>
                  <a:gd name="T18" fmla="*/ 4 w 12"/>
                  <a:gd name="T19" fmla="*/ 1 h 9"/>
                  <a:gd name="T20" fmla="*/ 12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4" y="5"/>
                    </a:lnTo>
                    <a:lnTo>
                      <a:pt x="4" y="5"/>
                    </a:lnTo>
                    <a:lnTo>
                      <a:pt x="3" y="5"/>
                    </a:lnTo>
                    <a:lnTo>
                      <a:pt x="3" y="4"/>
                    </a:lnTo>
                    <a:lnTo>
                      <a:pt x="3" y="4"/>
                    </a:lnTo>
                    <a:lnTo>
                      <a:pt x="3" y="2"/>
                    </a:lnTo>
                    <a:lnTo>
                      <a:pt x="4" y="1"/>
                    </a:lnTo>
                    <a:lnTo>
                      <a:pt x="12"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4" name="Freeform 492"/>
              <p:cNvSpPr/>
              <p:nvPr/>
            </p:nvSpPr>
            <p:spPr bwMode="auto">
              <a:xfrm>
                <a:off x="4443979" y="1724151"/>
                <a:ext cx="13470" cy="12123"/>
              </a:xfrm>
              <a:custGeom>
                <a:avLst/>
                <a:gdLst>
                  <a:gd name="T0" fmla="*/ 8 w 10"/>
                  <a:gd name="T1" fmla="*/ 2 h 9"/>
                  <a:gd name="T2" fmla="*/ 8 w 10"/>
                  <a:gd name="T3" fmla="*/ 2 h 9"/>
                  <a:gd name="T4" fmla="*/ 9 w 10"/>
                  <a:gd name="T5" fmla="*/ 4 h 9"/>
                  <a:gd name="T6" fmla="*/ 9 w 10"/>
                  <a:gd name="T7" fmla="*/ 5 h 9"/>
                  <a:gd name="T8" fmla="*/ 9 w 10"/>
                  <a:gd name="T9" fmla="*/ 5 h 9"/>
                  <a:gd name="T10" fmla="*/ 8 w 10"/>
                  <a:gd name="T11" fmla="*/ 6 h 9"/>
                  <a:gd name="T12" fmla="*/ 8 w 10"/>
                  <a:gd name="T13" fmla="*/ 8 h 9"/>
                  <a:gd name="T14" fmla="*/ 0 w 10"/>
                  <a:gd name="T15" fmla="*/ 6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2 h 9"/>
                  <a:gd name="T30" fmla="*/ 8 w 10"/>
                  <a:gd name="T31" fmla="*/ 1 h 9"/>
                  <a:gd name="T32" fmla="*/ 1 w 10"/>
                  <a:gd name="T33" fmla="*/ 0 h 9"/>
                  <a:gd name="T34" fmla="*/ 1 w 10"/>
                  <a:gd name="T35" fmla="*/ 2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9" y="4"/>
                    </a:lnTo>
                    <a:lnTo>
                      <a:pt x="9" y="5"/>
                    </a:lnTo>
                    <a:lnTo>
                      <a:pt x="9" y="5"/>
                    </a:lnTo>
                    <a:lnTo>
                      <a:pt x="8" y="6"/>
                    </a:lnTo>
                    <a:lnTo>
                      <a:pt x="8" y="8"/>
                    </a:lnTo>
                    <a:lnTo>
                      <a:pt x="0" y="6"/>
                    </a:lnTo>
                    <a:lnTo>
                      <a:pt x="0" y="9"/>
                    </a:lnTo>
                    <a:lnTo>
                      <a:pt x="6" y="9"/>
                    </a:lnTo>
                    <a:lnTo>
                      <a:pt x="6" y="9"/>
                    </a:lnTo>
                    <a:lnTo>
                      <a:pt x="9" y="9"/>
                    </a:lnTo>
                    <a:lnTo>
                      <a:pt x="10" y="5"/>
                    </a:lnTo>
                    <a:lnTo>
                      <a:pt x="10" y="5"/>
                    </a:lnTo>
                    <a:lnTo>
                      <a:pt x="10" y="2"/>
                    </a:lnTo>
                    <a:lnTo>
                      <a:pt x="8" y="1"/>
                    </a:lnTo>
                    <a:lnTo>
                      <a:pt x="1" y="0"/>
                    </a:lnTo>
                    <a:lnTo>
                      <a:pt x="1" y="2"/>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5" name="Freeform 493"/>
              <p:cNvSpPr/>
              <p:nvPr/>
            </p:nvSpPr>
            <p:spPr bwMode="auto">
              <a:xfrm>
                <a:off x="4434551" y="1678354"/>
                <a:ext cx="16164" cy="12123"/>
              </a:xfrm>
              <a:custGeom>
                <a:avLst/>
                <a:gdLst>
                  <a:gd name="T0" fmla="*/ 3 w 12"/>
                  <a:gd name="T1" fmla="*/ 9 h 9"/>
                  <a:gd name="T2" fmla="*/ 11 w 12"/>
                  <a:gd name="T3" fmla="*/ 9 h 9"/>
                  <a:gd name="T4" fmla="*/ 11 w 12"/>
                  <a:gd name="T5" fmla="*/ 8 h 9"/>
                  <a:gd name="T6" fmla="*/ 4 w 12"/>
                  <a:gd name="T7" fmla="*/ 7 h 9"/>
                  <a:gd name="T8" fmla="*/ 4 w 12"/>
                  <a:gd name="T9" fmla="*/ 7 h 9"/>
                  <a:gd name="T10" fmla="*/ 3 w 12"/>
                  <a:gd name="T11" fmla="*/ 5 h 9"/>
                  <a:gd name="T12" fmla="*/ 3 w 12"/>
                  <a:gd name="T13" fmla="*/ 4 h 9"/>
                  <a:gd name="T14" fmla="*/ 3 w 12"/>
                  <a:gd name="T15" fmla="*/ 4 h 9"/>
                  <a:gd name="T16" fmla="*/ 3 w 12"/>
                  <a:gd name="T17" fmla="*/ 3 h 9"/>
                  <a:gd name="T18" fmla="*/ 4 w 12"/>
                  <a:gd name="T19" fmla="*/ 3 h 9"/>
                  <a:gd name="T20" fmla="*/ 11 w 12"/>
                  <a:gd name="T21" fmla="*/ 3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4" y="7"/>
                    </a:lnTo>
                    <a:lnTo>
                      <a:pt x="4" y="7"/>
                    </a:lnTo>
                    <a:lnTo>
                      <a:pt x="3" y="5"/>
                    </a:lnTo>
                    <a:lnTo>
                      <a:pt x="3" y="4"/>
                    </a:lnTo>
                    <a:lnTo>
                      <a:pt x="3" y="4"/>
                    </a:lnTo>
                    <a:lnTo>
                      <a:pt x="3" y="3"/>
                    </a:lnTo>
                    <a:lnTo>
                      <a:pt x="4" y="3"/>
                    </a:lnTo>
                    <a:lnTo>
                      <a:pt x="11" y="3"/>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6" name="Freeform 494"/>
              <p:cNvSpPr/>
              <p:nvPr/>
            </p:nvSpPr>
            <p:spPr bwMode="auto">
              <a:xfrm>
                <a:off x="4449367" y="1679701"/>
                <a:ext cx="13470" cy="13470"/>
              </a:xfrm>
              <a:custGeom>
                <a:avLst/>
                <a:gdLst>
                  <a:gd name="T0" fmla="*/ 8 w 10"/>
                  <a:gd name="T1" fmla="*/ 3 h 10"/>
                  <a:gd name="T2" fmla="*/ 8 w 10"/>
                  <a:gd name="T3" fmla="*/ 3 h 10"/>
                  <a:gd name="T4" fmla="*/ 9 w 10"/>
                  <a:gd name="T5" fmla="*/ 4 h 10"/>
                  <a:gd name="T6" fmla="*/ 9 w 10"/>
                  <a:gd name="T7" fmla="*/ 6 h 10"/>
                  <a:gd name="T8" fmla="*/ 9 w 10"/>
                  <a:gd name="T9" fmla="*/ 6 h 10"/>
                  <a:gd name="T10" fmla="*/ 8 w 10"/>
                  <a:gd name="T11" fmla="*/ 7 h 10"/>
                  <a:gd name="T12" fmla="*/ 8 w 10"/>
                  <a:gd name="T13" fmla="*/ 7 h 10"/>
                  <a:gd name="T14" fmla="*/ 0 w 10"/>
                  <a:gd name="T15" fmla="*/ 7 h 10"/>
                  <a:gd name="T16" fmla="*/ 0 w 10"/>
                  <a:gd name="T17" fmla="*/ 8 h 10"/>
                  <a:gd name="T18" fmla="*/ 6 w 10"/>
                  <a:gd name="T19" fmla="*/ 10 h 10"/>
                  <a:gd name="T20" fmla="*/ 6 w 10"/>
                  <a:gd name="T21" fmla="*/ 10 h 10"/>
                  <a:gd name="T22" fmla="*/ 9 w 10"/>
                  <a:gd name="T23" fmla="*/ 8 h 10"/>
                  <a:gd name="T24" fmla="*/ 10 w 10"/>
                  <a:gd name="T25" fmla="*/ 6 h 10"/>
                  <a:gd name="T26" fmla="*/ 10 w 10"/>
                  <a:gd name="T27" fmla="*/ 6 h 10"/>
                  <a:gd name="T28" fmla="*/ 10 w 10"/>
                  <a:gd name="T29" fmla="*/ 2 h 10"/>
                  <a:gd name="T30" fmla="*/ 8 w 10"/>
                  <a:gd name="T31" fmla="*/ 0 h 10"/>
                  <a:gd name="T32" fmla="*/ 1 w 10"/>
                  <a:gd name="T33" fmla="*/ 0 h 10"/>
                  <a:gd name="T34" fmla="*/ 0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4"/>
                    </a:lnTo>
                    <a:lnTo>
                      <a:pt x="9" y="6"/>
                    </a:lnTo>
                    <a:lnTo>
                      <a:pt x="9" y="6"/>
                    </a:lnTo>
                    <a:lnTo>
                      <a:pt x="8" y="7"/>
                    </a:lnTo>
                    <a:lnTo>
                      <a:pt x="8" y="7"/>
                    </a:lnTo>
                    <a:lnTo>
                      <a:pt x="0" y="7"/>
                    </a:lnTo>
                    <a:lnTo>
                      <a:pt x="0" y="8"/>
                    </a:lnTo>
                    <a:lnTo>
                      <a:pt x="6" y="10"/>
                    </a:lnTo>
                    <a:lnTo>
                      <a:pt x="6" y="10"/>
                    </a:lnTo>
                    <a:lnTo>
                      <a:pt x="9" y="8"/>
                    </a:lnTo>
                    <a:lnTo>
                      <a:pt x="10" y="6"/>
                    </a:lnTo>
                    <a:lnTo>
                      <a:pt x="10" y="6"/>
                    </a:lnTo>
                    <a:lnTo>
                      <a:pt x="10" y="2"/>
                    </a:lnTo>
                    <a:lnTo>
                      <a:pt x="8" y="0"/>
                    </a:lnTo>
                    <a:lnTo>
                      <a:pt x="1"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7" name="Freeform 495"/>
              <p:cNvSpPr/>
              <p:nvPr/>
            </p:nvSpPr>
            <p:spPr bwMode="auto">
              <a:xfrm>
                <a:off x="4439939" y="1635250"/>
                <a:ext cx="16164" cy="12123"/>
              </a:xfrm>
              <a:custGeom>
                <a:avLst/>
                <a:gdLst>
                  <a:gd name="T0" fmla="*/ 3 w 12"/>
                  <a:gd name="T1" fmla="*/ 8 h 9"/>
                  <a:gd name="T2" fmla="*/ 11 w 12"/>
                  <a:gd name="T3" fmla="*/ 9 h 9"/>
                  <a:gd name="T4" fmla="*/ 11 w 12"/>
                  <a:gd name="T5" fmla="*/ 6 h 9"/>
                  <a:gd name="T6" fmla="*/ 3 w 12"/>
                  <a:gd name="T7" fmla="*/ 6 h 9"/>
                  <a:gd name="T8" fmla="*/ 3 w 12"/>
                  <a:gd name="T9" fmla="*/ 6 h 9"/>
                  <a:gd name="T10" fmla="*/ 3 w 12"/>
                  <a:gd name="T11" fmla="*/ 5 h 9"/>
                  <a:gd name="T12" fmla="*/ 3 w 12"/>
                  <a:gd name="T13" fmla="*/ 4 h 9"/>
                  <a:gd name="T14" fmla="*/ 3 w 12"/>
                  <a:gd name="T15" fmla="*/ 4 h 9"/>
                  <a:gd name="T16" fmla="*/ 3 w 12"/>
                  <a:gd name="T17" fmla="*/ 2 h 9"/>
                  <a:gd name="T18" fmla="*/ 4 w 12"/>
                  <a:gd name="T19" fmla="*/ 1 h 9"/>
                  <a:gd name="T20" fmla="*/ 11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3" y="6"/>
                    </a:lnTo>
                    <a:lnTo>
                      <a:pt x="3" y="6"/>
                    </a:lnTo>
                    <a:lnTo>
                      <a:pt x="3" y="5"/>
                    </a:lnTo>
                    <a:lnTo>
                      <a:pt x="3" y="4"/>
                    </a:lnTo>
                    <a:lnTo>
                      <a:pt x="3" y="4"/>
                    </a:lnTo>
                    <a:lnTo>
                      <a:pt x="3" y="2"/>
                    </a:lnTo>
                    <a:lnTo>
                      <a:pt x="4" y="1"/>
                    </a:lnTo>
                    <a:lnTo>
                      <a:pt x="11"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8" name="Freeform 496"/>
              <p:cNvSpPr/>
              <p:nvPr/>
            </p:nvSpPr>
            <p:spPr bwMode="auto">
              <a:xfrm>
                <a:off x="4454755" y="1635250"/>
                <a:ext cx="14817" cy="12123"/>
              </a:xfrm>
              <a:custGeom>
                <a:avLst/>
                <a:gdLst>
                  <a:gd name="T0" fmla="*/ 8 w 11"/>
                  <a:gd name="T1" fmla="*/ 4 h 9"/>
                  <a:gd name="T2" fmla="*/ 8 w 11"/>
                  <a:gd name="T3" fmla="*/ 4 h 9"/>
                  <a:gd name="T4" fmla="*/ 8 w 11"/>
                  <a:gd name="T5" fmla="*/ 4 h 9"/>
                  <a:gd name="T6" fmla="*/ 9 w 11"/>
                  <a:gd name="T7" fmla="*/ 5 h 9"/>
                  <a:gd name="T8" fmla="*/ 9 w 11"/>
                  <a:gd name="T9" fmla="*/ 5 h 9"/>
                  <a:gd name="T10" fmla="*/ 8 w 11"/>
                  <a:gd name="T11" fmla="*/ 6 h 9"/>
                  <a:gd name="T12" fmla="*/ 8 w 11"/>
                  <a:gd name="T13" fmla="*/ 8 h 9"/>
                  <a:gd name="T14" fmla="*/ 0 w 11"/>
                  <a:gd name="T15" fmla="*/ 6 h 9"/>
                  <a:gd name="T16" fmla="*/ 0 w 11"/>
                  <a:gd name="T17" fmla="*/ 9 h 9"/>
                  <a:gd name="T18" fmla="*/ 6 w 11"/>
                  <a:gd name="T19" fmla="*/ 9 h 9"/>
                  <a:gd name="T20" fmla="*/ 6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1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9" y="5"/>
                    </a:lnTo>
                    <a:lnTo>
                      <a:pt x="9" y="5"/>
                    </a:lnTo>
                    <a:lnTo>
                      <a:pt x="8" y="6"/>
                    </a:lnTo>
                    <a:lnTo>
                      <a:pt x="8" y="8"/>
                    </a:lnTo>
                    <a:lnTo>
                      <a:pt x="0" y="6"/>
                    </a:lnTo>
                    <a:lnTo>
                      <a:pt x="0" y="9"/>
                    </a:lnTo>
                    <a:lnTo>
                      <a:pt x="6" y="9"/>
                    </a:lnTo>
                    <a:lnTo>
                      <a:pt x="6" y="9"/>
                    </a:lnTo>
                    <a:lnTo>
                      <a:pt x="9" y="9"/>
                    </a:lnTo>
                    <a:lnTo>
                      <a:pt x="11" y="5"/>
                    </a:lnTo>
                    <a:lnTo>
                      <a:pt x="11" y="5"/>
                    </a:lnTo>
                    <a:lnTo>
                      <a:pt x="11" y="2"/>
                    </a:lnTo>
                    <a:lnTo>
                      <a:pt x="8" y="1"/>
                    </a:lnTo>
                    <a:lnTo>
                      <a:pt x="1"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9" name="Freeform 497"/>
              <p:cNvSpPr/>
              <p:nvPr/>
            </p:nvSpPr>
            <p:spPr bwMode="auto">
              <a:xfrm>
                <a:off x="4445327" y="1589453"/>
                <a:ext cx="16164" cy="12123"/>
              </a:xfrm>
              <a:custGeom>
                <a:avLst/>
                <a:gdLst>
                  <a:gd name="T0" fmla="*/ 3 w 12"/>
                  <a:gd name="T1" fmla="*/ 9 h 9"/>
                  <a:gd name="T2" fmla="*/ 11 w 12"/>
                  <a:gd name="T3" fmla="*/ 9 h 9"/>
                  <a:gd name="T4" fmla="*/ 11 w 12"/>
                  <a:gd name="T5" fmla="*/ 8 h 9"/>
                  <a:gd name="T6" fmla="*/ 3 w 12"/>
                  <a:gd name="T7" fmla="*/ 7 h 9"/>
                  <a:gd name="T8" fmla="*/ 3 w 12"/>
                  <a:gd name="T9" fmla="*/ 7 h 9"/>
                  <a:gd name="T10" fmla="*/ 3 w 12"/>
                  <a:gd name="T11" fmla="*/ 7 h 9"/>
                  <a:gd name="T12" fmla="*/ 3 w 12"/>
                  <a:gd name="T13" fmla="*/ 4 h 9"/>
                  <a:gd name="T14" fmla="*/ 3 w 12"/>
                  <a:gd name="T15" fmla="*/ 4 h 9"/>
                  <a:gd name="T16" fmla="*/ 3 w 12"/>
                  <a:gd name="T17" fmla="*/ 3 h 9"/>
                  <a:gd name="T18" fmla="*/ 4 w 12"/>
                  <a:gd name="T19" fmla="*/ 3 h 9"/>
                  <a:gd name="T20" fmla="*/ 11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3" y="7"/>
                    </a:lnTo>
                    <a:lnTo>
                      <a:pt x="3" y="7"/>
                    </a:lnTo>
                    <a:lnTo>
                      <a:pt x="3" y="7"/>
                    </a:lnTo>
                    <a:lnTo>
                      <a:pt x="3" y="4"/>
                    </a:lnTo>
                    <a:lnTo>
                      <a:pt x="3" y="4"/>
                    </a:lnTo>
                    <a:lnTo>
                      <a:pt x="3" y="3"/>
                    </a:lnTo>
                    <a:lnTo>
                      <a:pt x="4" y="3"/>
                    </a:lnTo>
                    <a:lnTo>
                      <a:pt x="11" y="4"/>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0" name="Freeform 498"/>
              <p:cNvSpPr/>
              <p:nvPr/>
            </p:nvSpPr>
            <p:spPr bwMode="auto">
              <a:xfrm>
                <a:off x="4460143" y="1590800"/>
                <a:ext cx="14817" cy="13470"/>
              </a:xfrm>
              <a:custGeom>
                <a:avLst/>
                <a:gdLst>
                  <a:gd name="T0" fmla="*/ 8 w 11"/>
                  <a:gd name="T1" fmla="*/ 3 h 10"/>
                  <a:gd name="T2" fmla="*/ 8 w 11"/>
                  <a:gd name="T3" fmla="*/ 3 h 10"/>
                  <a:gd name="T4" fmla="*/ 8 w 11"/>
                  <a:gd name="T5" fmla="*/ 4 h 10"/>
                  <a:gd name="T6" fmla="*/ 9 w 11"/>
                  <a:gd name="T7" fmla="*/ 6 h 10"/>
                  <a:gd name="T8" fmla="*/ 9 w 11"/>
                  <a:gd name="T9" fmla="*/ 6 h 10"/>
                  <a:gd name="T10" fmla="*/ 8 w 11"/>
                  <a:gd name="T11" fmla="*/ 7 h 10"/>
                  <a:gd name="T12" fmla="*/ 8 w 11"/>
                  <a:gd name="T13" fmla="*/ 7 h 10"/>
                  <a:gd name="T14" fmla="*/ 0 w 11"/>
                  <a:gd name="T15" fmla="*/ 7 h 10"/>
                  <a:gd name="T16" fmla="*/ 0 w 11"/>
                  <a:gd name="T17" fmla="*/ 8 h 10"/>
                  <a:gd name="T18" fmla="*/ 7 w 11"/>
                  <a:gd name="T19" fmla="*/ 10 h 10"/>
                  <a:gd name="T20" fmla="*/ 7 w 11"/>
                  <a:gd name="T21" fmla="*/ 10 h 10"/>
                  <a:gd name="T22" fmla="*/ 9 w 11"/>
                  <a:gd name="T23" fmla="*/ 8 h 10"/>
                  <a:gd name="T24" fmla="*/ 11 w 11"/>
                  <a:gd name="T25" fmla="*/ 6 h 10"/>
                  <a:gd name="T26" fmla="*/ 11 w 11"/>
                  <a:gd name="T27" fmla="*/ 6 h 10"/>
                  <a:gd name="T28" fmla="*/ 11 w 11"/>
                  <a:gd name="T29" fmla="*/ 3 h 10"/>
                  <a:gd name="T30" fmla="*/ 8 w 11"/>
                  <a:gd name="T31" fmla="*/ 0 h 10"/>
                  <a:gd name="T32" fmla="*/ 1 w 11"/>
                  <a:gd name="T33" fmla="*/ 0 h 10"/>
                  <a:gd name="T34" fmla="*/ 0 w 11"/>
                  <a:gd name="T35" fmla="*/ 3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9" y="6"/>
                    </a:lnTo>
                    <a:lnTo>
                      <a:pt x="9" y="6"/>
                    </a:lnTo>
                    <a:lnTo>
                      <a:pt x="8" y="7"/>
                    </a:lnTo>
                    <a:lnTo>
                      <a:pt x="8" y="7"/>
                    </a:lnTo>
                    <a:lnTo>
                      <a:pt x="0" y="7"/>
                    </a:lnTo>
                    <a:lnTo>
                      <a:pt x="0" y="8"/>
                    </a:lnTo>
                    <a:lnTo>
                      <a:pt x="7" y="10"/>
                    </a:lnTo>
                    <a:lnTo>
                      <a:pt x="7" y="10"/>
                    </a:lnTo>
                    <a:lnTo>
                      <a:pt x="9" y="8"/>
                    </a:lnTo>
                    <a:lnTo>
                      <a:pt x="11" y="6"/>
                    </a:lnTo>
                    <a:lnTo>
                      <a:pt x="11" y="6"/>
                    </a:lnTo>
                    <a:lnTo>
                      <a:pt x="11" y="3"/>
                    </a:lnTo>
                    <a:lnTo>
                      <a:pt x="8" y="0"/>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1" name="Freeform 499"/>
              <p:cNvSpPr/>
              <p:nvPr/>
            </p:nvSpPr>
            <p:spPr bwMode="auto">
              <a:xfrm>
                <a:off x="4450715" y="1545003"/>
                <a:ext cx="14817" cy="13470"/>
              </a:xfrm>
              <a:custGeom>
                <a:avLst/>
                <a:gdLst>
                  <a:gd name="T0" fmla="*/ 3 w 11"/>
                  <a:gd name="T1" fmla="*/ 9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0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7"/>
                    </a:lnTo>
                    <a:lnTo>
                      <a:pt x="3" y="7"/>
                    </a:lnTo>
                    <a:lnTo>
                      <a:pt x="3" y="7"/>
                    </a:lnTo>
                    <a:lnTo>
                      <a:pt x="3" y="6"/>
                    </a:lnTo>
                    <a:lnTo>
                      <a:pt x="3" y="4"/>
                    </a:lnTo>
                    <a:lnTo>
                      <a:pt x="3" y="4"/>
                    </a:lnTo>
                    <a:lnTo>
                      <a:pt x="3" y="3"/>
                    </a:lnTo>
                    <a:lnTo>
                      <a:pt x="4" y="3"/>
                    </a:lnTo>
                    <a:lnTo>
                      <a:pt x="11" y="3"/>
                    </a:lnTo>
                    <a:lnTo>
                      <a:pt x="11" y="0"/>
                    </a:lnTo>
                    <a:lnTo>
                      <a:pt x="4" y="0"/>
                    </a:lnTo>
                    <a:lnTo>
                      <a:pt x="4" y="0"/>
                    </a:lnTo>
                    <a:lnTo>
                      <a:pt x="1" y="2"/>
                    </a:lnTo>
                    <a:lnTo>
                      <a:pt x="0" y="4"/>
                    </a:lnTo>
                    <a:lnTo>
                      <a:pt x="0" y="4"/>
                    </a:lnTo>
                    <a:lnTo>
                      <a:pt x="0" y="7"/>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2" name="Freeform 500"/>
              <p:cNvSpPr/>
              <p:nvPr/>
            </p:nvSpPr>
            <p:spPr bwMode="auto">
              <a:xfrm>
                <a:off x="4465531" y="1545003"/>
                <a:ext cx="14817" cy="14817"/>
              </a:xfrm>
              <a:custGeom>
                <a:avLst/>
                <a:gdLst>
                  <a:gd name="T0" fmla="*/ 8 w 11"/>
                  <a:gd name="T1" fmla="*/ 4 h 11"/>
                  <a:gd name="T2" fmla="*/ 8 w 11"/>
                  <a:gd name="T3" fmla="*/ 4 h 11"/>
                  <a:gd name="T4" fmla="*/ 8 w 11"/>
                  <a:gd name="T5" fmla="*/ 4 h 11"/>
                  <a:gd name="T6" fmla="*/ 8 w 11"/>
                  <a:gd name="T7" fmla="*/ 6 h 11"/>
                  <a:gd name="T8" fmla="*/ 8 w 11"/>
                  <a:gd name="T9" fmla="*/ 6 h 11"/>
                  <a:gd name="T10" fmla="*/ 8 w 11"/>
                  <a:gd name="T11" fmla="*/ 7 h 11"/>
                  <a:gd name="T12" fmla="*/ 7 w 11"/>
                  <a:gd name="T13" fmla="*/ 9 h 11"/>
                  <a:gd name="T14" fmla="*/ 0 w 11"/>
                  <a:gd name="T15" fmla="*/ 7 h 11"/>
                  <a:gd name="T16" fmla="*/ 0 w 11"/>
                  <a:gd name="T17" fmla="*/ 10 h 11"/>
                  <a:gd name="T18" fmla="*/ 7 w 11"/>
                  <a:gd name="T19" fmla="*/ 11 h 11"/>
                  <a:gd name="T20" fmla="*/ 7 w 11"/>
                  <a:gd name="T21" fmla="*/ 11 h 11"/>
                  <a:gd name="T22" fmla="*/ 9 w 11"/>
                  <a:gd name="T23" fmla="*/ 10 h 11"/>
                  <a:gd name="T24" fmla="*/ 11 w 11"/>
                  <a:gd name="T25" fmla="*/ 7 h 11"/>
                  <a:gd name="T26" fmla="*/ 11 w 11"/>
                  <a:gd name="T27" fmla="*/ 7 h 11"/>
                  <a:gd name="T28" fmla="*/ 11 w 11"/>
                  <a:gd name="T29" fmla="*/ 3 h 11"/>
                  <a:gd name="T30" fmla="*/ 8 w 11"/>
                  <a:gd name="T31" fmla="*/ 2 h 11"/>
                  <a:gd name="T32" fmla="*/ 0 w 11"/>
                  <a:gd name="T33" fmla="*/ 0 h 11"/>
                  <a:gd name="T34" fmla="*/ 0 w 11"/>
                  <a:gd name="T35" fmla="*/ 3 h 11"/>
                  <a:gd name="T36" fmla="*/ 8 w 11"/>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8" y="4"/>
                    </a:moveTo>
                    <a:lnTo>
                      <a:pt x="8" y="4"/>
                    </a:lnTo>
                    <a:lnTo>
                      <a:pt x="8" y="4"/>
                    </a:lnTo>
                    <a:lnTo>
                      <a:pt x="8" y="6"/>
                    </a:lnTo>
                    <a:lnTo>
                      <a:pt x="8" y="6"/>
                    </a:lnTo>
                    <a:lnTo>
                      <a:pt x="8" y="7"/>
                    </a:lnTo>
                    <a:lnTo>
                      <a:pt x="7" y="9"/>
                    </a:lnTo>
                    <a:lnTo>
                      <a:pt x="0" y="7"/>
                    </a:lnTo>
                    <a:lnTo>
                      <a:pt x="0" y="10"/>
                    </a:lnTo>
                    <a:lnTo>
                      <a:pt x="7" y="11"/>
                    </a:lnTo>
                    <a:lnTo>
                      <a:pt x="7" y="11"/>
                    </a:lnTo>
                    <a:lnTo>
                      <a:pt x="9" y="10"/>
                    </a:lnTo>
                    <a:lnTo>
                      <a:pt x="11" y="7"/>
                    </a:lnTo>
                    <a:lnTo>
                      <a:pt x="11" y="7"/>
                    </a:lnTo>
                    <a:lnTo>
                      <a:pt x="11" y="3"/>
                    </a:lnTo>
                    <a:lnTo>
                      <a:pt x="8" y="2"/>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3" name="Freeform 501"/>
              <p:cNvSpPr/>
              <p:nvPr/>
            </p:nvSpPr>
            <p:spPr bwMode="auto">
              <a:xfrm>
                <a:off x="4456103" y="1500552"/>
                <a:ext cx="14817" cy="13470"/>
              </a:xfrm>
              <a:custGeom>
                <a:avLst/>
                <a:gdLst>
                  <a:gd name="T0" fmla="*/ 3 w 11"/>
                  <a:gd name="T1" fmla="*/ 9 h 10"/>
                  <a:gd name="T2" fmla="*/ 11 w 11"/>
                  <a:gd name="T3" fmla="*/ 10 h 10"/>
                  <a:gd name="T4" fmla="*/ 11 w 11"/>
                  <a:gd name="T5" fmla="*/ 8 h 10"/>
                  <a:gd name="T6" fmla="*/ 3 w 11"/>
                  <a:gd name="T7" fmla="*/ 6 h 10"/>
                  <a:gd name="T8" fmla="*/ 3 w 11"/>
                  <a:gd name="T9" fmla="*/ 6 h 10"/>
                  <a:gd name="T10" fmla="*/ 3 w 11"/>
                  <a:gd name="T11" fmla="*/ 6 h 10"/>
                  <a:gd name="T12" fmla="*/ 3 w 11"/>
                  <a:gd name="T13" fmla="*/ 5 h 10"/>
                  <a:gd name="T14" fmla="*/ 3 w 11"/>
                  <a:gd name="T15" fmla="*/ 5 h 10"/>
                  <a:gd name="T16" fmla="*/ 3 w 11"/>
                  <a:gd name="T17" fmla="*/ 2 h 10"/>
                  <a:gd name="T18" fmla="*/ 4 w 11"/>
                  <a:gd name="T19" fmla="*/ 2 h 10"/>
                  <a:gd name="T20" fmla="*/ 11 w 11"/>
                  <a:gd name="T21" fmla="*/ 4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8"/>
                    </a:lnTo>
                    <a:lnTo>
                      <a:pt x="3" y="6"/>
                    </a:lnTo>
                    <a:lnTo>
                      <a:pt x="3" y="6"/>
                    </a:lnTo>
                    <a:lnTo>
                      <a:pt x="3" y="6"/>
                    </a:lnTo>
                    <a:lnTo>
                      <a:pt x="3" y="5"/>
                    </a:lnTo>
                    <a:lnTo>
                      <a:pt x="3" y="5"/>
                    </a:lnTo>
                    <a:lnTo>
                      <a:pt x="3" y="2"/>
                    </a:lnTo>
                    <a:lnTo>
                      <a:pt x="4"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4" name="Freeform 502"/>
              <p:cNvSpPr/>
              <p:nvPr/>
            </p:nvSpPr>
            <p:spPr bwMode="auto">
              <a:xfrm>
                <a:off x="4470919" y="1501899"/>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7 h 9"/>
                  <a:gd name="T14" fmla="*/ 0 w 11"/>
                  <a:gd name="T15" fmla="*/ 7 h 9"/>
                  <a:gd name="T16" fmla="*/ 0 w 11"/>
                  <a:gd name="T17" fmla="*/ 9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7"/>
                    </a:lnTo>
                    <a:lnTo>
                      <a:pt x="0" y="7"/>
                    </a:lnTo>
                    <a:lnTo>
                      <a:pt x="0" y="9"/>
                    </a:lnTo>
                    <a:lnTo>
                      <a:pt x="7" y="9"/>
                    </a:lnTo>
                    <a:lnTo>
                      <a:pt x="7" y="9"/>
                    </a:lnTo>
                    <a:lnTo>
                      <a:pt x="9" y="8"/>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5" name="Freeform 503"/>
              <p:cNvSpPr/>
              <p:nvPr/>
            </p:nvSpPr>
            <p:spPr bwMode="auto">
              <a:xfrm>
                <a:off x="4461490" y="1456102"/>
                <a:ext cx="14817" cy="13470"/>
              </a:xfrm>
              <a:custGeom>
                <a:avLst/>
                <a:gdLst>
                  <a:gd name="T0" fmla="*/ 3 w 11"/>
                  <a:gd name="T1" fmla="*/ 8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2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8 h 10"/>
                  <a:gd name="T38" fmla="*/ 3 w 11"/>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8"/>
                    </a:moveTo>
                    <a:lnTo>
                      <a:pt x="11" y="10"/>
                    </a:lnTo>
                    <a:lnTo>
                      <a:pt x="11" y="7"/>
                    </a:lnTo>
                    <a:lnTo>
                      <a:pt x="3" y="7"/>
                    </a:lnTo>
                    <a:lnTo>
                      <a:pt x="3" y="7"/>
                    </a:lnTo>
                    <a:lnTo>
                      <a:pt x="3" y="6"/>
                    </a:lnTo>
                    <a:lnTo>
                      <a:pt x="3" y="4"/>
                    </a:lnTo>
                    <a:lnTo>
                      <a:pt x="3" y="4"/>
                    </a:lnTo>
                    <a:lnTo>
                      <a:pt x="3" y="3"/>
                    </a:lnTo>
                    <a:lnTo>
                      <a:pt x="4" y="3"/>
                    </a:lnTo>
                    <a:lnTo>
                      <a:pt x="11" y="3"/>
                    </a:lnTo>
                    <a:lnTo>
                      <a:pt x="11" y="2"/>
                    </a:lnTo>
                    <a:lnTo>
                      <a:pt x="4" y="0"/>
                    </a:lnTo>
                    <a:lnTo>
                      <a:pt x="4" y="0"/>
                    </a:lnTo>
                    <a:lnTo>
                      <a:pt x="1" y="2"/>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6" name="Freeform 504"/>
              <p:cNvSpPr/>
              <p:nvPr/>
            </p:nvSpPr>
            <p:spPr bwMode="auto">
              <a:xfrm>
                <a:off x="4476307" y="1458796"/>
                <a:ext cx="14817" cy="12123"/>
              </a:xfrm>
              <a:custGeom>
                <a:avLst/>
                <a:gdLst>
                  <a:gd name="T0" fmla="*/ 8 w 11"/>
                  <a:gd name="T1" fmla="*/ 2 h 9"/>
                  <a:gd name="T2" fmla="*/ 8 w 11"/>
                  <a:gd name="T3" fmla="*/ 2 h 9"/>
                  <a:gd name="T4" fmla="*/ 8 w 11"/>
                  <a:gd name="T5" fmla="*/ 2 h 9"/>
                  <a:gd name="T6" fmla="*/ 8 w 11"/>
                  <a:gd name="T7" fmla="*/ 5 h 9"/>
                  <a:gd name="T8" fmla="*/ 8 w 11"/>
                  <a:gd name="T9" fmla="*/ 5 h 9"/>
                  <a:gd name="T10" fmla="*/ 8 w 11"/>
                  <a:gd name="T11" fmla="*/ 6 h 9"/>
                  <a:gd name="T12" fmla="*/ 7 w 11"/>
                  <a:gd name="T13" fmla="*/ 6 h 9"/>
                  <a:gd name="T14" fmla="*/ 0 w 11"/>
                  <a:gd name="T15" fmla="*/ 5 h 9"/>
                  <a:gd name="T16" fmla="*/ 0 w 11"/>
                  <a:gd name="T17" fmla="*/ 8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1 h 9"/>
                  <a:gd name="T30" fmla="*/ 8 w 11"/>
                  <a:gd name="T31" fmla="*/ 0 h 9"/>
                  <a:gd name="T32" fmla="*/ 0 w 11"/>
                  <a:gd name="T33" fmla="*/ 0 h 9"/>
                  <a:gd name="T34" fmla="*/ 0 w 11"/>
                  <a:gd name="T35" fmla="*/ 1 h 9"/>
                  <a:gd name="T36" fmla="*/ 8 w 11"/>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2"/>
                    </a:moveTo>
                    <a:lnTo>
                      <a:pt x="8" y="2"/>
                    </a:lnTo>
                    <a:lnTo>
                      <a:pt x="8" y="2"/>
                    </a:lnTo>
                    <a:lnTo>
                      <a:pt x="8" y="5"/>
                    </a:lnTo>
                    <a:lnTo>
                      <a:pt x="8" y="5"/>
                    </a:lnTo>
                    <a:lnTo>
                      <a:pt x="8" y="6"/>
                    </a:lnTo>
                    <a:lnTo>
                      <a:pt x="7" y="6"/>
                    </a:lnTo>
                    <a:lnTo>
                      <a:pt x="0" y="5"/>
                    </a:lnTo>
                    <a:lnTo>
                      <a:pt x="0" y="8"/>
                    </a:lnTo>
                    <a:lnTo>
                      <a:pt x="7" y="9"/>
                    </a:lnTo>
                    <a:lnTo>
                      <a:pt x="7" y="9"/>
                    </a:lnTo>
                    <a:lnTo>
                      <a:pt x="9" y="8"/>
                    </a:lnTo>
                    <a:lnTo>
                      <a:pt x="11" y="5"/>
                    </a:lnTo>
                    <a:lnTo>
                      <a:pt x="11" y="5"/>
                    </a:lnTo>
                    <a:lnTo>
                      <a:pt x="11" y="1"/>
                    </a:lnTo>
                    <a:lnTo>
                      <a:pt x="8" y="0"/>
                    </a:lnTo>
                    <a:lnTo>
                      <a:pt x="0"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7" name="Freeform 505"/>
              <p:cNvSpPr/>
              <p:nvPr/>
            </p:nvSpPr>
            <p:spPr bwMode="auto">
              <a:xfrm>
                <a:off x="4466878" y="1412998"/>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2"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8" name="Freeform 506"/>
              <p:cNvSpPr/>
              <p:nvPr/>
            </p:nvSpPr>
            <p:spPr bwMode="auto">
              <a:xfrm>
                <a:off x="4481695" y="1412998"/>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8 h 9"/>
                  <a:gd name="T14" fmla="*/ 0 w 11"/>
                  <a:gd name="T15" fmla="*/ 7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8"/>
                    </a:lnTo>
                    <a:lnTo>
                      <a:pt x="0" y="7"/>
                    </a:lnTo>
                    <a:lnTo>
                      <a:pt x="0" y="9"/>
                    </a:lnTo>
                    <a:lnTo>
                      <a:pt x="7" y="9"/>
                    </a:lnTo>
                    <a:lnTo>
                      <a:pt x="7" y="9"/>
                    </a:lnTo>
                    <a:lnTo>
                      <a:pt x="9" y="9"/>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9" name="Freeform 507"/>
              <p:cNvSpPr/>
              <p:nvPr/>
            </p:nvSpPr>
            <p:spPr bwMode="auto">
              <a:xfrm>
                <a:off x="4485736" y="1368547"/>
                <a:ext cx="16164" cy="13470"/>
              </a:xfrm>
              <a:custGeom>
                <a:avLst/>
                <a:gdLst>
                  <a:gd name="T0" fmla="*/ 9 w 12"/>
                  <a:gd name="T1" fmla="*/ 3 h 10"/>
                  <a:gd name="T2" fmla="*/ 9 w 12"/>
                  <a:gd name="T3" fmla="*/ 3 h 10"/>
                  <a:gd name="T4" fmla="*/ 9 w 12"/>
                  <a:gd name="T5" fmla="*/ 5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0 h 10"/>
                  <a:gd name="T32" fmla="*/ 1 w 12"/>
                  <a:gd name="T33" fmla="*/ 0 h 10"/>
                  <a:gd name="T34" fmla="*/ 1 w 12"/>
                  <a:gd name="T35" fmla="*/ 2 h 10"/>
                  <a:gd name="T36" fmla="*/ 9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3"/>
                    </a:moveTo>
                    <a:lnTo>
                      <a:pt x="9" y="3"/>
                    </a:lnTo>
                    <a:lnTo>
                      <a:pt x="9" y="5"/>
                    </a:lnTo>
                    <a:lnTo>
                      <a:pt x="9" y="6"/>
                    </a:lnTo>
                    <a:lnTo>
                      <a:pt x="9" y="6"/>
                    </a:lnTo>
                    <a:lnTo>
                      <a:pt x="9" y="7"/>
                    </a:lnTo>
                    <a:lnTo>
                      <a:pt x="8" y="7"/>
                    </a:lnTo>
                    <a:lnTo>
                      <a:pt x="1" y="7"/>
                    </a:lnTo>
                    <a:lnTo>
                      <a:pt x="0" y="9"/>
                    </a:lnTo>
                    <a:lnTo>
                      <a:pt x="8" y="10"/>
                    </a:lnTo>
                    <a:lnTo>
                      <a:pt x="8" y="10"/>
                    </a:lnTo>
                    <a:lnTo>
                      <a:pt x="10" y="9"/>
                    </a:lnTo>
                    <a:lnTo>
                      <a:pt x="12" y="6"/>
                    </a:lnTo>
                    <a:lnTo>
                      <a:pt x="12" y="6"/>
                    </a:lnTo>
                    <a:lnTo>
                      <a:pt x="10" y="2"/>
                    </a:lnTo>
                    <a:lnTo>
                      <a:pt x="9" y="0"/>
                    </a:lnTo>
                    <a:lnTo>
                      <a:pt x="1" y="0"/>
                    </a:lnTo>
                    <a:lnTo>
                      <a:pt x="1" y="2"/>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0" name="Freeform 508"/>
              <p:cNvSpPr/>
              <p:nvPr/>
            </p:nvSpPr>
            <p:spPr bwMode="auto">
              <a:xfrm>
                <a:off x="4472266" y="1367201"/>
                <a:ext cx="14817" cy="13470"/>
              </a:xfrm>
              <a:custGeom>
                <a:avLst/>
                <a:gdLst>
                  <a:gd name="T0" fmla="*/ 3 w 11"/>
                  <a:gd name="T1" fmla="*/ 10 h 10"/>
                  <a:gd name="T2" fmla="*/ 10 w 11"/>
                  <a:gd name="T3" fmla="*/ 10 h 10"/>
                  <a:gd name="T4" fmla="*/ 11 w 11"/>
                  <a:gd name="T5" fmla="*/ 8 h 10"/>
                  <a:gd name="T6" fmla="*/ 3 w 11"/>
                  <a:gd name="T7" fmla="*/ 7 h 10"/>
                  <a:gd name="T8" fmla="*/ 3 w 11"/>
                  <a:gd name="T9" fmla="*/ 7 h 10"/>
                  <a:gd name="T10" fmla="*/ 3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1 h 10"/>
                  <a:gd name="T24" fmla="*/ 4 w 11"/>
                  <a:gd name="T25" fmla="*/ 0 h 10"/>
                  <a:gd name="T26" fmla="*/ 4 w 11"/>
                  <a:gd name="T27" fmla="*/ 0 h 10"/>
                  <a:gd name="T28" fmla="*/ 2 w 11"/>
                  <a:gd name="T29" fmla="*/ 1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1" y="8"/>
                    </a:lnTo>
                    <a:lnTo>
                      <a:pt x="3" y="7"/>
                    </a:lnTo>
                    <a:lnTo>
                      <a:pt x="3" y="7"/>
                    </a:lnTo>
                    <a:lnTo>
                      <a:pt x="3" y="6"/>
                    </a:lnTo>
                    <a:lnTo>
                      <a:pt x="2" y="4"/>
                    </a:lnTo>
                    <a:lnTo>
                      <a:pt x="2" y="4"/>
                    </a:lnTo>
                    <a:lnTo>
                      <a:pt x="3" y="3"/>
                    </a:lnTo>
                    <a:lnTo>
                      <a:pt x="3" y="3"/>
                    </a:lnTo>
                    <a:lnTo>
                      <a:pt x="11" y="3"/>
                    </a:lnTo>
                    <a:lnTo>
                      <a:pt x="11" y="1"/>
                    </a:lnTo>
                    <a:lnTo>
                      <a:pt x="4" y="0"/>
                    </a:lnTo>
                    <a:lnTo>
                      <a:pt x="4" y="0"/>
                    </a:lnTo>
                    <a:lnTo>
                      <a:pt x="2" y="1"/>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1" name="Freeform 509"/>
              <p:cNvSpPr/>
              <p:nvPr/>
            </p:nvSpPr>
            <p:spPr bwMode="auto">
              <a:xfrm>
                <a:off x="4491124" y="1324097"/>
                <a:ext cx="16164" cy="12123"/>
              </a:xfrm>
              <a:custGeom>
                <a:avLst/>
                <a:gdLst>
                  <a:gd name="T0" fmla="*/ 9 w 12"/>
                  <a:gd name="T1" fmla="*/ 4 h 9"/>
                  <a:gd name="T2" fmla="*/ 9 w 12"/>
                  <a:gd name="T3" fmla="*/ 4 h 9"/>
                  <a:gd name="T4" fmla="*/ 9 w 12"/>
                  <a:gd name="T5" fmla="*/ 4 h 9"/>
                  <a:gd name="T6" fmla="*/ 9 w 12"/>
                  <a:gd name="T7" fmla="*/ 5 h 9"/>
                  <a:gd name="T8" fmla="*/ 9 w 12"/>
                  <a:gd name="T9" fmla="*/ 5 h 9"/>
                  <a:gd name="T10" fmla="*/ 9 w 12"/>
                  <a:gd name="T11" fmla="*/ 6 h 9"/>
                  <a:gd name="T12" fmla="*/ 8 w 12"/>
                  <a:gd name="T13" fmla="*/ 8 h 9"/>
                  <a:gd name="T14" fmla="*/ 1 w 12"/>
                  <a:gd name="T15" fmla="*/ 6 h 9"/>
                  <a:gd name="T16" fmla="*/ 0 w 12"/>
                  <a:gd name="T17" fmla="*/ 9 h 9"/>
                  <a:gd name="T18" fmla="*/ 8 w 12"/>
                  <a:gd name="T19" fmla="*/ 9 h 9"/>
                  <a:gd name="T20" fmla="*/ 8 w 12"/>
                  <a:gd name="T21" fmla="*/ 9 h 9"/>
                  <a:gd name="T22" fmla="*/ 11 w 12"/>
                  <a:gd name="T23" fmla="*/ 9 h 9"/>
                  <a:gd name="T24" fmla="*/ 12 w 12"/>
                  <a:gd name="T25" fmla="*/ 5 h 9"/>
                  <a:gd name="T26" fmla="*/ 12 w 12"/>
                  <a:gd name="T27" fmla="*/ 5 h 9"/>
                  <a:gd name="T28" fmla="*/ 11 w 12"/>
                  <a:gd name="T29" fmla="*/ 2 h 9"/>
                  <a:gd name="T30" fmla="*/ 9 w 12"/>
                  <a:gd name="T31" fmla="*/ 1 h 9"/>
                  <a:gd name="T32" fmla="*/ 1 w 12"/>
                  <a:gd name="T33" fmla="*/ 0 h 9"/>
                  <a:gd name="T34" fmla="*/ 1 w 12"/>
                  <a:gd name="T35" fmla="*/ 2 h 9"/>
                  <a:gd name="T36" fmla="*/ 9 w 12"/>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9" y="4"/>
                    </a:moveTo>
                    <a:lnTo>
                      <a:pt x="9" y="4"/>
                    </a:lnTo>
                    <a:lnTo>
                      <a:pt x="9" y="4"/>
                    </a:lnTo>
                    <a:lnTo>
                      <a:pt x="9" y="5"/>
                    </a:lnTo>
                    <a:lnTo>
                      <a:pt x="9" y="5"/>
                    </a:lnTo>
                    <a:lnTo>
                      <a:pt x="9" y="6"/>
                    </a:lnTo>
                    <a:lnTo>
                      <a:pt x="8" y="8"/>
                    </a:lnTo>
                    <a:lnTo>
                      <a:pt x="1" y="6"/>
                    </a:lnTo>
                    <a:lnTo>
                      <a:pt x="0" y="9"/>
                    </a:lnTo>
                    <a:lnTo>
                      <a:pt x="8" y="9"/>
                    </a:lnTo>
                    <a:lnTo>
                      <a:pt x="8" y="9"/>
                    </a:lnTo>
                    <a:lnTo>
                      <a:pt x="11" y="9"/>
                    </a:lnTo>
                    <a:lnTo>
                      <a:pt x="12" y="5"/>
                    </a:lnTo>
                    <a:lnTo>
                      <a:pt x="12" y="5"/>
                    </a:lnTo>
                    <a:lnTo>
                      <a:pt x="11"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2" name="Freeform 510"/>
              <p:cNvSpPr/>
              <p:nvPr/>
            </p:nvSpPr>
            <p:spPr bwMode="auto">
              <a:xfrm>
                <a:off x="4477654" y="1324097"/>
                <a:ext cx="14817" cy="12123"/>
              </a:xfrm>
              <a:custGeom>
                <a:avLst/>
                <a:gdLst>
                  <a:gd name="T0" fmla="*/ 3 w 11"/>
                  <a:gd name="T1" fmla="*/ 8 h 9"/>
                  <a:gd name="T2" fmla="*/ 10 w 11"/>
                  <a:gd name="T3" fmla="*/ 9 h 9"/>
                  <a:gd name="T4" fmla="*/ 11 w 11"/>
                  <a:gd name="T5" fmla="*/ 6 h 9"/>
                  <a:gd name="T6" fmla="*/ 3 w 11"/>
                  <a:gd name="T7" fmla="*/ 5 h 9"/>
                  <a:gd name="T8" fmla="*/ 3 w 11"/>
                  <a:gd name="T9" fmla="*/ 5 h 9"/>
                  <a:gd name="T10" fmla="*/ 3 w 11"/>
                  <a:gd name="T11" fmla="*/ 5 h 9"/>
                  <a:gd name="T12" fmla="*/ 2 w 11"/>
                  <a:gd name="T13" fmla="*/ 4 h 9"/>
                  <a:gd name="T14" fmla="*/ 2 w 11"/>
                  <a:gd name="T15" fmla="*/ 4 h 9"/>
                  <a:gd name="T16" fmla="*/ 3 w 11"/>
                  <a:gd name="T17" fmla="*/ 2 h 9"/>
                  <a:gd name="T18" fmla="*/ 3 w 11"/>
                  <a:gd name="T19" fmla="*/ 1 h 9"/>
                  <a:gd name="T20" fmla="*/ 11 w 11"/>
                  <a:gd name="T21" fmla="*/ 2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5"/>
                    </a:lnTo>
                    <a:lnTo>
                      <a:pt x="3" y="5"/>
                    </a:lnTo>
                    <a:lnTo>
                      <a:pt x="3" y="5"/>
                    </a:lnTo>
                    <a:lnTo>
                      <a:pt x="2" y="4"/>
                    </a:lnTo>
                    <a:lnTo>
                      <a:pt x="2" y="4"/>
                    </a:lnTo>
                    <a:lnTo>
                      <a:pt x="3" y="2"/>
                    </a:lnTo>
                    <a:lnTo>
                      <a:pt x="3" y="1"/>
                    </a:lnTo>
                    <a:lnTo>
                      <a:pt x="11" y="2"/>
                    </a:lnTo>
                    <a:lnTo>
                      <a:pt x="11" y="0"/>
                    </a:lnTo>
                    <a:lnTo>
                      <a:pt x="4" y="0"/>
                    </a:lnTo>
                    <a:lnTo>
                      <a:pt x="4" y="0"/>
                    </a:lnTo>
                    <a:lnTo>
                      <a:pt x="2"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3" name="Freeform 511"/>
              <p:cNvSpPr/>
              <p:nvPr/>
            </p:nvSpPr>
            <p:spPr bwMode="auto">
              <a:xfrm>
                <a:off x="4474960" y="1749744"/>
                <a:ext cx="344828" cy="37716"/>
              </a:xfrm>
              <a:custGeom>
                <a:avLst/>
                <a:gdLst>
                  <a:gd name="T0" fmla="*/ 256 w 256"/>
                  <a:gd name="T1" fmla="*/ 28 h 28"/>
                  <a:gd name="T2" fmla="*/ 256 w 256"/>
                  <a:gd name="T3" fmla="*/ 28 h 28"/>
                  <a:gd name="T4" fmla="*/ 1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1"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4" name="Freeform 512"/>
              <p:cNvSpPr/>
              <p:nvPr/>
            </p:nvSpPr>
            <p:spPr bwMode="auto">
              <a:xfrm>
                <a:off x="4477654" y="1726845"/>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5" name="Freeform 513"/>
              <p:cNvSpPr/>
              <p:nvPr/>
            </p:nvSpPr>
            <p:spPr bwMode="auto">
              <a:xfrm>
                <a:off x="4480348" y="1707987"/>
                <a:ext cx="344828" cy="37716"/>
              </a:xfrm>
              <a:custGeom>
                <a:avLst/>
                <a:gdLst>
                  <a:gd name="T0" fmla="*/ 255 w 256"/>
                  <a:gd name="T1" fmla="*/ 28 h 28"/>
                  <a:gd name="T2" fmla="*/ 256 w 256"/>
                  <a:gd name="T3" fmla="*/ 27 h 28"/>
                  <a:gd name="T4" fmla="*/ 0 w 256"/>
                  <a:gd name="T5" fmla="*/ 0 h 28"/>
                  <a:gd name="T6" fmla="*/ 0 w 256"/>
                  <a:gd name="T7" fmla="*/ 0 h 28"/>
                  <a:gd name="T8" fmla="*/ 255 w 256"/>
                  <a:gd name="T9" fmla="*/ 28 h 28"/>
                </a:gdLst>
                <a:ahLst/>
                <a:cxnLst>
                  <a:cxn ang="0">
                    <a:pos x="T0" y="T1"/>
                  </a:cxn>
                  <a:cxn ang="0">
                    <a:pos x="T2" y="T3"/>
                  </a:cxn>
                  <a:cxn ang="0">
                    <a:pos x="T4" y="T5"/>
                  </a:cxn>
                  <a:cxn ang="0">
                    <a:pos x="T6" y="T7"/>
                  </a:cxn>
                  <a:cxn ang="0">
                    <a:pos x="T8" y="T9"/>
                  </a:cxn>
                </a:cxnLst>
                <a:rect l="0" t="0" r="r" b="b"/>
                <a:pathLst>
                  <a:path w="256" h="28">
                    <a:moveTo>
                      <a:pt x="255" y="28"/>
                    </a:moveTo>
                    <a:lnTo>
                      <a:pt x="256"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6" name="Freeform 514"/>
              <p:cNvSpPr/>
              <p:nvPr/>
            </p:nvSpPr>
            <p:spPr bwMode="auto">
              <a:xfrm>
                <a:off x="4483042" y="1685089"/>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7" name="Freeform 515"/>
              <p:cNvSpPr/>
              <p:nvPr/>
            </p:nvSpPr>
            <p:spPr bwMode="auto">
              <a:xfrm>
                <a:off x="4485736" y="1663537"/>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8" name="Freeform 516"/>
              <p:cNvSpPr/>
              <p:nvPr/>
            </p:nvSpPr>
            <p:spPr bwMode="auto">
              <a:xfrm>
                <a:off x="4488430" y="1643332"/>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9" name="Freeform 517"/>
              <p:cNvSpPr/>
              <p:nvPr/>
            </p:nvSpPr>
            <p:spPr bwMode="auto">
              <a:xfrm>
                <a:off x="4491124" y="1621780"/>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0" name="Freeform 518"/>
              <p:cNvSpPr/>
              <p:nvPr/>
            </p:nvSpPr>
            <p:spPr bwMode="auto">
              <a:xfrm>
                <a:off x="4492471" y="1600229"/>
                <a:ext cx="346175" cy="37716"/>
              </a:xfrm>
              <a:custGeom>
                <a:avLst/>
                <a:gdLst>
                  <a:gd name="T0" fmla="*/ 257 w 257"/>
                  <a:gd name="T1" fmla="*/ 28 h 28"/>
                  <a:gd name="T2" fmla="*/ 257 w 257"/>
                  <a:gd name="T3" fmla="*/ 28 h 28"/>
                  <a:gd name="T4" fmla="*/ 0 w 257"/>
                  <a:gd name="T5" fmla="*/ 0 h 28"/>
                  <a:gd name="T6" fmla="*/ 0 w 257"/>
                  <a:gd name="T7" fmla="*/ 1 h 28"/>
                  <a:gd name="T8" fmla="*/ 257 w 257"/>
                  <a:gd name="T9" fmla="*/ 28 h 28"/>
                </a:gdLst>
                <a:ahLst/>
                <a:cxnLst>
                  <a:cxn ang="0">
                    <a:pos x="T0" y="T1"/>
                  </a:cxn>
                  <a:cxn ang="0">
                    <a:pos x="T2" y="T3"/>
                  </a:cxn>
                  <a:cxn ang="0">
                    <a:pos x="T4" y="T5"/>
                  </a:cxn>
                  <a:cxn ang="0">
                    <a:pos x="T6" y="T7"/>
                  </a:cxn>
                  <a:cxn ang="0">
                    <a:pos x="T8" y="T9"/>
                  </a:cxn>
                </a:cxnLst>
                <a:rect l="0" t="0" r="r" b="b"/>
                <a:pathLst>
                  <a:path w="257" h="28">
                    <a:moveTo>
                      <a:pt x="257" y="28"/>
                    </a:moveTo>
                    <a:lnTo>
                      <a:pt x="257" y="28"/>
                    </a:lnTo>
                    <a:lnTo>
                      <a:pt x="0" y="0"/>
                    </a:lnTo>
                    <a:lnTo>
                      <a:pt x="0" y="1"/>
                    </a:lnTo>
                    <a:lnTo>
                      <a:pt x="257"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 name="Freeform 519"/>
              <p:cNvSpPr/>
              <p:nvPr/>
            </p:nvSpPr>
            <p:spPr bwMode="auto">
              <a:xfrm>
                <a:off x="4496512" y="1578677"/>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2" name="Freeform 520"/>
              <p:cNvSpPr/>
              <p:nvPr/>
            </p:nvSpPr>
            <p:spPr bwMode="auto">
              <a:xfrm>
                <a:off x="4497859" y="155847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 name="Freeform 521"/>
              <p:cNvSpPr/>
              <p:nvPr/>
            </p:nvSpPr>
            <p:spPr bwMode="auto">
              <a:xfrm>
                <a:off x="4501900" y="1536921"/>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4" name="Freeform 522"/>
              <p:cNvSpPr/>
              <p:nvPr/>
            </p:nvSpPr>
            <p:spPr bwMode="auto">
              <a:xfrm>
                <a:off x="4503247" y="1514022"/>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5" name="Freeform 523"/>
              <p:cNvSpPr/>
              <p:nvPr/>
            </p:nvSpPr>
            <p:spPr bwMode="auto">
              <a:xfrm>
                <a:off x="4505941" y="1495164"/>
                <a:ext cx="344828" cy="37716"/>
              </a:xfrm>
              <a:custGeom>
                <a:avLst/>
                <a:gdLst>
                  <a:gd name="T0" fmla="*/ 256 w 256"/>
                  <a:gd name="T1" fmla="*/ 28 h 28"/>
                  <a:gd name="T2" fmla="*/ 256 w 256"/>
                  <a:gd name="T3" fmla="*/ 27 h 28"/>
                  <a:gd name="T4" fmla="*/ 0 w 256"/>
                  <a:gd name="T5" fmla="*/ 0 h 28"/>
                  <a:gd name="T6" fmla="*/ 0 w 256"/>
                  <a:gd name="T7" fmla="*/ 0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7"/>
                    </a:lnTo>
                    <a:lnTo>
                      <a:pt x="0" y="0"/>
                    </a:lnTo>
                    <a:lnTo>
                      <a:pt x="0" y="0"/>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6" name="Freeform 524"/>
              <p:cNvSpPr/>
              <p:nvPr/>
            </p:nvSpPr>
            <p:spPr bwMode="auto">
              <a:xfrm>
                <a:off x="4508634" y="1472266"/>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7" name="Freeform 525"/>
              <p:cNvSpPr/>
              <p:nvPr/>
            </p:nvSpPr>
            <p:spPr bwMode="auto">
              <a:xfrm>
                <a:off x="4511328" y="1450714"/>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8" name="Freeform 526"/>
              <p:cNvSpPr/>
              <p:nvPr/>
            </p:nvSpPr>
            <p:spPr bwMode="auto">
              <a:xfrm>
                <a:off x="4514022" y="1430509"/>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9" name="Freeform 527"/>
              <p:cNvSpPr/>
              <p:nvPr/>
            </p:nvSpPr>
            <p:spPr bwMode="auto">
              <a:xfrm>
                <a:off x="4516716" y="1408957"/>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0" name="Freeform 528"/>
              <p:cNvSpPr/>
              <p:nvPr/>
            </p:nvSpPr>
            <p:spPr bwMode="auto">
              <a:xfrm>
                <a:off x="4518064" y="1387405"/>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1" name="Freeform 529"/>
              <p:cNvSpPr/>
              <p:nvPr/>
            </p:nvSpPr>
            <p:spPr bwMode="auto">
              <a:xfrm>
                <a:off x="4522104" y="1365853"/>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2" name="Freeform 530"/>
              <p:cNvSpPr/>
              <p:nvPr/>
            </p:nvSpPr>
            <p:spPr bwMode="auto">
              <a:xfrm>
                <a:off x="4523452" y="1345649"/>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3" name="Freeform 531"/>
              <p:cNvSpPr/>
              <p:nvPr/>
            </p:nvSpPr>
            <p:spPr bwMode="auto">
              <a:xfrm>
                <a:off x="4527492" y="1324097"/>
                <a:ext cx="277479" cy="30981"/>
              </a:xfrm>
              <a:custGeom>
                <a:avLst/>
                <a:gdLst>
                  <a:gd name="T0" fmla="*/ 206 w 206"/>
                  <a:gd name="T1" fmla="*/ 23 h 23"/>
                  <a:gd name="T2" fmla="*/ 206 w 206"/>
                  <a:gd name="T3" fmla="*/ 23 h 23"/>
                  <a:gd name="T4" fmla="*/ 0 w 206"/>
                  <a:gd name="T5" fmla="*/ 0 h 23"/>
                  <a:gd name="T6" fmla="*/ 0 w 206"/>
                  <a:gd name="T7" fmla="*/ 1 h 23"/>
                  <a:gd name="T8" fmla="*/ 206 w 206"/>
                  <a:gd name="T9" fmla="*/ 23 h 23"/>
                </a:gdLst>
                <a:ahLst/>
                <a:cxnLst>
                  <a:cxn ang="0">
                    <a:pos x="T0" y="T1"/>
                  </a:cxn>
                  <a:cxn ang="0">
                    <a:pos x="T2" y="T3"/>
                  </a:cxn>
                  <a:cxn ang="0">
                    <a:pos x="T4" y="T5"/>
                  </a:cxn>
                  <a:cxn ang="0">
                    <a:pos x="T6" y="T7"/>
                  </a:cxn>
                  <a:cxn ang="0">
                    <a:pos x="T8" y="T9"/>
                  </a:cxn>
                </a:cxnLst>
                <a:rect l="0" t="0" r="r" b="b"/>
                <a:pathLst>
                  <a:path w="206" h="23">
                    <a:moveTo>
                      <a:pt x="206" y="23"/>
                    </a:moveTo>
                    <a:lnTo>
                      <a:pt x="206" y="23"/>
                    </a:lnTo>
                    <a:lnTo>
                      <a:pt x="0" y="0"/>
                    </a:lnTo>
                    <a:lnTo>
                      <a:pt x="0" y="1"/>
                    </a:lnTo>
                    <a:lnTo>
                      <a:pt x="206"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4" name="Freeform 532"/>
              <p:cNvSpPr/>
              <p:nvPr/>
            </p:nvSpPr>
            <p:spPr bwMode="auto">
              <a:xfrm>
                <a:off x="3971188" y="1654108"/>
                <a:ext cx="52533" cy="140086"/>
              </a:xfrm>
              <a:custGeom>
                <a:avLst/>
                <a:gdLst>
                  <a:gd name="T0" fmla="*/ 0 w 39"/>
                  <a:gd name="T1" fmla="*/ 83 h 104"/>
                  <a:gd name="T2" fmla="*/ 0 w 39"/>
                  <a:gd name="T3" fmla="*/ 83 h 104"/>
                  <a:gd name="T4" fmla="*/ 0 w 39"/>
                  <a:gd name="T5" fmla="*/ 87 h 104"/>
                  <a:gd name="T6" fmla="*/ 0 w 39"/>
                  <a:gd name="T7" fmla="*/ 90 h 104"/>
                  <a:gd name="T8" fmla="*/ 4 w 39"/>
                  <a:gd name="T9" fmla="*/ 96 h 104"/>
                  <a:gd name="T10" fmla="*/ 10 w 39"/>
                  <a:gd name="T11" fmla="*/ 102 h 104"/>
                  <a:gd name="T12" fmla="*/ 19 w 39"/>
                  <a:gd name="T13" fmla="*/ 103 h 104"/>
                  <a:gd name="T14" fmla="*/ 27 w 39"/>
                  <a:gd name="T15" fmla="*/ 104 h 104"/>
                  <a:gd name="T16" fmla="*/ 39 w 39"/>
                  <a:gd name="T17" fmla="*/ 2 h 104"/>
                  <a:gd name="T18" fmla="*/ 31 w 39"/>
                  <a:gd name="T19" fmla="*/ 0 h 104"/>
                  <a:gd name="T20" fmla="*/ 31 w 39"/>
                  <a:gd name="T21" fmla="*/ 0 h 104"/>
                  <a:gd name="T22" fmla="*/ 23 w 39"/>
                  <a:gd name="T23" fmla="*/ 2 h 104"/>
                  <a:gd name="T24" fmla="*/ 14 w 39"/>
                  <a:gd name="T25" fmla="*/ 4 h 104"/>
                  <a:gd name="T26" fmla="*/ 9 w 39"/>
                  <a:gd name="T27" fmla="*/ 10 h 104"/>
                  <a:gd name="T28" fmla="*/ 8 w 39"/>
                  <a:gd name="T29" fmla="*/ 14 h 104"/>
                  <a:gd name="T30" fmla="*/ 8 w 39"/>
                  <a:gd name="T31" fmla="*/ 18 h 104"/>
                  <a:gd name="T32" fmla="*/ 0 w 39"/>
                  <a:gd name="T33"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3"/>
                    </a:moveTo>
                    <a:lnTo>
                      <a:pt x="0" y="83"/>
                    </a:lnTo>
                    <a:lnTo>
                      <a:pt x="0" y="87"/>
                    </a:lnTo>
                    <a:lnTo>
                      <a:pt x="0" y="90"/>
                    </a:lnTo>
                    <a:lnTo>
                      <a:pt x="4" y="96"/>
                    </a:lnTo>
                    <a:lnTo>
                      <a:pt x="10" y="102"/>
                    </a:lnTo>
                    <a:lnTo>
                      <a:pt x="19" y="103"/>
                    </a:lnTo>
                    <a:lnTo>
                      <a:pt x="27" y="104"/>
                    </a:lnTo>
                    <a:lnTo>
                      <a:pt x="39" y="2"/>
                    </a:lnTo>
                    <a:lnTo>
                      <a:pt x="31" y="0"/>
                    </a:lnTo>
                    <a:lnTo>
                      <a:pt x="31" y="0"/>
                    </a:lnTo>
                    <a:lnTo>
                      <a:pt x="23" y="2"/>
                    </a:lnTo>
                    <a:lnTo>
                      <a:pt x="14" y="4"/>
                    </a:lnTo>
                    <a:lnTo>
                      <a:pt x="9" y="10"/>
                    </a:lnTo>
                    <a:lnTo>
                      <a:pt x="8" y="14"/>
                    </a:lnTo>
                    <a:lnTo>
                      <a:pt x="8" y="18"/>
                    </a:lnTo>
                    <a:lnTo>
                      <a:pt x="0" y="83"/>
                    </a:lnTo>
                    <a:close/>
                  </a:path>
                </a:pathLst>
              </a:custGeom>
              <a:solidFill>
                <a:srgbClr val="327A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5" name="Freeform 533"/>
              <p:cNvSpPr/>
              <p:nvPr/>
            </p:nvSpPr>
            <p:spPr bwMode="auto">
              <a:xfrm>
                <a:off x="3981964" y="1557125"/>
                <a:ext cx="52533" cy="138740"/>
              </a:xfrm>
              <a:custGeom>
                <a:avLst/>
                <a:gdLst>
                  <a:gd name="T0" fmla="*/ 0 w 39"/>
                  <a:gd name="T1" fmla="*/ 82 h 103"/>
                  <a:gd name="T2" fmla="*/ 0 w 39"/>
                  <a:gd name="T3" fmla="*/ 82 h 103"/>
                  <a:gd name="T4" fmla="*/ 0 w 39"/>
                  <a:gd name="T5" fmla="*/ 85 h 103"/>
                  <a:gd name="T6" fmla="*/ 1 w 39"/>
                  <a:gd name="T7" fmla="*/ 89 h 103"/>
                  <a:gd name="T8" fmla="*/ 5 w 39"/>
                  <a:gd name="T9" fmla="*/ 95 h 103"/>
                  <a:gd name="T10" fmla="*/ 11 w 39"/>
                  <a:gd name="T11" fmla="*/ 99 h 103"/>
                  <a:gd name="T12" fmla="*/ 20 w 39"/>
                  <a:gd name="T13" fmla="*/ 102 h 103"/>
                  <a:gd name="T14" fmla="*/ 27 w 39"/>
                  <a:gd name="T15" fmla="*/ 103 h 103"/>
                  <a:gd name="T16" fmla="*/ 39 w 39"/>
                  <a:gd name="T17" fmla="*/ 1 h 103"/>
                  <a:gd name="T18" fmla="*/ 32 w 39"/>
                  <a:gd name="T19" fmla="*/ 0 h 103"/>
                  <a:gd name="T20" fmla="*/ 32 w 39"/>
                  <a:gd name="T21" fmla="*/ 0 h 103"/>
                  <a:gd name="T22" fmla="*/ 23 w 39"/>
                  <a:gd name="T23" fmla="*/ 1 h 103"/>
                  <a:gd name="T24" fmla="*/ 16 w 39"/>
                  <a:gd name="T25" fmla="*/ 4 h 103"/>
                  <a:gd name="T26" fmla="*/ 11 w 39"/>
                  <a:gd name="T27" fmla="*/ 9 h 103"/>
                  <a:gd name="T28" fmla="*/ 9 w 39"/>
                  <a:gd name="T29" fmla="*/ 13 h 103"/>
                  <a:gd name="T30" fmla="*/ 8 w 39"/>
                  <a:gd name="T31" fmla="*/ 17 h 103"/>
                  <a:gd name="T32" fmla="*/ 0 w 39"/>
                  <a:gd name="T3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3">
                    <a:moveTo>
                      <a:pt x="0" y="82"/>
                    </a:moveTo>
                    <a:lnTo>
                      <a:pt x="0" y="82"/>
                    </a:lnTo>
                    <a:lnTo>
                      <a:pt x="0" y="85"/>
                    </a:lnTo>
                    <a:lnTo>
                      <a:pt x="1" y="89"/>
                    </a:lnTo>
                    <a:lnTo>
                      <a:pt x="5" y="95"/>
                    </a:lnTo>
                    <a:lnTo>
                      <a:pt x="11" y="99"/>
                    </a:lnTo>
                    <a:lnTo>
                      <a:pt x="20" y="102"/>
                    </a:lnTo>
                    <a:lnTo>
                      <a:pt x="27" y="103"/>
                    </a:lnTo>
                    <a:lnTo>
                      <a:pt x="39" y="1"/>
                    </a:lnTo>
                    <a:lnTo>
                      <a:pt x="32" y="0"/>
                    </a:lnTo>
                    <a:lnTo>
                      <a:pt x="32" y="0"/>
                    </a:lnTo>
                    <a:lnTo>
                      <a:pt x="23" y="1"/>
                    </a:lnTo>
                    <a:lnTo>
                      <a:pt x="16" y="4"/>
                    </a:lnTo>
                    <a:lnTo>
                      <a:pt x="11" y="9"/>
                    </a:lnTo>
                    <a:lnTo>
                      <a:pt x="9" y="13"/>
                    </a:lnTo>
                    <a:lnTo>
                      <a:pt x="8" y="17"/>
                    </a:lnTo>
                    <a:lnTo>
                      <a:pt x="0" y="82"/>
                    </a:lnTo>
                    <a:close/>
                  </a:path>
                </a:pathLst>
              </a:custGeom>
              <a:solidFill>
                <a:srgbClr val="CF46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6" name="Freeform 534"/>
              <p:cNvSpPr/>
              <p:nvPr/>
            </p:nvSpPr>
            <p:spPr bwMode="auto">
              <a:xfrm>
                <a:off x="3994087" y="1458796"/>
                <a:ext cx="52533" cy="140086"/>
              </a:xfrm>
              <a:custGeom>
                <a:avLst/>
                <a:gdLst>
                  <a:gd name="T0" fmla="*/ 0 w 39"/>
                  <a:gd name="T1" fmla="*/ 82 h 104"/>
                  <a:gd name="T2" fmla="*/ 0 w 39"/>
                  <a:gd name="T3" fmla="*/ 82 h 104"/>
                  <a:gd name="T4" fmla="*/ 0 w 39"/>
                  <a:gd name="T5" fmla="*/ 86 h 104"/>
                  <a:gd name="T6" fmla="*/ 0 w 39"/>
                  <a:gd name="T7" fmla="*/ 89 h 104"/>
                  <a:gd name="T8" fmla="*/ 4 w 39"/>
                  <a:gd name="T9" fmla="*/ 95 h 104"/>
                  <a:gd name="T10" fmla="*/ 11 w 39"/>
                  <a:gd name="T11" fmla="*/ 101 h 104"/>
                  <a:gd name="T12" fmla="*/ 19 w 39"/>
                  <a:gd name="T13" fmla="*/ 102 h 104"/>
                  <a:gd name="T14" fmla="*/ 27 w 39"/>
                  <a:gd name="T15" fmla="*/ 104 h 104"/>
                  <a:gd name="T16" fmla="*/ 39 w 39"/>
                  <a:gd name="T17" fmla="*/ 1 h 104"/>
                  <a:gd name="T18" fmla="*/ 31 w 39"/>
                  <a:gd name="T19" fmla="*/ 0 h 104"/>
                  <a:gd name="T20" fmla="*/ 31 w 39"/>
                  <a:gd name="T21" fmla="*/ 0 h 104"/>
                  <a:gd name="T22" fmla="*/ 23 w 39"/>
                  <a:gd name="T23" fmla="*/ 1 h 104"/>
                  <a:gd name="T24" fmla="*/ 15 w 39"/>
                  <a:gd name="T25" fmla="*/ 4 h 104"/>
                  <a:gd name="T26" fmla="*/ 10 w 39"/>
                  <a:gd name="T27" fmla="*/ 9 h 104"/>
                  <a:gd name="T28" fmla="*/ 8 w 39"/>
                  <a:gd name="T29" fmla="*/ 13 h 104"/>
                  <a:gd name="T30" fmla="*/ 8 w 39"/>
                  <a:gd name="T31" fmla="*/ 17 h 104"/>
                  <a:gd name="T32" fmla="*/ 0 w 39"/>
                  <a:gd name="T3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2"/>
                    </a:moveTo>
                    <a:lnTo>
                      <a:pt x="0" y="82"/>
                    </a:lnTo>
                    <a:lnTo>
                      <a:pt x="0" y="86"/>
                    </a:lnTo>
                    <a:lnTo>
                      <a:pt x="0" y="89"/>
                    </a:lnTo>
                    <a:lnTo>
                      <a:pt x="4" y="95"/>
                    </a:lnTo>
                    <a:lnTo>
                      <a:pt x="11" y="101"/>
                    </a:lnTo>
                    <a:lnTo>
                      <a:pt x="19" y="102"/>
                    </a:lnTo>
                    <a:lnTo>
                      <a:pt x="27" y="104"/>
                    </a:lnTo>
                    <a:lnTo>
                      <a:pt x="39" y="1"/>
                    </a:lnTo>
                    <a:lnTo>
                      <a:pt x="31" y="0"/>
                    </a:lnTo>
                    <a:lnTo>
                      <a:pt x="31" y="0"/>
                    </a:lnTo>
                    <a:lnTo>
                      <a:pt x="23" y="1"/>
                    </a:lnTo>
                    <a:lnTo>
                      <a:pt x="15" y="4"/>
                    </a:lnTo>
                    <a:lnTo>
                      <a:pt x="10" y="9"/>
                    </a:lnTo>
                    <a:lnTo>
                      <a:pt x="8" y="13"/>
                    </a:lnTo>
                    <a:lnTo>
                      <a:pt x="8" y="17"/>
                    </a:lnTo>
                    <a:lnTo>
                      <a:pt x="0" y="82"/>
                    </a:lnTo>
                    <a:close/>
                  </a:path>
                </a:pathLst>
              </a:custGeom>
              <a:solidFill>
                <a:srgbClr val="EABE6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7" name="Freeform 535"/>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close/>
                  </a:path>
                </a:pathLst>
              </a:custGeom>
              <a:solidFill>
                <a:srgbClr val="BBBCB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8" name="Freeform 536"/>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9" name="Freeform 537"/>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0" name="Freeform 538"/>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1" name="Freeform 539"/>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close/>
                  </a:path>
                </a:pathLst>
              </a:custGeom>
              <a:solidFill>
                <a:srgbClr val="C7C9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2" name="Freeform 540"/>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3" name="Freeform 541"/>
              <p:cNvSpPr/>
              <p:nvPr/>
            </p:nvSpPr>
            <p:spPr bwMode="auto">
              <a:xfrm>
                <a:off x="4454755" y="1314668"/>
                <a:ext cx="21552" cy="21552"/>
              </a:xfrm>
              <a:custGeom>
                <a:avLst/>
                <a:gdLst>
                  <a:gd name="T0" fmla="*/ 6 w 16"/>
                  <a:gd name="T1" fmla="*/ 16 h 16"/>
                  <a:gd name="T2" fmla="*/ 6 w 16"/>
                  <a:gd name="T3" fmla="*/ 16 h 16"/>
                  <a:gd name="T4" fmla="*/ 11 w 16"/>
                  <a:gd name="T5" fmla="*/ 16 h 16"/>
                  <a:gd name="T6" fmla="*/ 13 w 16"/>
                  <a:gd name="T7" fmla="*/ 15 h 16"/>
                  <a:gd name="T8" fmla="*/ 15 w 16"/>
                  <a:gd name="T9" fmla="*/ 12 h 16"/>
                  <a:gd name="T10" fmla="*/ 16 w 16"/>
                  <a:gd name="T11" fmla="*/ 9 h 16"/>
                  <a:gd name="T12" fmla="*/ 16 w 16"/>
                  <a:gd name="T13" fmla="*/ 9 h 16"/>
                  <a:gd name="T14" fmla="*/ 16 w 16"/>
                  <a:gd name="T15" fmla="*/ 5 h 16"/>
                  <a:gd name="T16" fmla="*/ 15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5"/>
                    </a:lnTo>
                    <a:lnTo>
                      <a:pt x="15" y="12"/>
                    </a:lnTo>
                    <a:lnTo>
                      <a:pt x="16" y="9"/>
                    </a:lnTo>
                    <a:lnTo>
                      <a:pt x="16" y="9"/>
                    </a:lnTo>
                    <a:lnTo>
                      <a:pt x="16" y="5"/>
                    </a:lnTo>
                    <a:lnTo>
                      <a:pt x="15" y="3"/>
                    </a:lnTo>
                    <a:lnTo>
                      <a:pt x="12" y="1"/>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4" name="Freeform 542"/>
              <p:cNvSpPr/>
              <p:nvPr/>
            </p:nvSpPr>
            <p:spPr bwMode="auto">
              <a:xfrm>
                <a:off x="4456103" y="1314668"/>
                <a:ext cx="20205" cy="20205"/>
              </a:xfrm>
              <a:custGeom>
                <a:avLst/>
                <a:gdLst>
                  <a:gd name="T0" fmla="*/ 5 w 15"/>
                  <a:gd name="T1" fmla="*/ 1 h 15"/>
                  <a:gd name="T2" fmla="*/ 5 w 15"/>
                  <a:gd name="T3" fmla="*/ 1 h 15"/>
                  <a:gd name="T4" fmla="*/ 10 w 15"/>
                  <a:gd name="T5" fmla="*/ 3 h 15"/>
                  <a:gd name="T6" fmla="*/ 11 w 15"/>
                  <a:gd name="T7" fmla="*/ 5 h 15"/>
                  <a:gd name="T8" fmla="*/ 14 w 15"/>
                  <a:gd name="T9" fmla="*/ 8 h 15"/>
                  <a:gd name="T10" fmla="*/ 14 w 15"/>
                  <a:gd name="T11" fmla="*/ 11 h 15"/>
                  <a:gd name="T12" fmla="*/ 14 w 15"/>
                  <a:gd name="T13" fmla="*/ 11 h 15"/>
                  <a:gd name="T14" fmla="*/ 12 w 15"/>
                  <a:gd name="T15" fmla="*/ 15 h 15"/>
                  <a:gd name="T16" fmla="*/ 12 w 15"/>
                  <a:gd name="T17" fmla="*/ 15 h 15"/>
                  <a:gd name="T18" fmla="*/ 14 w 15"/>
                  <a:gd name="T19" fmla="*/ 12 h 15"/>
                  <a:gd name="T20" fmla="*/ 15 w 15"/>
                  <a:gd name="T21" fmla="*/ 9 h 15"/>
                  <a:gd name="T22" fmla="*/ 15 w 15"/>
                  <a:gd name="T23" fmla="*/ 9 h 15"/>
                  <a:gd name="T24" fmla="*/ 15 w 15"/>
                  <a:gd name="T25" fmla="*/ 5 h 15"/>
                  <a:gd name="T26" fmla="*/ 14 w 15"/>
                  <a:gd name="T27" fmla="*/ 3 h 15"/>
                  <a:gd name="T28" fmla="*/ 11 w 15"/>
                  <a:gd name="T29" fmla="*/ 1 h 15"/>
                  <a:gd name="T30" fmla="*/ 8 w 15"/>
                  <a:gd name="T31" fmla="*/ 0 h 15"/>
                  <a:gd name="T32" fmla="*/ 8 w 15"/>
                  <a:gd name="T33" fmla="*/ 0 h 15"/>
                  <a:gd name="T34" fmla="*/ 3 w 15"/>
                  <a:gd name="T35" fmla="*/ 0 h 15"/>
                  <a:gd name="T36" fmla="*/ 0 w 15"/>
                  <a:gd name="T37" fmla="*/ 4 h 15"/>
                  <a:gd name="T38" fmla="*/ 0 w 15"/>
                  <a:gd name="T39" fmla="*/ 4 h 15"/>
                  <a:gd name="T40" fmla="*/ 3 w 15"/>
                  <a:gd name="T41" fmla="*/ 3 h 15"/>
                  <a:gd name="T42" fmla="*/ 5 w 15"/>
                  <a:gd name="T43" fmla="*/ 1 h 15"/>
                  <a:gd name="T44" fmla="*/ 5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1"/>
                    </a:moveTo>
                    <a:lnTo>
                      <a:pt x="5" y="1"/>
                    </a:lnTo>
                    <a:lnTo>
                      <a:pt x="10" y="3"/>
                    </a:lnTo>
                    <a:lnTo>
                      <a:pt x="11" y="5"/>
                    </a:lnTo>
                    <a:lnTo>
                      <a:pt x="14" y="8"/>
                    </a:lnTo>
                    <a:lnTo>
                      <a:pt x="14" y="11"/>
                    </a:lnTo>
                    <a:lnTo>
                      <a:pt x="14" y="11"/>
                    </a:lnTo>
                    <a:lnTo>
                      <a:pt x="12" y="15"/>
                    </a:lnTo>
                    <a:lnTo>
                      <a:pt x="12" y="15"/>
                    </a:lnTo>
                    <a:lnTo>
                      <a:pt x="14" y="12"/>
                    </a:lnTo>
                    <a:lnTo>
                      <a:pt x="15" y="9"/>
                    </a:lnTo>
                    <a:lnTo>
                      <a:pt x="15" y="9"/>
                    </a:lnTo>
                    <a:lnTo>
                      <a:pt x="15" y="5"/>
                    </a:lnTo>
                    <a:lnTo>
                      <a:pt x="14" y="3"/>
                    </a:lnTo>
                    <a:lnTo>
                      <a:pt x="11" y="1"/>
                    </a:lnTo>
                    <a:lnTo>
                      <a:pt x="8" y="0"/>
                    </a:lnTo>
                    <a:lnTo>
                      <a:pt x="8" y="0"/>
                    </a:lnTo>
                    <a:lnTo>
                      <a:pt x="3" y="0"/>
                    </a:lnTo>
                    <a:lnTo>
                      <a:pt x="0" y="4"/>
                    </a:lnTo>
                    <a:lnTo>
                      <a:pt x="0" y="4"/>
                    </a:lnTo>
                    <a:lnTo>
                      <a:pt x="3" y="3"/>
                    </a:lnTo>
                    <a:lnTo>
                      <a:pt x="5" y="1"/>
                    </a:lnTo>
                    <a:lnTo>
                      <a:pt x="5"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5" name="Freeform 543"/>
              <p:cNvSpPr/>
              <p:nvPr/>
            </p:nvSpPr>
            <p:spPr bwMode="auto">
              <a:xfrm>
                <a:off x="4449367" y="1357771"/>
                <a:ext cx="21552" cy="24246"/>
              </a:xfrm>
              <a:custGeom>
                <a:avLst/>
                <a:gdLst>
                  <a:gd name="T0" fmla="*/ 6 w 16"/>
                  <a:gd name="T1" fmla="*/ 18 h 18"/>
                  <a:gd name="T2" fmla="*/ 6 w 16"/>
                  <a:gd name="T3" fmla="*/ 18 h 18"/>
                  <a:gd name="T4" fmla="*/ 10 w 16"/>
                  <a:gd name="T5" fmla="*/ 17 h 18"/>
                  <a:gd name="T6" fmla="*/ 13 w 16"/>
                  <a:gd name="T7" fmla="*/ 15 h 18"/>
                  <a:gd name="T8" fmla="*/ 15 w 16"/>
                  <a:gd name="T9" fmla="*/ 14 h 18"/>
                  <a:gd name="T10" fmla="*/ 16 w 16"/>
                  <a:gd name="T11" fmla="*/ 10 h 18"/>
                  <a:gd name="T12" fmla="*/ 16 w 16"/>
                  <a:gd name="T13" fmla="*/ 10 h 18"/>
                  <a:gd name="T14" fmla="*/ 16 w 16"/>
                  <a:gd name="T15" fmla="*/ 7 h 18"/>
                  <a:gd name="T16" fmla="*/ 15 w 16"/>
                  <a:gd name="T17" fmla="*/ 4 h 18"/>
                  <a:gd name="T18" fmla="*/ 12 w 16"/>
                  <a:gd name="T19" fmla="*/ 2 h 18"/>
                  <a:gd name="T20" fmla="*/ 9 w 16"/>
                  <a:gd name="T21" fmla="*/ 0 h 18"/>
                  <a:gd name="T22" fmla="*/ 9 w 16"/>
                  <a:gd name="T23" fmla="*/ 0 h 18"/>
                  <a:gd name="T24" fmla="*/ 5 w 16"/>
                  <a:gd name="T25" fmla="*/ 2 h 18"/>
                  <a:gd name="T26" fmla="*/ 2 w 16"/>
                  <a:gd name="T27" fmla="*/ 3 h 18"/>
                  <a:gd name="T28" fmla="*/ 1 w 16"/>
                  <a:gd name="T29" fmla="*/ 6 h 18"/>
                  <a:gd name="T30" fmla="*/ 0 w 16"/>
                  <a:gd name="T31" fmla="*/ 8 h 18"/>
                  <a:gd name="T32" fmla="*/ 0 w 16"/>
                  <a:gd name="T33" fmla="*/ 8 h 18"/>
                  <a:gd name="T34" fmla="*/ 0 w 16"/>
                  <a:gd name="T35" fmla="*/ 11 h 18"/>
                  <a:gd name="T36" fmla="*/ 1 w 16"/>
                  <a:gd name="T37" fmla="*/ 14 h 18"/>
                  <a:gd name="T38" fmla="*/ 4 w 16"/>
                  <a:gd name="T39" fmla="*/ 17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7"/>
                    </a:lnTo>
                    <a:lnTo>
                      <a:pt x="13" y="15"/>
                    </a:lnTo>
                    <a:lnTo>
                      <a:pt x="15" y="14"/>
                    </a:lnTo>
                    <a:lnTo>
                      <a:pt x="16" y="10"/>
                    </a:lnTo>
                    <a:lnTo>
                      <a:pt x="16" y="10"/>
                    </a:lnTo>
                    <a:lnTo>
                      <a:pt x="16" y="7"/>
                    </a:lnTo>
                    <a:lnTo>
                      <a:pt x="15" y="4"/>
                    </a:lnTo>
                    <a:lnTo>
                      <a:pt x="12" y="2"/>
                    </a:lnTo>
                    <a:lnTo>
                      <a:pt x="9" y="0"/>
                    </a:lnTo>
                    <a:lnTo>
                      <a:pt x="9" y="0"/>
                    </a:lnTo>
                    <a:lnTo>
                      <a:pt x="5" y="2"/>
                    </a:lnTo>
                    <a:lnTo>
                      <a:pt x="2" y="3"/>
                    </a:lnTo>
                    <a:lnTo>
                      <a:pt x="1" y="6"/>
                    </a:lnTo>
                    <a:lnTo>
                      <a:pt x="0" y="8"/>
                    </a:lnTo>
                    <a:lnTo>
                      <a:pt x="0" y="8"/>
                    </a:lnTo>
                    <a:lnTo>
                      <a:pt x="0" y="11"/>
                    </a:lnTo>
                    <a:lnTo>
                      <a:pt x="1" y="14"/>
                    </a:lnTo>
                    <a:lnTo>
                      <a:pt x="4" y="17"/>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6" name="Freeform 544"/>
              <p:cNvSpPr/>
              <p:nvPr/>
            </p:nvSpPr>
            <p:spPr bwMode="auto">
              <a:xfrm>
                <a:off x="4450715" y="1357771"/>
                <a:ext cx="20205" cy="20205"/>
              </a:xfrm>
              <a:custGeom>
                <a:avLst/>
                <a:gdLst>
                  <a:gd name="T0" fmla="*/ 5 w 15"/>
                  <a:gd name="T1" fmla="*/ 3 h 15"/>
                  <a:gd name="T2" fmla="*/ 5 w 15"/>
                  <a:gd name="T3" fmla="*/ 3 h 15"/>
                  <a:gd name="T4" fmla="*/ 9 w 15"/>
                  <a:gd name="T5" fmla="*/ 4 h 15"/>
                  <a:gd name="T6" fmla="*/ 12 w 15"/>
                  <a:gd name="T7" fmla="*/ 6 h 15"/>
                  <a:gd name="T8" fmla="*/ 14 w 15"/>
                  <a:gd name="T9" fmla="*/ 8 h 15"/>
                  <a:gd name="T10" fmla="*/ 14 w 15"/>
                  <a:gd name="T11" fmla="*/ 13 h 15"/>
                  <a:gd name="T12" fmla="*/ 14 w 15"/>
                  <a:gd name="T13" fmla="*/ 13 h 15"/>
                  <a:gd name="T14" fmla="*/ 12 w 15"/>
                  <a:gd name="T15" fmla="*/ 15 h 15"/>
                  <a:gd name="T16" fmla="*/ 12 w 15"/>
                  <a:gd name="T17" fmla="*/ 15 h 15"/>
                  <a:gd name="T18" fmla="*/ 14 w 15"/>
                  <a:gd name="T19" fmla="*/ 14 h 15"/>
                  <a:gd name="T20" fmla="*/ 15 w 15"/>
                  <a:gd name="T21" fmla="*/ 10 h 15"/>
                  <a:gd name="T22" fmla="*/ 15 w 15"/>
                  <a:gd name="T23" fmla="*/ 10 h 15"/>
                  <a:gd name="T24" fmla="*/ 15 w 15"/>
                  <a:gd name="T25" fmla="*/ 7 h 15"/>
                  <a:gd name="T26" fmla="*/ 14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5 w 15"/>
                  <a:gd name="T43" fmla="*/ 3 h 15"/>
                  <a:gd name="T44" fmla="*/ 5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3"/>
                    </a:moveTo>
                    <a:lnTo>
                      <a:pt x="5" y="3"/>
                    </a:lnTo>
                    <a:lnTo>
                      <a:pt x="9" y="4"/>
                    </a:lnTo>
                    <a:lnTo>
                      <a:pt x="12" y="6"/>
                    </a:lnTo>
                    <a:lnTo>
                      <a:pt x="14" y="8"/>
                    </a:lnTo>
                    <a:lnTo>
                      <a:pt x="14" y="13"/>
                    </a:lnTo>
                    <a:lnTo>
                      <a:pt x="14" y="13"/>
                    </a:lnTo>
                    <a:lnTo>
                      <a:pt x="12" y="15"/>
                    </a:lnTo>
                    <a:lnTo>
                      <a:pt x="12" y="15"/>
                    </a:lnTo>
                    <a:lnTo>
                      <a:pt x="14" y="14"/>
                    </a:lnTo>
                    <a:lnTo>
                      <a:pt x="15" y="10"/>
                    </a:lnTo>
                    <a:lnTo>
                      <a:pt x="15" y="10"/>
                    </a:lnTo>
                    <a:lnTo>
                      <a:pt x="15" y="7"/>
                    </a:lnTo>
                    <a:lnTo>
                      <a:pt x="14" y="4"/>
                    </a:lnTo>
                    <a:lnTo>
                      <a:pt x="11" y="2"/>
                    </a:lnTo>
                    <a:lnTo>
                      <a:pt x="8" y="0"/>
                    </a:lnTo>
                    <a:lnTo>
                      <a:pt x="8" y="0"/>
                    </a:lnTo>
                    <a:lnTo>
                      <a:pt x="4" y="2"/>
                    </a:lnTo>
                    <a:lnTo>
                      <a:pt x="0" y="4"/>
                    </a:lnTo>
                    <a:lnTo>
                      <a:pt x="0" y="4"/>
                    </a:lnTo>
                    <a:lnTo>
                      <a:pt x="3" y="3"/>
                    </a:lnTo>
                    <a:lnTo>
                      <a:pt x="5" y="3"/>
                    </a:lnTo>
                    <a:lnTo>
                      <a:pt x="5"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7" name="Freeform 545"/>
              <p:cNvSpPr/>
              <p:nvPr/>
            </p:nvSpPr>
            <p:spPr bwMode="auto">
              <a:xfrm>
                <a:off x="4443979" y="1403569"/>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10 h 16"/>
                  <a:gd name="T12" fmla="*/ 16 w 16"/>
                  <a:gd name="T13" fmla="*/ 10 h 16"/>
                  <a:gd name="T14" fmla="*/ 16 w 16"/>
                  <a:gd name="T15" fmla="*/ 6 h 16"/>
                  <a:gd name="T16" fmla="*/ 14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8 h 16"/>
                  <a:gd name="T32" fmla="*/ 0 w 16"/>
                  <a:gd name="T33" fmla="*/ 8 h 16"/>
                  <a:gd name="T34" fmla="*/ 0 w 16"/>
                  <a:gd name="T35" fmla="*/ 11 h 16"/>
                  <a:gd name="T36" fmla="*/ 1 w 16"/>
                  <a:gd name="T37" fmla="*/ 14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10"/>
                    </a:lnTo>
                    <a:lnTo>
                      <a:pt x="16" y="10"/>
                    </a:lnTo>
                    <a:lnTo>
                      <a:pt x="16" y="6"/>
                    </a:lnTo>
                    <a:lnTo>
                      <a:pt x="14" y="3"/>
                    </a:lnTo>
                    <a:lnTo>
                      <a:pt x="12" y="1"/>
                    </a:lnTo>
                    <a:lnTo>
                      <a:pt x="9" y="0"/>
                    </a:lnTo>
                    <a:lnTo>
                      <a:pt x="9" y="0"/>
                    </a:lnTo>
                    <a:lnTo>
                      <a:pt x="5" y="0"/>
                    </a:lnTo>
                    <a:lnTo>
                      <a:pt x="2" y="1"/>
                    </a:lnTo>
                    <a:lnTo>
                      <a:pt x="1" y="4"/>
                    </a:lnTo>
                    <a:lnTo>
                      <a:pt x="0" y="8"/>
                    </a:lnTo>
                    <a:lnTo>
                      <a:pt x="0" y="8"/>
                    </a:lnTo>
                    <a:lnTo>
                      <a:pt x="0" y="11"/>
                    </a:lnTo>
                    <a:lnTo>
                      <a:pt x="1" y="14"/>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8" name="Freeform 546"/>
              <p:cNvSpPr/>
              <p:nvPr/>
            </p:nvSpPr>
            <p:spPr bwMode="auto">
              <a:xfrm>
                <a:off x="4445327" y="1403569"/>
                <a:ext cx="20205" cy="20205"/>
              </a:xfrm>
              <a:custGeom>
                <a:avLst/>
                <a:gdLst>
                  <a:gd name="T0" fmla="*/ 7 w 15"/>
                  <a:gd name="T1" fmla="*/ 1 h 15"/>
                  <a:gd name="T2" fmla="*/ 7 w 15"/>
                  <a:gd name="T3" fmla="*/ 1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6 h 15"/>
                  <a:gd name="T26" fmla="*/ 13 w 15"/>
                  <a:gd name="T27" fmla="*/ 3 h 15"/>
                  <a:gd name="T28" fmla="*/ 11 w 15"/>
                  <a:gd name="T29" fmla="*/ 1 h 15"/>
                  <a:gd name="T30" fmla="*/ 8 w 15"/>
                  <a:gd name="T31" fmla="*/ 0 h 15"/>
                  <a:gd name="T32" fmla="*/ 8 w 15"/>
                  <a:gd name="T33" fmla="*/ 0 h 15"/>
                  <a:gd name="T34" fmla="*/ 4 w 15"/>
                  <a:gd name="T35" fmla="*/ 1 h 15"/>
                  <a:gd name="T36" fmla="*/ 0 w 15"/>
                  <a:gd name="T37" fmla="*/ 4 h 15"/>
                  <a:gd name="T38" fmla="*/ 0 w 15"/>
                  <a:gd name="T39" fmla="*/ 4 h 15"/>
                  <a:gd name="T40" fmla="*/ 3 w 15"/>
                  <a:gd name="T41" fmla="*/ 3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6"/>
                    </a:lnTo>
                    <a:lnTo>
                      <a:pt x="13" y="8"/>
                    </a:lnTo>
                    <a:lnTo>
                      <a:pt x="13" y="11"/>
                    </a:lnTo>
                    <a:lnTo>
                      <a:pt x="13" y="11"/>
                    </a:lnTo>
                    <a:lnTo>
                      <a:pt x="12" y="15"/>
                    </a:lnTo>
                    <a:lnTo>
                      <a:pt x="12" y="15"/>
                    </a:lnTo>
                    <a:lnTo>
                      <a:pt x="13" y="12"/>
                    </a:lnTo>
                    <a:lnTo>
                      <a:pt x="15" y="10"/>
                    </a:lnTo>
                    <a:lnTo>
                      <a:pt x="15" y="10"/>
                    </a:lnTo>
                    <a:lnTo>
                      <a:pt x="15" y="6"/>
                    </a:lnTo>
                    <a:lnTo>
                      <a:pt x="13" y="3"/>
                    </a:lnTo>
                    <a:lnTo>
                      <a:pt x="11" y="1"/>
                    </a:lnTo>
                    <a:lnTo>
                      <a:pt x="8" y="0"/>
                    </a:lnTo>
                    <a:lnTo>
                      <a:pt x="8" y="0"/>
                    </a:lnTo>
                    <a:lnTo>
                      <a:pt x="4" y="1"/>
                    </a:lnTo>
                    <a:lnTo>
                      <a:pt x="0" y="4"/>
                    </a:lnTo>
                    <a:lnTo>
                      <a:pt x="0" y="4"/>
                    </a:lnTo>
                    <a:lnTo>
                      <a:pt x="3" y="3"/>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9" name="Freeform 547"/>
              <p:cNvSpPr/>
              <p:nvPr/>
            </p:nvSpPr>
            <p:spPr bwMode="auto">
              <a:xfrm>
                <a:off x="4438591" y="1449366"/>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8 h 16"/>
                  <a:gd name="T12" fmla="*/ 16 w 16"/>
                  <a:gd name="T13" fmla="*/ 8 h 16"/>
                  <a:gd name="T14" fmla="*/ 16 w 16"/>
                  <a:gd name="T15" fmla="*/ 5 h 16"/>
                  <a:gd name="T16" fmla="*/ 14 w 16"/>
                  <a:gd name="T17" fmla="*/ 3 h 16"/>
                  <a:gd name="T18" fmla="*/ 12 w 16"/>
                  <a:gd name="T19" fmla="*/ 0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8"/>
                    </a:lnTo>
                    <a:lnTo>
                      <a:pt x="16" y="8"/>
                    </a:lnTo>
                    <a:lnTo>
                      <a:pt x="16" y="5"/>
                    </a:lnTo>
                    <a:lnTo>
                      <a:pt x="14" y="3"/>
                    </a:lnTo>
                    <a:lnTo>
                      <a:pt x="12" y="0"/>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0" name="Freeform 548"/>
              <p:cNvSpPr/>
              <p:nvPr/>
            </p:nvSpPr>
            <p:spPr bwMode="auto">
              <a:xfrm>
                <a:off x="4439939" y="1449366"/>
                <a:ext cx="20205" cy="20205"/>
              </a:xfrm>
              <a:custGeom>
                <a:avLst/>
                <a:gdLst>
                  <a:gd name="T0" fmla="*/ 7 w 15"/>
                  <a:gd name="T1" fmla="*/ 1 h 15"/>
                  <a:gd name="T2" fmla="*/ 7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8 h 15"/>
                  <a:gd name="T22" fmla="*/ 15 w 15"/>
                  <a:gd name="T23" fmla="*/ 8 h 15"/>
                  <a:gd name="T24" fmla="*/ 15 w 15"/>
                  <a:gd name="T25" fmla="*/ 5 h 15"/>
                  <a:gd name="T26" fmla="*/ 13 w 15"/>
                  <a:gd name="T27" fmla="*/ 3 h 15"/>
                  <a:gd name="T28" fmla="*/ 11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4"/>
                    </a:lnTo>
                    <a:lnTo>
                      <a:pt x="13" y="7"/>
                    </a:lnTo>
                    <a:lnTo>
                      <a:pt x="13" y="11"/>
                    </a:lnTo>
                    <a:lnTo>
                      <a:pt x="13" y="11"/>
                    </a:lnTo>
                    <a:lnTo>
                      <a:pt x="12" y="15"/>
                    </a:lnTo>
                    <a:lnTo>
                      <a:pt x="12" y="15"/>
                    </a:lnTo>
                    <a:lnTo>
                      <a:pt x="13" y="12"/>
                    </a:lnTo>
                    <a:lnTo>
                      <a:pt x="15" y="8"/>
                    </a:lnTo>
                    <a:lnTo>
                      <a:pt x="15" y="8"/>
                    </a:lnTo>
                    <a:lnTo>
                      <a:pt x="15" y="5"/>
                    </a:lnTo>
                    <a:lnTo>
                      <a:pt x="13" y="3"/>
                    </a:lnTo>
                    <a:lnTo>
                      <a:pt x="11" y="0"/>
                    </a:lnTo>
                    <a:lnTo>
                      <a:pt x="8" y="0"/>
                    </a:lnTo>
                    <a:lnTo>
                      <a:pt x="8" y="0"/>
                    </a:lnTo>
                    <a:lnTo>
                      <a:pt x="4" y="0"/>
                    </a:lnTo>
                    <a:lnTo>
                      <a:pt x="0" y="3"/>
                    </a:lnTo>
                    <a:lnTo>
                      <a:pt x="0" y="3"/>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1" name="Freeform 549"/>
              <p:cNvSpPr/>
              <p:nvPr/>
            </p:nvSpPr>
            <p:spPr bwMode="auto">
              <a:xfrm>
                <a:off x="4433203" y="1492470"/>
                <a:ext cx="21552" cy="24246"/>
              </a:xfrm>
              <a:custGeom>
                <a:avLst/>
                <a:gdLst>
                  <a:gd name="T0" fmla="*/ 6 w 16"/>
                  <a:gd name="T1" fmla="*/ 18 h 18"/>
                  <a:gd name="T2" fmla="*/ 6 w 16"/>
                  <a:gd name="T3" fmla="*/ 18 h 18"/>
                  <a:gd name="T4" fmla="*/ 10 w 16"/>
                  <a:gd name="T5" fmla="*/ 16 h 18"/>
                  <a:gd name="T6" fmla="*/ 13 w 16"/>
                  <a:gd name="T7" fmla="*/ 15 h 18"/>
                  <a:gd name="T8" fmla="*/ 14 w 16"/>
                  <a:gd name="T9" fmla="*/ 12 h 18"/>
                  <a:gd name="T10" fmla="*/ 16 w 16"/>
                  <a:gd name="T11" fmla="*/ 10 h 18"/>
                  <a:gd name="T12" fmla="*/ 16 w 16"/>
                  <a:gd name="T13" fmla="*/ 10 h 18"/>
                  <a:gd name="T14" fmla="*/ 16 w 16"/>
                  <a:gd name="T15" fmla="*/ 7 h 18"/>
                  <a:gd name="T16" fmla="*/ 14 w 16"/>
                  <a:gd name="T17" fmla="*/ 4 h 18"/>
                  <a:gd name="T18" fmla="*/ 12 w 16"/>
                  <a:gd name="T19" fmla="*/ 2 h 18"/>
                  <a:gd name="T20" fmla="*/ 9 w 16"/>
                  <a:gd name="T21" fmla="*/ 0 h 18"/>
                  <a:gd name="T22" fmla="*/ 9 w 16"/>
                  <a:gd name="T23" fmla="*/ 0 h 18"/>
                  <a:gd name="T24" fmla="*/ 6 w 16"/>
                  <a:gd name="T25" fmla="*/ 0 h 18"/>
                  <a:gd name="T26" fmla="*/ 2 w 16"/>
                  <a:gd name="T27" fmla="*/ 3 h 18"/>
                  <a:gd name="T28" fmla="*/ 1 w 16"/>
                  <a:gd name="T29" fmla="*/ 4 h 18"/>
                  <a:gd name="T30" fmla="*/ 0 w 16"/>
                  <a:gd name="T31" fmla="*/ 8 h 18"/>
                  <a:gd name="T32" fmla="*/ 0 w 16"/>
                  <a:gd name="T33" fmla="*/ 8 h 18"/>
                  <a:gd name="T34" fmla="*/ 0 w 16"/>
                  <a:gd name="T35" fmla="*/ 11 h 18"/>
                  <a:gd name="T36" fmla="*/ 1 w 16"/>
                  <a:gd name="T37" fmla="*/ 14 h 18"/>
                  <a:gd name="T38" fmla="*/ 4 w 16"/>
                  <a:gd name="T39" fmla="*/ 16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6"/>
                    </a:lnTo>
                    <a:lnTo>
                      <a:pt x="13" y="15"/>
                    </a:lnTo>
                    <a:lnTo>
                      <a:pt x="14" y="12"/>
                    </a:lnTo>
                    <a:lnTo>
                      <a:pt x="16" y="10"/>
                    </a:lnTo>
                    <a:lnTo>
                      <a:pt x="16" y="10"/>
                    </a:lnTo>
                    <a:lnTo>
                      <a:pt x="16" y="7"/>
                    </a:lnTo>
                    <a:lnTo>
                      <a:pt x="14" y="4"/>
                    </a:lnTo>
                    <a:lnTo>
                      <a:pt x="12" y="2"/>
                    </a:lnTo>
                    <a:lnTo>
                      <a:pt x="9" y="0"/>
                    </a:lnTo>
                    <a:lnTo>
                      <a:pt x="9" y="0"/>
                    </a:lnTo>
                    <a:lnTo>
                      <a:pt x="6" y="0"/>
                    </a:lnTo>
                    <a:lnTo>
                      <a:pt x="2" y="3"/>
                    </a:lnTo>
                    <a:lnTo>
                      <a:pt x="1" y="4"/>
                    </a:lnTo>
                    <a:lnTo>
                      <a:pt x="0" y="8"/>
                    </a:lnTo>
                    <a:lnTo>
                      <a:pt x="0" y="8"/>
                    </a:lnTo>
                    <a:lnTo>
                      <a:pt x="0" y="11"/>
                    </a:lnTo>
                    <a:lnTo>
                      <a:pt x="1" y="14"/>
                    </a:lnTo>
                    <a:lnTo>
                      <a:pt x="4" y="16"/>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2" name="Freeform 550"/>
              <p:cNvSpPr/>
              <p:nvPr/>
            </p:nvSpPr>
            <p:spPr bwMode="auto">
              <a:xfrm>
                <a:off x="4434551" y="1492470"/>
                <a:ext cx="20205" cy="20205"/>
              </a:xfrm>
              <a:custGeom>
                <a:avLst/>
                <a:gdLst>
                  <a:gd name="T0" fmla="*/ 7 w 15"/>
                  <a:gd name="T1" fmla="*/ 3 h 15"/>
                  <a:gd name="T2" fmla="*/ 7 w 15"/>
                  <a:gd name="T3" fmla="*/ 3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3"/>
                    </a:lnTo>
                    <a:lnTo>
                      <a:pt x="12" y="6"/>
                    </a:lnTo>
                    <a:lnTo>
                      <a:pt x="13" y="8"/>
                    </a:lnTo>
                    <a:lnTo>
                      <a:pt x="13" y="11"/>
                    </a:lnTo>
                    <a:lnTo>
                      <a:pt x="13" y="11"/>
                    </a:lnTo>
                    <a:lnTo>
                      <a:pt x="12" y="15"/>
                    </a:lnTo>
                    <a:lnTo>
                      <a:pt x="12" y="15"/>
                    </a:lnTo>
                    <a:lnTo>
                      <a:pt x="13" y="12"/>
                    </a:lnTo>
                    <a:lnTo>
                      <a:pt x="15" y="10"/>
                    </a:lnTo>
                    <a:lnTo>
                      <a:pt x="15" y="10"/>
                    </a:lnTo>
                    <a:lnTo>
                      <a:pt x="15" y="7"/>
                    </a:lnTo>
                    <a:lnTo>
                      <a:pt x="13" y="4"/>
                    </a:lnTo>
                    <a:lnTo>
                      <a:pt x="11" y="2"/>
                    </a:lnTo>
                    <a:lnTo>
                      <a:pt x="8" y="0"/>
                    </a:lnTo>
                    <a:lnTo>
                      <a:pt x="8" y="0"/>
                    </a:lnTo>
                    <a:lnTo>
                      <a:pt x="4" y="2"/>
                    </a:lnTo>
                    <a:lnTo>
                      <a:pt x="0" y="4"/>
                    </a:lnTo>
                    <a:lnTo>
                      <a:pt x="0" y="4"/>
                    </a:lnTo>
                    <a:lnTo>
                      <a:pt x="3"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3" name="Freeform 551"/>
              <p:cNvSpPr/>
              <p:nvPr/>
            </p:nvSpPr>
            <p:spPr bwMode="auto">
              <a:xfrm>
                <a:off x="4426469" y="1538267"/>
                <a:ext cx="22899" cy="21552"/>
              </a:xfrm>
              <a:custGeom>
                <a:avLst/>
                <a:gdLst>
                  <a:gd name="T0" fmla="*/ 7 w 17"/>
                  <a:gd name="T1" fmla="*/ 16 h 16"/>
                  <a:gd name="T2" fmla="*/ 7 w 17"/>
                  <a:gd name="T3" fmla="*/ 16 h 16"/>
                  <a:gd name="T4" fmla="*/ 11 w 17"/>
                  <a:gd name="T5" fmla="*/ 16 h 16"/>
                  <a:gd name="T6" fmla="*/ 14 w 17"/>
                  <a:gd name="T7" fmla="*/ 15 h 16"/>
                  <a:gd name="T8" fmla="*/ 15 w 17"/>
                  <a:gd name="T9" fmla="*/ 12 h 16"/>
                  <a:gd name="T10" fmla="*/ 17 w 17"/>
                  <a:gd name="T11" fmla="*/ 9 h 16"/>
                  <a:gd name="T12" fmla="*/ 17 w 17"/>
                  <a:gd name="T13" fmla="*/ 9 h 16"/>
                  <a:gd name="T14" fmla="*/ 17 w 17"/>
                  <a:gd name="T15" fmla="*/ 5 h 16"/>
                  <a:gd name="T16" fmla="*/ 15 w 17"/>
                  <a:gd name="T17" fmla="*/ 3 h 16"/>
                  <a:gd name="T18" fmla="*/ 13 w 17"/>
                  <a:gd name="T19" fmla="*/ 1 h 16"/>
                  <a:gd name="T20" fmla="*/ 10 w 17"/>
                  <a:gd name="T21" fmla="*/ 0 h 16"/>
                  <a:gd name="T22" fmla="*/ 10 w 17"/>
                  <a:gd name="T23" fmla="*/ 0 h 16"/>
                  <a:gd name="T24" fmla="*/ 7 w 17"/>
                  <a:gd name="T25" fmla="*/ 0 h 16"/>
                  <a:gd name="T26" fmla="*/ 5 w 17"/>
                  <a:gd name="T27" fmla="*/ 1 h 16"/>
                  <a:gd name="T28" fmla="*/ 2 w 17"/>
                  <a:gd name="T29" fmla="*/ 4 h 16"/>
                  <a:gd name="T30" fmla="*/ 0 w 17"/>
                  <a:gd name="T31" fmla="*/ 7 h 16"/>
                  <a:gd name="T32" fmla="*/ 0 w 17"/>
                  <a:gd name="T33" fmla="*/ 7 h 16"/>
                  <a:gd name="T34" fmla="*/ 0 w 17"/>
                  <a:gd name="T35" fmla="*/ 11 h 16"/>
                  <a:gd name="T36" fmla="*/ 2 w 17"/>
                  <a:gd name="T37" fmla="*/ 14 h 16"/>
                  <a:gd name="T38" fmla="*/ 5 w 17"/>
                  <a:gd name="T39" fmla="*/ 15 h 16"/>
                  <a:gd name="T40" fmla="*/ 7 w 17"/>
                  <a:gd name="T41" fmla="*/ 16 h 16"/>
                  <a:gd name="T42" fmla="*/ 7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7" y="16"/>
                    </a:moveTo>
                    <a:lnTo>
                      <a:pt x="7" y="16"/>
                    </a:lnTo>
                    <a:lnTo>
                      <a:pt x="11" y="16"/>
                    </a:lnTo>
                    <a:lnTo>
                      <a:pt x="14" y="15"/>
                    </a:lnTo>
                    <a:lnTo>
                      <a:pt x="15" y="12"/>
                    </a:lnTo>
                    <a:lnTo>
                      <a:pt x="17" y="9"/>
                    </a:lnTo>
                    <a:lnTo>
                      <a:pt x="17" y="9"/>
                    </a:lnTo>
                    <a:lnTo>
                      <a:pt x="17" y="5"/>
                    </a:lnTo>
                    <a:lnTo>
                      <a:pt x="15" y="3"/>
                    </a:lnTo>
                    <a:lnTo>
                      <a:pt x="13" y="1"/>
                    </a:lnTo>
                    <a:lnTo>
                      <a:pt x="10" y="0"/>
                    </a:lnTo>
                    <a:lnTo>
                      <a:pt x="10" y="0"/>
                    </a:lnTo>
                    <a:lnTo>
                      <a:pt x="7" y="0"/>
                    </a:lnTo>
                    <a:lnTo>
                      <a:pt x="5" y="1"/>
                    </a:lnTo>
                    <a:lnTo>
                      <a:pt x="2" y="4"/>
                    </a:lnTo>
                    <a:lnTo>
                      <a:pt x="0" y="7"/>
                    </a:lnTo>
                    <a:lnTo>
                      <a:pt x="0" y="7"/>
                    </a:lnTo>
                    <a:lnTo>
                      <a:pt x="0" y="11"/>
                    </a:lnTo>
                    <a:lnTo>
                      <a:pt x="2" y="14"/>
                    </a:lnTo>
                    <a:lnTo>
                      <a:pt x="5"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4" name="Freeform 552"/>
              <p:cNvSpPr/>
              <p:nvPr/>
            </p:nvSpPr>
            <p:spPr bwMode="auto">
              <a:xfrm>
                <a:off x="4429163" y="1538267"/>
                <a:ext cx="20205" cy="20205"/>
              </a:xfrm>
              <a:custGeom>
                <a:avLst/>
                <a:gdLst>
                  <a:gd name="T0" fmla="*/ 7 w 15"/>
                  <a:gd name="T1" fmla="*/ 1 h 15"/>
                  <a:gd name="T2" fmla="*/ 7 w 15"/>
                  <a:gd name="T3" fmla="*/ 1 h 15"/>
                  <a:gd name="T4" fmla="*/ 9 w 15"/>
                  <a:gd name="T5" fmla="*/ 3 h 15"/>
                  <a:gd name="T6" fmla="*/ 12 w 15"/>
                  <a:gd name="T7" fmla="*/ 5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9 h 15"/>
                  <a:gd name="T22" fmla="*/ 15 w 15"/>
                  <a:gd name="T23" fmla="*/ 9 h 15"/>
                  <a:gd name="T24" fmla="*/ 15 w 15"/>
                  <a:gd name="T25" fmla="*/ 5 h 15"/>
                  <a:gd name="T26" fmla="*/ 13 w 15"/>
                  <a:gd name="T27" fmla="*/ 3 h 15"/>
                  <a:gd name="T28" fmla="*/ 11 w 15"/>
                  <a:gd name="T29" fmla="*/ 1 h 15"/>
                  <a:gd name="T30" fmla="*/ 8 w 15"/>
                  <a:gd name="T31" fmla="*/ 0 h 15"/>
                  <a:gd name="T32" fmla="*/ 8 w 15"/>
                  <a:gd name="T33" fmla="*/ 0 h 15"/>
                  <a:gd name="T34" fmla="*/ 4 w 15"/>
                  <a:gd name="T35" fmla="*/ 0 h 15"/>
                  <a:gd name="T36" fmla="*/ 0 w 15"/>
                  <a:gd name="T37" fmla="*/ 4 h 15"/>
                  <a:gd name="T38" fmla="*/ 0 w 15"/>
                  <a:gd name="T39" fmla="*/ 4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5"/>
                    </a:lnTo>
                    <a:lnTo>
                      <a:pt x="13" y="8"/>
                    </a:lnTo>
                    <a:lnTo>
                      <a:pt x="13" y="11"/>
                    </a:lnTo>
                    <a:lnTo>
                      <a:pt x="13" y="11"/>
                    </a:lnTo>
                    <a:lnTo>
                      <a:pt x="12" y="15"/>
                    </a:lnTo>
                    <a:lnTo>
                      <a:pt x="12" y="15"/>
                    </a:lnTo>
                    <a:lnTo>
                      <a:pt x="13" y="12"/>
                    </a:lnTo>
                    <a:lnTo>
                      <a:pt x="15" y="9"/>
                    </a:lnTo>
                    <a:lnTo>
                      <a:pt x="15" y="9"/>
                    </a:lnTo>
                    <a:lnTo>
                      <a:pt x="15" y="5"/>
                    </a:lnTo>
                    <a:lnTo>
                      <a:pt x="13" y="3"/>
                    </a:lnTo>
                    <a:lnTo>
                      <a:pt x="11" y="1"/>
                    </a:lnTo>
                    <a:lnTo>
                      <a:pt x="8" y="0"/>
                    </a:lnTo>
                    <a:lnTo>
                      <a:pt x="8" y="0"/>
                    </a:lnTo>
                    <a:lnTo>
                      <a:pt x="4" y="0"/>
                    </a:lnTo>
                    <a:lnTo>
                      <a:pt x="0" y="4"/>
                    </a:lnTo>
                    <a:lnTo>
                      <a:pt x="0" y="4"/>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5" name="Freeform 553"/>
              <p:cNvSpPr/>
              <p:nvPr/>
            </p:nvSpPr>
            <p:spPr bwMode="auto">
              <a:xfrm>
                <a:off x="4421081" y="1581371"/>
                <a:ext cx="22899" cy="24246"/>
              </a:xfrm>
              <a:custGeom>
                <a:avLst/>
                <a:gdLst>
                  <a:gd name="T0" fmla="*/ 9 w 17"/>
                  <a:gd name="T1" fmla="*/ 18 h 18"/>
                  <a:gd name="T2" fmla="*/ 9 w 17"/>
                  <a:gd name="T3" fmla="*/ 18 h 18"/>
                  <a:gd name="T4" fmla="*/ 11 w 17"/>
                  <a:gd name="T5" fmla="*/ 17 h 18"/>
                  <a:gd name="T6" fmla="*/ 14 w 17"/>
                  <a:gd name="T7" fmla="*/ 15 h 18"/>
                  <a:gd name="T8" fmla="*/ 17 w 17"/>
                  <a:gd name="T9" fmla="*/ 14 h 18"/>
                  <a:gd name="T10" fmla="*/ 17 w 17"/>
                  <a:gd name="T11" fmla="*/ 10 h 18"/>
                  <a:gd name="T12" fmla="*/ 17 w 17"/>
                  <a:gd name="T13" fmla="*/ 10 h 18"/>
                  <a:gd name="T14" fmla="*/ 17 w 17"/>
                  <a:gd name="T15" fmla="*/ 7 h 18"/>
                  <a:gd name="T16" fmla="*/ 15 w 17"/>
                  <a:gd name="T17" fmla="*/ 4 h 18"/>
                  <a:gd name="T18" fmla="*/ 13 w 17"/>
                  <a:gd name="T19" fmla="*/ 2 h 18"/>
                  <a:gd name="T20" fmla="*/ 10 w 17"/>
                  <a:gd name="T21" fmla="*/ 0 h 18"/>
                  <a:gd name="T22" fmla="*/ 10 w 17"/>
                  <a:gd name="T23" fmla="*/ 0 h 18"/>
                  <a:gd name="T24" fmla="*/ 7 w 17"/>
                  <a:gd name="T25" fmla="*/ 2 h 18"/>
                  <a:gd name="T26" fmla="*/ 4 w 17"/>
                  <a:gd name="T27" fmla="*/ 3 h 18"/>
                  <a:gd name="T28" fmla="*/ 2 w 17"/>
                  <a:gd name="T29" fmla="*/ 6 h 18"/>
                  <a:gd name="T30" fmla="*/ 0 w 17"/>
                  <a:gd name="T31" fmla="*/ 9 h 18"/>
                  <a:gd name="T32" fmla="*/ 0 w 17"/>
                  <a:gd name="T33" fmla="*/ 9 h 18"/>
                  <a:gd name="T34" fmla="*/ 0 w 17"/>
                  <a:gd name="T35" fmla="*/ 11 h 18"/>
                  <a:gd name="T36" fmla="*/ 3 w 17"/>
                  <a:gd name="T37" fmla="*/ 14 h 18"/>
                  <a:gd name="T38" fmla="*/ 4 w 17"/>
                  <a:gd name="T39" fmla="*/ 17 h 18"/>
                  <a:gd name="T40" fmla="*/ 9 w 17"/>
                  <a:gd name="T41" fmla="*/ 18 h 18"/>
                  <a:gd name="T42" fmla="*/ 9 w 17"/>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9" y="18"/>
                    </a:moveTo>
                    <a:lnTo>
                      <a:pt x="9" y="18"/>
                    </a:lnTo>
                    <a:lnTo>
                      <a:pt x="11" y="17"/>
                    </a:lnTo>
                    <a:lnTo>
                      <a:pt x="14" y="15"/>
                    </a:lnTo>
                    <a:lnTo>
                      <a:pt x="17" y="14"/>
                    </a:lnTo>
                    <a:lnTo>
                      <a:pt x="17" y="10"/>
                    </a:lnTo>
                    <a:lnTo>
                      <a:pt x="17" y="10"/>
                    </a:lnTo>
                    <a:lnTo>
                      <a:pt x="17" y="7"/>
                    </a:lnTo>
                    <a:lnTo>
                      <a:pt x="15" y="4"/>
                    </a:lnTo>
                    <a:lnTo>
                      <a:pt x="13" y="2"/>
                    </a:lnTo>
                    <a:lnTo>
                      <a:pt x="10" y="0"/>
                    </a:lnTo>
                    <a:lnTo>
                      <a:pt x="10" y="0"/>
                    </a:lnTo>
                    <a:lnTo>
                      <a:pt x="7" y="2"/>
                    </a:lnTo>
                    <a:lnTo>
                      <a:pt x="4" y="3"/>
                    </a:lnTo>
                    <a:lnTo>
                      <a:pt x="2" y="6"/>
                    </a:lnTo>
                    <a:lnTo>
                      <a:pt x="0" y="9"/>
                    </a:lnTo>
                    <a:lnTo>
                      <a:pt x="0" y="9"/>
                    </a:lnTo>
                    <a:lnTo>
                      <a:pt x="0" y="11"/>
                    </a:lnTo>
                    <a:lnTo>
                      <a:pt x="3" y="14"/>
                    </a:lnTo>
                    <a:lnTo>
                      <a:pt x="4" y="17"/>
                    </a:lnTo>
                    <a:lnTo>
                      <a:pt x="9" y="18"/>
                    </a:lnTo>
                    <a:lnTo>
                      <a:pt x="9"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6" name="Freeform 554"/>
              <p:cNvSpPr/>
              <p:nvPr/>
            </p:nvSpPr>
            <p:spPr bwMode="auto">
              <a:xfrm>
                <a:off x="4423775" y="1581371"/>
                <a:ext cx="20205" cy="20205"/>
              </a:xfrm>
              <a:custGeom>
                <a:avLst/>
                <a:gdLst>
                  <a:gd name="T0" fmla="*/ 7 w 15"/>
                  <a:gd name="T1" fmla="*/ 3 h 15"/>
                  <a:gd name="T2" fmla="*/ 7 w 15"/>
                  <a:gd name="T3" fmla="*/ 3 h 15"/>
                  <a:gd name="T4" fmla="*/ 9 w 15"/>
                  <a:gd name="T5" fmla="*/ 4 h 15"/>
                  <a:gd name="T6" fmla="*/ 12 w 15"/>
                  <a:gd name="T7" fmla="*/ 6 h 15"/>
                  <a:gd name="T8" fmla="*/ 13 w 15"/>
                  <a:gd name="T9" fmla="*/ 9 h 15"/>
                  <a:gd name="T10" fmla="*/ 13 w 15"/>
                  <a:gd name="T11" fmla="*/ 13 h 15"/>
                  <a:gd name="T12" fmla="*/ 13 w 15"/>
                  <a:gd name="T13" fmla="*/ 13 h 15"/>
                  <a:gd name="T14" fmla="*/ 12 w 15"/>
                  <a:gd name="T15" fmla="*/ 15 h 15"/>
                  <a:gd name="T16" fmla="*/ 12 w 15"/>
                  <a:gd name="T17" fmla="*/ 15 h 15"/>
                  <a:gd name="T18" fmla="*/ 13 w 15"/>
                  <a:gd name="T19" fmla="*/ 14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4"/>
                    </a:lnTo>
                    <a:lnTo>
                      <a:pt x="12" y="6"/>
                    </a:lnTo>
                    <a:lnTo>
                      <a:pt x="13" y="9"/>
                    </a:lnTo>
                    <a:lnTo>
                      <a:pt x="13" y="13"/>
                    </a:lnTo>
                    <a:lnTo>
                      <a:pt x="13" y="13"/>
                    </a:lnTo>
                    <a:lnTo>
                      <a:pt x="12" y="15"/>
                    </a:lnTo>
                    <a:lnTo>
                      <a:pt x="12" y="15"/>
                    </a:lnTo>
                    <a:lnTo>
                      <a:pt x="13" y="14"/>
                    </a:lnTo>
                    <a:lnTo>
                      <a:pt x="15" y="10"/>
                    </a:lnTo>
                    <a:lnTo>
                      <a:pt x="15" y="10"/>
                    </a:lnTo>
                    <a:lnTo>
                      <a:pt x="15" y="7"/>
                    </a:lnTo>
                    <a:lnTo>
                      <a:pt x="13" y="4"/>
                    </a:lnTo>
                    <a:lnTo>
                      <a:pt x="11" y="2"/>
                    </a:lnTo>
                    <a:lnTo>
                      <a:pt x="8" y="0"/>
                    </a:lnTo>
                    <a:lnTo>
                      <a:pt x="8" y="0"/>
                    </a:lnTo>
                    <a:lnTo>
                      <a:pt x="4" y="2"/>
                    </a:lnTo>
                    <a:lnTo>
                      <a:pt x="0" y="4"/>
                    </a:lnTo>
                    <a:lnTo>
                      <a:pt x="0" y="4"/>
                    </a:lnTo>
                    <a:lnTo>
                      <a:pt x="2"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7" name="Freeform 555"/>
              <p:cNvSpPr/>
              <p:nvPr/>
            </p:nvSpPr>
            <p:spPr bwMode="auto">
              <a:xfrm>
                <a:off x="4415693" y="1627168"/>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10 h 16"/>
                  <a:gd name="T12" fmla="*/ 17 w 17"/>
                  <a:gd name="T13" fmla="*/ 10 h 16"/>
                  <a:gd name="T14" fmla="*/ 17 w 17"/>
                  <a:gd name="T15" fmla="*/ 6 h 16"/>
                  <a:gd name="T16" fmla="*/ 15 w 17"/>
                  <a:gd name="T17" fmla="*/ 3 h 16"/>
                  <a:gd name="T18" fmla="*/ 13 w 17"/>
                  <a:gd name="T19" fmla="*/ 2 h 16"/>
                  <a:gd name="T20" fmla="*/ 10 w 17"/>
                  <a:gd name="T21" fmla="*/ 0 h 16"/>
                  <a:gd name="T22" fmla="*/ 10 w 17"/>
                  <a:gd name="T23" fmla="*/ 0 h 16"/>
                  <a:gd name="T24" fmla="*/ 7 w 17"/>
                  <a:gd name="T25" fmla="*/ 0 h 16"/>
                  <a:gd name="T26" fmla="*/ 4 w 17"/>
                  <a:gd name="T27" fmla="*/ 2 h 16"/>
                  <a:gd name="T28" fmla="*/ 2 w 17"/>
                  <a:gd name="T29" fmla="*/ 4 h 16"/>
                  <a:gd name="T30" fmla="*/ 0 w 17"/>
                  <a:gd name="T31" fmla="*/ 8 h 16"/>
                  <a:gd name="T32" fmla="*/ 0 w 17"/>
                  <a:gd name="T33" fmla="*/ 8 h 16"/>
                  <a:gd name="T34" fmla="*/ 0 w 17"/>
                  <a:gd name="T35" fmla="*/ 11 h 16"/>
                  <a:gd name="T36" fmla="*/ 3 w 17"/>
                  <a:gd name="T37" fmla="*/ 14 h 16"/>
                  <a:gd name="T38" fmla="*/ 4 w 17"/>
                  <a:gd name="T39" fmla="*/ 16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10"/>
                    </a:lnTo>
                    <a:lnTo>
                      <a:pt x="17" y="10"/>
                    </a:lnTo>
                    <a:lnTo>
                      <a:pt x="17" y="6"/>
                    </a:lnTo>
                    <a:lnTo>
                      <a:pt x="15" y="3"/>
                    </a:lnTo>
                    <a:lnTo>
                      <a:pt x="13" y="2"/>
                    </a:lnTo>
                    <a:lnTo>
                      <a:pt x="10" y="0"/>
                    </a:lnTo>
                    <a:lnTo>
                      <a:pt x="10" y="0"/>
                    </a:lnTo>
                    <a:lnTo>
                      <a:pt x="7" y="0"/>
                    </a:lnTo>
                    <a:lnTo>
                      <a:pt x="4" y="2"/>
                    </a:lnTo>
                    <a:lnTo>
                      <a:pt x="2" y="4"/>
                    </a:lnTo>
                    <a:lnTo>
                      <a:pt x="0" y="8"/>
                    </a:lnTo>
                    <a:lnTo>
                      <a:pt x="0" y="8"/>
                    </a:lnTo>
                    <a:lnTo>
                      <a:pt x="0" y="11"/>
                    </a:lnTo>
                    <a:lnTo>
                      <a:pt x="3" y="14"/>
                    </a:lnTo>
                    <a:lnTo>
                      <a:pt x="4" y="16"/>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8" name="Freeform 556"/>
              <p:cNvSpPr/>
              <p:nvPr/>
            </p:nvSpPr>
            <p:spPr bwMode="auto">
              <a:xfrm>
                <a:off x="4418387" y="1627168"/>
                <a:ext cx="20205" cy="20205"/>
              </a:xfrm>
              <a:custGeom>
                <a:avLst/>
                <a:gdLst>
                  <a:gd name="T0" fmla="*/ 6 w 15"/>
                  <a:gd name="T1" fmla="*/ 2 h 15"/>
                  <a:gd name="T2" fmla="*/ 6 w 15"/>
                  <a:gd name="T3" fmla="*/ 2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10 h 15"/>
                  <a:gd name="T22" fmla="*/ 15 w 15"/>
                  <a:gd name="T23" fmla="*/ 10 h 15"/>
                  <a:gd name="T24" fmla="*/ 15 w 15"/>
                  <a:gd name="T25" fmla="*/ 6 h 15"/>
                  <a:gd name="T26" fmla="*/ 13 w 15"/>
                  <a:gd name="T27" fmla="*/ 3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6 w 15"/>
                  <a:gd name="T43" fmla="*/ 2 h 15"/>
                  <a:gd name="T44" fmla="*/ 6 w 15"/>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2"/>
                    </a:moveTo>
                    <a:lnTo>
                      <a:pt x="6" y="2"/>
                    </a:lnTo>
                    <a:lnTo>
                      <a:pt x="9" y="3"/>
                    </a:lnTo>
                    <a:lnTo>
                      <a:pt x="12" y="6"/>
                    </a:lnTo>
                    <a:lnTo>
                      <a:pt x="13" y="8"/>
                    </a:lnTo>
                    <a:lnTo>
                      <a:pt x="13" y="11"/>
                    </a:lnTo>
                    <a:lnTo>
                      <a:pt x="13" y="11"/>
                    </a:lnTo>
                    <a:lnTo>
                      <a:pt x="12" y="15"/>
                    </a:lnTo>
                    <a:lnTo>
                      <a:pt x="12" y="15"/>
                    </a:lnTo>
                    <a:lnTo>
                      <a:pt x="15" y="12"/>
                    </a:lnTo>
                    <a:lnTo>
                      <a:pt x="15" y="10"/>
                    </a:lnTo>
                    <a:lnTo>
                      <a:pt x="15" y="10"/>
                    </a:lnTo>
                    <a:lnTo>
                      <a:pt x="15" y="6"/>
                    </a:lnTo>
                    <a:lnTo>
                      <a:pt x="13" y="3"/>
                    </a:lnTo>
                    <a:lnTo>
                      <a:pt x="11" y="2"/>
                    </a:lnTo>
                    <a:lnTo>
                      <a:pt x="8" y="0"/>
                    </a:lnTo>
                    <a:lnTo>
                      <a:pt x="8" y="0"/>
                    </a:lnTo>
                    <a:lnTo>
                      <a:pt x="4" y="2"/>
                    </a:lnTo>
                    <a:lnTo>
                      <a:pt x="0" y="4"/>
                    </a:lnTo>
                    <a:lnTo>
                      <a:pt x="0" y="4"/>
                    </a:lnTo>
                    <a:lnTo>
                      <a:pt x="2" y="3"/>
                    </a:lnTo>
                    <a:lnTo>
                      <a:pt x="6" y="2"/>
                    </a:lnTo>
                    <a:lnTo>
                      <a:pt x="6" y="2"/>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9" name="Freeform 557"/>
              <p:cNvSpPr/>
              <p:nvPr/>
            </p:nvSpPr>
            <p:spPr bwMode="auto">
              <a:xfrm>
                <a:off x="4410305" y="1672966"/>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8 h 16"/>
                  <a:gd name="T12" fmla="*/ 17 w 17"/>
                  <a:gd name="T13" fmla="*/ 8 h 16"/>
                  <a:gd name="T14" fmla="*/ 17 w 17"/>
                  <a:gd name="T15" fmla="*/ 5 h 16"/>
                  <a:gd name="T16" fmla="*/ 15 w 17"/>
                  <a:gd name="T17" fmla="*/ 3 h 16"/>
                  <a:gd name="T18" fmla="*/ 12 w 17"/>
                  <a:gd name="T19" fmla="*/ 0 h 16"/>
                  <a:gd name="T20" fmla="*/ 10 w 17"/>
                  <a:gd name="T21" fmla="*/ 0 h 16"/>
                  <a:gd name="T22" fmla="*/ 10 w 17"/>
                  <a:gd name="T23" fmla="*/ 0 h 16"/>
                  <a:gd name="T24" fmla="*/ 7 w 17"/>
                  <a:gd name="T25" fmla="*/ 0 h 16"/>
                  <a:gd name="T26" fmla="*/ 4 w 17"/>
                  <a:gd name="T27" fmla="*/ 1 h 16"/>
                  <a:gd name="T28" fmla="*/ 2 w 17"/>
                  <a:gd name="T29" fmla="*/ 4 h 16"/>
                  <a:gd name="T30" fmla="*/ 0 w 17"/>
                  <a:gd name="T31" fmla="*/ 7 h 16"/>
                  <a:gd name="T32" fmla="*/ 0 w 17"/>
                  <a:gd name="T33" fmla="*/ 7 h 16"/>
                  <a:gd name="T34" fmla="*/ 2 w 17"/>
                  <a:gd name="T35" fmla="*/ 11 h 16"/>
                  <a:gd name="T36" fmla="*/ 3 w 17"/>
                  <a:gd name="T37" fmla="*/ 13 h 16"/>
                  <a:gd name="T38" fmla="*/ 4 w 17"/>
                  <a:gd name="T39" fmla="*/ 15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8"/>
                    </a:lnTo>
                    <a:lnTo>
                      <a:pt x="17" y="8"/>
                    </a:lnTo>
                    <a:lnTo>
                      <a:pt x="17" y="5"/>
                    </a:lnTo>
                    <a:lnTo>
                      <a:pt x="15" y="3"/>
                    </a:lnTo>
                    <a:lnTo>
                      <a:pt x="12" y="0"/>
                    </a:lnTo>
                    <a:lnTo>
                      <a:pt x="10" y="0"/>
                    </a:lnTo>
                    <a:lnTo>
                      <a:pt x="10" y="0"/>
                    </a:lnTo>
                    <a:lnTo>
                      <a:pt x="7" y="0"/>
                    </a:lnTo>
                    <a:lnTo>
                      <a:pt x="4" y="1"/>
                    </a:lnTo>
                    <a:lnTo>
                      <a:pt x="2" y="4"/>
                    </a:lnTo>
                    <a:lnTo>
                      <a:pt x="0" y="7"/>
                    </a:lnTo>
                    <a:lnTo>
                      <a:pt x="0" y="7"/>
                    </a:lnTo>
                    <a:lnTo>
                      <a:pt x="2" y="11"/>
                    </a:lnTo>
                    <a:lnTo>
                      <a:pt x="3" y="13"/>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0" name="Freeform 558"/>
              <p:cNvSpPr/>
              <p:nvPr/>
            </p:nvSpPr>
            <p:spPr bwMode="auto">
              <a:xfrm>
                <a:off x="4412999" y="1672966"/>
                <a:ext cx="20205" cy="20205"/>
              </a:xfrm>
              <a:custGeom>
                <a:avLst/>
                <a:gdLst>
                  <a:gd name="T0" fmla="*/ 6 w 15"/>
                  <a:gd name="T1" fmla="*/ 1 h 15"/>
                  <a:gd name="T2" fmla="*/ 6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8 h 15"/>
                  <a:gd name="T22" fmla="*/ 15 w 15"/>
                  <a:gd name="T23" fmla="*/ 8 h 15"/>
                  <a:gd name="T24" fmla="*/ 15 w 15"/>
                  <a:gd name="T25" fmla="*/ 5 h 15"/>
                  <a:gd name="T26" fmla="*/ 13 w 15"/>
                  <a:gd name="T27" fmla="*/ 3 h 15"/>
                  <a:gd name="T28" fmla="*/ 10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2 w 15"/>
                  <a:gd name="T41" fmla="*/ 1 h 15"/>
                  <a:gd name="T42" fmla="*/ 6 w 15"/>
                  <a:gd name="T43" fmla="*/ 1 h 15"/>
                  <a:gd name="T44" fmla="*/ 6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1"/>
                    </a:moveTo>
                    <a:lnTo>
                      <a:pt x="6" y="1"/>
                    </a:lnTo>
                    <a:lnTo>
                      <a:pt x="9" y="3"/>
                    </a:lnTo>
                    <a:lnTo>
                      <a:pt x="12" y="4"/>
                    </a:lnTo>
                    <a:lnTo>
                      <a:pt x="13" y="7"/>
                    </a:lnTo>
                    <a:lnTo>
                      <a:pt x="13" y="11"/>
                    </a:lnTo>
                    <a:lnTo>
                      <a:pt x="13" y="11"/>
                    </a:lnTo>
                    <a:lnTo>
                      <a:pt x="12" y="15"/>
                    </a:lnTo>
                    <a:lnTo>
                      <a:pt x="12" y="15"/>
                    </a:lnTo>
                    <a:lnTo>
                      <a:pt x="15" y="12"/>
                    </a:lnTo>
                    <a:lnTo>
                      <a:pt x="15" y="8"/>
                    </a:lnTo>
                    <a:lnTo>
                      <a:pt x="15" y="8"/>
                    </a:lnTo>
                    <a:lnTo>
                      <a:pt x="15" y="5"/>
                    </a:lnTo>
                    <a:lnTo>
                      <a:pt x="13" y="3"/>
                    </a:lnTo>
                    <a:lnTo>
                      <a:pt x="10" y="0"/>
                    </a:lnTo>
                    <a:lnTo>
                      <a:pt x="8" y="0"/>
                    </a:lnTo>
                    <a:lnTo>
                      <a:pt x="8" y="0"/>
                    </a:lnTo>
                    <a:lnTo>
                      <a:pt x="4" y="0"/>
                    </a:lnTo>
                    <a:lnTo>
                      <a:pt x="0" y="3"/>
                    </a:lnTo>
                    <a:lnTo>
                      <a:pt x="0" y="3"/>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1" name="Freeform 559"/>
              <p:cNvSpPr/>
              <p:nvPr/>
            </p:nvSpPr>
            <p:spPr bwMode="auto">
              <a:xfrm>
                <a:off x="4404917" y="1716069"/>
                <a:ext cx="21552" cy="22899"/>
              </a:xfrm>
              <a:custGeom>
                <a:avLst/>
                <a:gdLst>
                  <a:gd name="T0" fmla="*/ 8 w 16"/>
                  <a:gd name="T1" fmla="*/ 17 h 17"/>
                  <a:gd name="T2" fmla="*/ 8 w 16"/>
                  <a:gd name="T3" fmla="*/ 17 h 17"/>
                  <a:gd name="T4" fmla="*/ 11 w 16"/>
                  <a:gd name="T5" fmla="*/ 17 h 17"/>
                  <a:gd name="T6" fmla="*/ 14 w 16"/>
                  <a:gd name="T7" fmla="*/ 15 h 17"/>
                  <a:gd name="T8" fmla="*/ 16 w 16"/>
                  <a:gd name="T9" fmla="*/ 12 h 17"/>
                  <a:gd name="T10" fmla="*/ 16 w 16"/>
                  <a:gd name="T11" fmla="*/ 10 h 17"/>
                  <a:gd name="T12" fmla="*/ 16 w 16"/>
                  <a:gd name="T13" fmla="*/ 10 h 17"/>
                  <a:gd name="T14" fmla="*/ 16 w 16"/>
                  <a:gd name="T15" fmla="*/ 7 h 17"/>
                  <a:gd name="T16" fmla="*/ 15 w 16"/>
                  <a:gd name="T17" fmla="*/ 3 h 17"/>
                  <a:gd name="T18" fmla="*/ 12 w 16"/>
                  <a:gd name="T19" fmla="*/ 2 h 17"/>
                  <a:gd name="T20" fmla="*/ 10 w 16"/>
                  <a:gd name="T21" fmla="*/ 0 h 17"/>
                  <a:gd name="T22" fmla="*/ 10 w 16"/>
                  <a:gd name="T23" fmla="*/ 0 h 17"/>
                  <a:gd name="T24" fmla="*/ 7 w 16"/>
                  <a:gd name="T25" fmla="*/ 0 h 17"/>
                  <a:gd name="T26" fmla="*/ 4 w 16"/>
                  <a:gd name="T27" fmla="*/ 3 h 17"/>
                  <a:gd name="T28" fmla="*/ 2 w 16"/>
                  <a:gd name="T29" fmla="*/ 4 h 17"/>
                  <a:gd name="T30" fmla="*/ 0 w 16"/>
                  <a:gd name="T31" fmla="*/ 8 h 17"/>
                  <a:gd name="T32" fmla="*/ 0 w 16"/>
                  <a:gd name="T33" fmla="*/ 8 h 17"/>
                  <a:gd name="T34" fmla="*/ 2 w 16"/>
                  <a:gd name="T35" fmla="*/ 11 h 17"/>
                  <a:gd name="T36" fmla="*/ 3 w 16"/>
                  <a:gd name="T37" fmla="*/ 14 h 17"/>
                  <a:gd name="T38" fmla="*/ 4 w 16"/>
                  <a:gd name="T39" fmla="*/ 17 h 17"/>
                  <a:gd name="T40" fmla="*/ 8 w 16"/>
                  <a:gd name="T41" fmla="*/ 17 h 17"/>
                  <a:gd name="T42" fmla="*/ 8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17"/>
                    </a:moveTo>
                    <a:lnTo>
                      <a:pt x="8" y="17"/>
                    </a:lnTo>
                    <a:lnTo>
                      <a:pt x="11" y="17"/>
                    </a:lnTo>
                    <a:lnTo>
                      <a:pt x="14" y="15"/>
                    </a:lnTo>
                    <a:lnTo>
                      <a:pt x="16" y="12"/>
                    </a:lnTo>
                    <a:lnTo>
                      <a:pt x="16" y="10"/>
                    </a:lnTo>
                    <a:lnTo>
                      <a:pt x="16" y="10"/>
                    </a:lnTo>
                    <a:lnTo>
                      <a:pt x="16" y="7"/>
                    </a:lnTo>
                    <a:lnTo>
                      <a:pt x="15" y="3"/>
                    </a:lnTo>
                    <a:lnTo>
                      <a:pt x="12" y="2"/>
                    </a:lnTo>
                    <a:lnTo>
                      <a:pt x="10" y="0"/>
                    </a:lnTo>
                    <a:lnTo>
                      <a:pt x="10" y="0"/>
                    </a:lnTo>
                    <a:lnTo>
                      <a:pt x="7" y="0"/>
                    </a:lnTo>
                    <a:lnTo>
                      <a:pt x="4" y="3"/>
                    </a:lnTo>
                    <a:lnTo>
                      <a:pt x="2" y="4"/>
                    </a:lnTo>
                    <a:lnTo>
                      <a:pt x="0" y="8"/>
                    </a:lnTo>
                    <a:lnTo>
                      <a:pt x="0" y="8"/>
                    </a:lnTo>
                    <a:lnTo>
                      <a:pt x="2" y="11"/>
                    </a:lnTo>
                    <a:lnTo>
                      <a:pt x="3" y="14"/>
                    </a:lnTo>
                    <a:lnTo>
                      <a:pt x="4" y="17"/>
                    </a:lnTo>
                    <a:lnTo>
                      <a:pt x="8" y="17"/>
                    </a:lnTo>
                    <a:lnTo>
                      <a:pt x="8"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2" name="Freeform 560"/>
              <p:cNvSpPr/>
              <p:nvPr/>
            </p:nvSpPr>
            <p:spPr bwMode="auto">
              <a:xfrm>
                <a:off x="4407611" y="1716069"/>
                <a:ext cx="18858" cy="20205"/>
              </a:xfrm>
              <a:custGeom>
                <a:avLst/>
                <a:gdLst>
                  <a:gd name="T0" fmla="*/ 6 w 14"/>
                  <a:gd name="T1" fmla="*/ 3 h 15"/>
                  <a:gd name="T2" fmla="*/ 6 w 14"/>
                  <a:gd name="T3" fmla="*/ 3 h 15"/>
                  <a:gd name="T4" fmla="*/ 9 w 14"/>
                  <a:gd name="T5" fmla="*/ 3 h 15"/>
                  <a:gd name="T6" fmla="*/ 12 w 14"/>
                  <a:gd name="T7" fmla="*/ 6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7 h 15"/>
                  <a:gd name="T26" fmla="*/ 13 w 14"/>
                  <a:gd name="T27" fmla="*/ 3 h 15"/>
                  <a:gd name="T28" fmla="*/ 10 w 14"/>
                  <a:gd name="T29" fmla="*/ 2 h 15"/>
                  <a:gd name="T30" fmla="*/ 8 w 14"/>
                  <a:gd name="T31" fmla="*/ 0 h 15"/>
                  <a:gd name="T32" fmla="*/ 8 w 14"/>
                  <a:gd name="T33" fmla="*/ 0 h 15"/>
                  <a:gd name="T34" fmla="*/ 4 w 14"/>
                  <a:gd name="T35" fmla="*/ 2 h 15"/>
                  <a:gd name="T36" fmla="*/ 0 w 14"/>
                  <a:gd name="T37" fmla="*/ 4 h 15"/>
                  <a:gd name="T38" fmla="*/ 0 w 14"/>
                  <a:gd name="T39" fmla="*/ 4 h 15"/>
                  <a:gd name="T40" fmla="*/ 2 w 14"/>
                  <a:gd name="T41" fmla="*/ 3 h 15"/>
                  <a:gd name="T42" fmla="*/ 6 w 14"/>
                  <a:gd name="T43" fmla="*/ 3 h 15"/>
                  <a:gd name="T44" fmla="*/ 6 w 14"/>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3"/>
                    </a:moveTo>
                    <a:lnTo>
                      <a:pt x="6" y="3"/>
                    </a:lnTo>
                    <a:lnTo>
                      <a:pt x="9" y="3"/>
                    </a:lnTo>
                    <a:lnTo>
                      <a:pt x="12" y="6"/>
                    </a:lnTo>
                    <a:lnTo>
                      <a:pt x="13" y="8"/>
                    </a:lnTo>
                    <a:lnTo>
                      <a:pt x="13" y="11"/>
                    </a:lnTo>
                    <a:lnTo>
                      <a:pt x="13" y="11"/>
                    </a:lnTo>
                    <a:lnTo>
                      <a:pt x="12" y="15"/>
                    </a:lnTo>
                    <a:lnTo>
                      <a:pt x="12" y="15"/>
                    </a:lnTo>
                    <a:lnTo>
                      <a:pt x="14" y="12"/>
                    </a:lnTo>
                    <a:lnTo>
                      <a:pt x="14" y="10"/>
                    </a:lnTo>
                    <a:lnTo>
                      <a:pt x="14" y="10"/>
                    </a:lnTo>
                    <a:lnTo>
                      <a:pt x="14" y="7"/>
                    </a:lnTo>
                    <a:lnTo>
                      <a:pt x="13" y="3"/>
                    </a:lnTo>
                    <a:lnTo>
                      <a:pt x="10" y="2"/>
                    </a:lnTo>
                    <a:lnTo>
                      <a:pt x="8" y="0"/>
                    </a:lnTo>
                    <a:lnTo>
                      <a:pt x="8" y="0"/>
                    </a:lnTo>
                    <a:lnTo>
                      <a:pt x="4" y="2"/>
                    </a:lnTo>
                    <a:lnTo>
                      <a:pt x="0" y="4"/>
                    </a:lnTo>
                    <a:lnTo>
                      <a:pt x="0" y="4"/>
                    </a:lnTo>
                    <a:lnTo>
                      <a:pt x="2" y="3"/>
                    </a:lnTo>
                    <a:lnTo>
                      <a:pt x="6" y="3"/>
                    </a:lnTo>
                    <a:lnTo>
                      <a:pt x="6"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3" name="Freeform 561"/>
              <p:cNvSpPr/>
              <p:nvPr/>
            </p:nvSpPr>
            <p:spPr bwMode="auto">
              <a:xfrm>
                <a:off x="4399529" y="1761867"/>
                <a:ext cx="21552" cy="21552"/>
              </a:xfrm>
              <a:custGeom>
                <a:avLst/>
                <a:gdLst>
                  <a:gd name="T0" fmla="*/ 8 w 16"/>
                  <a:gd name="T1" fmla="*/ 16 h 16"/>
                  <a:gd name="T2" fmla="*/ 8 w 16"/>
                  <a:gd name="T3" fmla="*/ 16 h 16"/>
                  <a:gd name="T4" fmla="*/ 11 w 16"/>
                  <a:gd name="T5" fmla="*/ 16 h 16"/>
                  <a:gd name="T6" fmla="*/ 14 w 16"/>
                  <a:gd name="T7" fmla="*/ 15 h 16"/>
                  <a:gd name="T8" fmla="*/ 16 w 16"/>
                  <a:gd name="T9" fmla="*/ 12 h 16"/>
                  <a:gd name="T10" fmla="*/ 16 w 16"/>
                  <a:gd name="T11" fmla="*/ 10 h 16"/>
                  <a:gd name="T12" fmla="*/ 16 w 16"/>
                  <a:gd name="T13" fmla="*/ 10 h 16"/>
                  <a:gd name="T14" fmla="*/ 16 w 16"/>
                  <a:gd name="T15" fmla="*/ 5 h 16"/>
                  <a:gd name="T16" fmla="*/ 15 w 16"/>
                  <a:gd name="T17" fmla="*/ 3 h 16"/>
                  <a:gd name="T18" fmla="*/ 12 w 16"/>
                  <a:gd name="T19" fmla="*/ 1 h 16"/>
                  <a:gd name="T20" fmla="*/ 10 w 16"/>
                  <a:gd name="T21" fmla="*/ 0 h 16"/>
                  <a:gd name="T22" fmla="*/ 10 w 16"/>
                  <a:gd name="T23" fmla="*/ 0 h 16"/>
                  <a:gd name="T24" fmla="*/ 7 w 16"/>
                  <a:gd name="T25" fmla="*/ 0 h 16"/>
                  <a:gd name="T26" fmla="*/ 4 w 16"/>
                  <a:gd name="T27" fmla="*/ 1 h 16"/>
                  <a:gd name="T28" fmla="*/ 2 w 16"/>
                  <a:gd name="T29" fmla="*/ 4 h 16"/>
                  <a:gd name="T30" fmla="*/ 0 w 16"/>
                  <a:gd name="T31" fmla="*/ 7 h 16"/>
                  <a:gd name="T32" fmla="*/ 0 w 16"/>
                  <a:gd name="T33" fmla="*/ 7 h 16"/>
                  <a:gd name="T34" fmla="*/ 2 w 16"/>
                  <a:gd name="T35" fmla="*/ 11 h 16"/>
                  <a:gd name="T36" fmla="*/ 3 w 16"/>
                  <a:gd name="T37" fmla="*/ 14 h 16"/>
                  <a:gd name="T38" fmla="*/ 4 w 16"/>
                  <a:gd name="T39" fmla="*/ 15 h 16"/>
                  <a:gd name="T40" fmla="*/ 8 w 16"/>
                  <a:gd name="T41" fmla="*/ 16 h 16"/>
                  <a:gd name="T42" fmla="*/ 8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8" y="16"/>
                    </a:moveTo>
                    <a:lnTo>
                      <a:pt x="8" y="16"/>
                    </a:lnTo>
                    <a:lnTo>
                      <a:pt x="11" y="16"/>
                    </a:lnTo>
                    <a:lnTo>
                      <a:pt x="14" y="15"/>
                    </a:lnTo>
                    <a:lnTo>
                      <a:pt x="16" y="12"/>
                    </a:lnTo>
                    <a:lnTo>
                      <a:pt x="16" y="10"/>
                    </a:lnTo>
                    <a:lnTo>
                      <a:pt x="16" y="10"/>
                    </a:lnTo>
                    <a:lnTo>
                      <a:pt x="16" y="5"/>
                    </a:lnTo>
                    <a:lnTo>
                      <a:pt x="15" y="3"/>
                    </a:lnTo>
                    <a:lnTo>
                      <a:pt x="12" y="1"/>
                    </a:lnTo>
                    <a:lnTo>
                      <a:pt x="10" y="0"/>
                    </a:lnTo>
                    <a:lnTo>
                      <a:pt x="10" y="0"/>
                    </a:lnTo>
                    <a:lnTo>
                      <a:pt x="7" y="0"/>
                    </a:lnTo>
                    <a:lnTo>
                      <a:pt x="4" y="1"/>
                    </a:lnTo>
                    <a:lnTo>
                      <a:pt x="2" y="4"/>
                    </a:lnTo>
                    <a:lnTo>
                      <a:pt x="0" y="7"/>
                    </a:lnTo>
                    <a:lnTo>
                      <a:pt x="0" y="7"/>
                    </a:lnTo>
                    <a:lnTo>
                      <a:pt x="2" y="11"/>
                    </a:lnTo>
                    <a:lnTo>
                      <a:pt x="3" y="14"/>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4" name="Freeform 562"/>
              <p:cNvSpPr/>
              <p:nvPr/>
            </p:nvSpPr>
            <p:spPr bwMode="auto">
              <a:xfrm>
                <a:off x="4402223" y="1761867"/>
                <a:ext cx="18858" cy="20205"/>
              </a:xfrm>
              <a:custGeom>
                <a:avLst/>
                <a:gdLst>
                  <a:gd name="T0" fmla="*/ 6 w 14"/>
                  <a:gd name="T1" fmla="*/ 1 h 15"/>
                  <a:gd name="T2" fmla="*/ 6 w 14"/>
                  <a:gd name="T3" fmla="*/ 1 h 15"/>
                  <a:gd name="T4" fmla="*/ 9 w 14"/>
                  <a:gd name="T5" fmla="*/ 3 h 15"/>
                  <a:gd name="T6" fmla="*/ 12 w 14"/>
                  <a:gd name="T7" fmla="*/ 5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5 h 15"/>
                  <a:gd name="T26" fmla="*/ 13 w 14"/>
                  <a:gd name="T27" fmla="*/ 3 h 15"/>
                  <a:gd name="T28" fmla="*/ 10 w 14"/>
                  <a:gd name="T29" fmla="*/ 1 h 15"/>
                  <a:gd name="T30" fmla="*/ 8 w 14"/>
                  <a:gd name="T31" fmla="*/ 0 h 15"/>
                  <a:gd name="T32" fmla="*/ 8 w 14"/>
                  <a:gd name="T33" fmla="*/ 0 h 15"/>
                  <a:gd name="T34" fmla="*/ 4 w 14"/>
                  <a:gd name="T35" fmla="*/ 0 h 15"/>
                  <a:gd name="T36" fmla="*/ 0 w 14"/>
                  <a:gd name="T37" fmla="*/ 4 h 15"/>
                  <a:gd name="T38" fmla="*/ 0 w 14"/>
                  <a:gd name="T39" fmla="*/ 4 h 15"/>
                  <a:gd name="T40" fmla="*/ 2 w 14"/>
                  <a:gd name="T41" fmla="*/ 1 h 15"/>
                  <a:gd name="T42" fmla="*/ 6 w 14"/>
                  <a:gd name="T43" fmla="*/ 1 h 15"/>
                  <a:gd name="T44" fmla="*/ 6 w 14"/>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1"/>
                    </a:moveTo>
                    <a:lnTo>
                      <a:pt x="6" y="1"/>
                    </a:lnTo>
                    <a:lnTo>
                      <a:pt x="9" y="3"/>
                    </a:lnTo>
                    <a:lnTo>
                      <a:pt x="12" y="5"/>
                    </a:lnTo>
                    <a:lnTo>
                      <a:pt x="13" y="8"/>
                    </a:lnTo>
                    <a:lnTo>
                      <a:pt x="13" y="11"/>
                    </a:lnTo>
                    <a:lnTo>
                      <a:pt x="13" y="11"/>
                    </a:lnTo>
                    <a:lnTo>
                      <a:pt x="12" y="15"/>
                    </a:lnTo>
                    <a:lnTo>
                      <a:pt x="12" y="15"/>
                    </a:lnTo>
                    <a:lnTo>
                      <a:pt x="14" y="12"/>
                    </a:lnTo>
                    <a:lnTo>
                      <a:pt x="14" y="10"/>
                    </a:lnTo>
                    <a:lnTo>
                      <a:pt x="14" y="10"/>
                    </a:lnTo>
                    <a:lnTo>
                      <a:pt x="14" y="5"/>
                    </a:lnTo>
                    <a:lnTo>
                      <a:pt x="13" y="3"/>
                    </a:lnTo>
                    <a:lnTo>
                      <a:pt x="10" y="1"/>
                    </a:lnTo>
                    <a:lnTo>
                      <a:pt x="8" y="0"/>
                    </a:lnTo>
                    <a:lnTo>
                      <a:pt x="8" y="0"/>
                    </a:lnTo>
                    <a:lnTo>
                      <a:pt x="4" y="0"/>
                    </a:lnTo>
                    <a:lnTo>
                      <a:pt x="0" y="4"/>
                    </a:lnTo>
                    <a:lnTo>
                      <a:pt x="0" y="4"/>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5" name="Freeform 563"/>
              <p:cNvSpPr/>
              <p:nvPr/>
            </p:nvSpPr>
            <p:spPr bwMode="auto">
              <a:xfrm>
                <a:off x="4426469" y="1767255"/>
                <a:ext cx="14817" cy="13470"/>
              </a:xfrm>
              <a:custGeom>
                <a:avLst/>
                <a:gdLst>
                  <a:gd name="T0" fmla="*/ 9 w 11"/>
                  <a:gd name="T1" fmla="*/ 3 h 10"/>
                  <a:gd name="T2" fmla="*/ 9 w 11"/>
                  <a:gd name="T3" fmla="*/ 3 h 10"/>
                  <a:gd name="T4" fmla="*/ 10 w 11"/>
                  <a:gd name="T5" fmla="*/ 4 h 10"/>
                  <a:gd name="T6" fmla="*/ 10 w 11"/>
                  <a:gd name="T7" fmla="*/ 6 h 10"/>
                  <a:gd name="T8" fmla="*/ 10 w 11"/>
                  <a:gd name="T9" fmla="*/ 6 h 10"/>
                  <a:gd name="T10" fmla="*/ 9 w 11"/>
                  <a:gd name="T11" fmla="*/ 7 h 10"/>
                  <a:gd name="T12" fmla="*/ 9 w 11"/>
                  <a:gd name="T13" fmla="*/ 7 h 10"/>
                  <a:gd name="T14" fmla="*/ 0 w 11"/>
                  <a:gd name="T15" fmla="*/ 7 h 10"/>
                  <a:gd name="T16" fmla="*/ 0 w 11"/>
                  <a:gd name="T17" fmla="*/ 8 h 10"/>
                  <a:gd name="T18" fmla="*/ 7 w 11"/>
                  <a:gd name="T19" fmla="*/ 10 h 10"/>
                  <a:gd name="T20" fmla="*/ 7 w 11"/>
                  <a:gd name="T21" fmla="*/ 10 h 10"/>
                  <a:gd name="T22" fmla="*/ 10 w 11"/>
                  <a:gd name="T23" fmla="*/ 8 h 10"/>
                  <a:gd name="T24" fmla="*/ 11 w 11"/>
                  <a:gd name="T25" fmla="*/ 6 h 10"/>
                  <a:gd name="T26" fmla="*/ 11 w 11"/>
                  <a:gd name="T27" fmla="*/ 6 h 10"/>
                  <a:gd name="T28" fmla="*/ 11 w 11"/>
                  <a:gd name="T29" fmla="*/ 3 h 10"/>
                  <a:gd name="T30" fmla="*/ 9 w 11"/>
                  <a:gd name="T31" fmla="*/ 1 h 10"/>
                  <a:gd name="T32" fmla="*/ 2 w 11"/>
                  <a:gd name="T33" fmla="*/ 0 h 10"/>
                  <a:gd name="T34" fmla="*/ 0 w 11"/>
                  <a:gd name="T35" fmla="*/ 3 h 10"/>
                  <a:gd name="T36" fmla="*/ 9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9" y="3"/>
                    </a:moveTo>
                    <a:lnTo>
                      <a:pt x="9" y="3"/>
                    </a:lnTo>
                    <a:lnTo>
                      <a:pt x="10" y="4"/>
                    </a:lnTo>
                    <a:lnTo>
                      <a:pt x="10" y="6"/>
                    </a:lnTo>
                    <a:lnTo>
                      <a:pt x="10" y="6"/>
                    </a:lnTo>
                    <a:lnTo>
                      <a:pt x="9" y="7"/>
                    </a:lnTo>
                    <a:lnTo>
                      <a:pt x="9" y="7"/>
                    </a:lnTo>
                    <a:lnTo>
                      <a:pt x="0" y="7"/>
                    </a:lnTo>
                    <a:lnTo>
                      <a:pt x="0" y="8"/>
                    </a:lnTo>
                    <a:lnTo>
                      <a:pt x="7" y="10"/>
                    </a:lnTo>
                    <a:lnTo>
                      <a:pt x="7" y="10"/>
                    </a:lnTo>
                    <a:lnTo>
                      <a:pt x="10" y="8"/>
                    </a:lnTo>
                    <a:lnTo>
                      <a:pt x="11" y="6"/>
                    </a:lnTo>
                    <a:lnTo>
                      <a:pt x="11" y="6"/>
                    </a:lnTo>
                    <a:lnTo>
                      <a:pt x="11" y="3"/>
                    </a:lnTo>
                    <a:lnTo>
                      <a:pt x="9" y="1"/>
                    </a:lnTo>
                    <a:lnTo>
                      <a:pt x="2" y="0"/>
                    </a:lnTo>
                    <a:lnTo>
                      <a:pt x="0" y="3"/>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6" name="Freeform 564"/>
              <p:cNvSpPr/>
              <p:nvPr/>
            </p:nvSpPr>
            <p:spPr bwMode="auto">
              <a:xfrm>
                <a:off x="4412999" y="1765908"/>
                <a:ext cx="16164" cy="12123"/>
              </a:xfrm>
              <a:custGeom>
                <a:avLst/>
                <a:gdLst>
                  <a:gd name="T0" fmla="*/ 2 w 12"/>
                  <a:gd name="T1" fmla="*/ 9 h 9"/>
                  <a:gd name="T2" fmla="*/ 10 w 12"/>
                  <a:gd name="T3" fmla="*/ 9 h 9"/>
                  <a:gd name="T4" fmla="*/ 10 w 12"/>
                  <a:gd name="T5" fmla="*/ 8 h 9"/>
                  <a:gd name="T6" fmla="*/ 4 w 12"/>
                  <a:gd name="T7" fmla="*/ 7 h 9"/>
                  <a:gd name="T8" fmla="*/ 4 w 12"/>
                  <a:gd name="T9" fmla="*/ 7 h 9"/>
                  <a:gd name="T10" fmla="*/ 2 w 12"/>
                  <a:gd name="T11" fmla="*/ 7 h 9"/>
                  <a:gd name="T12" fmla="*/ 2 w 12"/>
                  <a:gd name="T13" fmla="*/ 4 h 9"/>
                  <a:gd name="T14" fmla="*/ 2 w 12"/>
                  <a:gd name="T15" fmla="*/ 4 h 9"/>
                  <a:gd name="T16" fmla="*/ 2 w 12"/>
                  <a:gd name="T17" fmla="*/ 2 h 9"/>
                  <a:gd name="T18" fmla="*/ 4 w 12"/>
                  <a:gd name="T19" fmla="*/ 2 h 9"/>
                  <a:gd name="T20" fmla="*/ 10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2 w 12"/>
                  <a:gd name="T37" fmla="*/ 9 h 9"/>
                  <a:gd name="T38" fmla="*/ 2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2" y="9"/>
                    </a:moveTo>
                    <a:lnTo>
                      <a:pt x="10" y="9"/>
                    </a:lnTo>
                    <a:lnTo>
                      <a:pt x="10" y="8"/>
                    </a:lnTo>
                    <a:lnTo>
                      <a:pt x="4" y="7"/>
                    </a:lnTo>
                    <a:lnTo>
                      <a:pt x="4" y="7"/>
                    </a:lnTo>
                    <a:lnTo>
                      <a:pt x="2" y="7"/>
                    </a:lnTo>
                    <a:lnTo>
                      <a:pt x="2" y="4"/>
                    </a:lnTo>
                    <a:lnTo>
                      <a:pt x="2" y="4"/>
                    </a:lnTo>
                    <a:lnTo>
                      <a:pt x="2" y="2"/>
                    </a:lnTo>
                    <a:lnTo>
                      <a:pt x="4" y="2"/>
                    </a:lnTo>
                    <a:lnTo>
                      <a:pt x="10"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7" name="Freeform 565"/>
              <p:cNvSpPr/>
              <p:nvPr/>
            </p:nvSpPr>
            <p:spPr bwMode="auto">
              <a:xfrm>
                <a:off x="4418387" y="1721457"/>
                <a:ext cx="16164" cy="13470"/>
              </a:xfrm>
              <a:custGeom>
                <a:avLst/>
                <a:gdLst>
                  <a:gd name="T0" fmla="*/ 2 w 12"/>
                  <a:gd name="T1" fmla="*/ 8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1 w 12"/>
                  <a:gd name="T21" fmla="*/ 3 h 10"/>
                  <a:gd name="T22" fmla="*/ 12 w 12"/>
                  <a:gd name="T23" fmla="*/ 0 h 10"/>
                  <a:gd name="T24" fmla="*/ 4 w 12"/>
                  <a:gd name="T25" fmla="*/ 0 h 10"/>
                  <a:gd name="T26" fmla="*/ 4 w 12"/>
                  <a:gd name="T27" fmla="*/ 0 h 10"/>
                  <a:gd name="T28" fmla="*/ 1 w 12"/>
                  <a:gd name="T29" fmla="*/ 2 h 10"/>
                  <a:gd name="T30" fmla="*/ 0 w 12"/>
                  <a:gd name="T31" fmla="*/ 4 h 10"/>
                  <a:gd name="T32" fmla="*/ 0 w 12"/>
                  <a:gd name="T33" fmla="*/ 4 h 10"/>
                  <a:gd name="T34" fmla="*/ 1 w 12"/>
                  <a:gd name="T35" fmla="*/ 7 h 10"/>
                  <a:gd name="T36" fmla="*/ 2 w 12"/>
                  <a:gd name="T37" fmla="*/ 8 h 10"/>
                  <a:gd name="T38" fmla="*/ 2 w 12"/>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8"/>
                    </a:moveTo>
                    <a:lnTo>
                      <a:pt x="11" y="10"/>
                    </a:lnTo>
                    <a:lnTo>
                      <a:pt x="11" y="7"/>
                    </a:lnTo>
                    <a:lnTo>
                      <a:pt x="4" y="7"/>
                    </a:lnTo>
                    <a:lnTo>
                      <a:pt x="4" y="7"/>
                    </a:lnTo>
                    <a:lnTo>
                      <a:pt x="2" y="6"/>
                    </a:lnTo>
                    <a:lnTo>
                      <a:pt x="2" y="4"/>
                    </a:lnTo>
                    <a:lnTo>
                      <a:pt x="2" y="4"/>
                    </a:lnTo>
                    <a:lnTo>
                      <a:pt x="2" y="3"/>
                    </a:lnTo>
                    <a:lnTo>
                      <a:pt x="4" y="3"/>
                    </a:lnTo>
                    <a:lnTo>
                      <a:pt x="11" y="3"/>
                    </a:lnTo>
                    <a:lnTo>
                      <a:pt x="12" y="0"/>
                    </a:lnTo>
                    <a:lnTo>
                      <a:pt x="4" y="0"/>
                    </a:lnTo>
                    <a:lnTo>
                      <a:pt x="4" y="0"/>
                    </a:lnTo>
                    <a:lnTo>
                      <a:pt x="1" y="2"/>
                    </a:lnTo>
                    <a:lnTo>
                      <a:pt x="0" y="4"/>
                    </a:lnTo>
                    <a:lnTo>
                      <a:pt x="0" y="4"/>
                    </a:lnTo>
                    <a:lnTo>
                      <a:pt x="1" y="7"/>
                    </a:lnTo>
                    <a:lnTo>
                      <a:pt x="2" y="8"/>
                    </a:lnTo>
                    <a:lnTo>
                      <a:pt x="2"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8" name="Freeform 566"/>
              <p:cNvSpPr/>
              <p:nvPr/>
            </p:nvSpPr>
            <p:spPr bwMode="auto">
              <a:xfrm>
                <a:off x="4433203" y="1721457"/>
                <a:ext cx="13470" cy="14817"/>
              </a:xfrm>
              <a:custGeom>
                <a:avLst/>
                <a:gdLst>
                  <a:gd name="T0" fmla="*/ 8 w 10"/>
                  <a:gd name="T1" fmla="*/ 4 h 11"/>
                  <a:gd name="T2" fmla="*/ 8 w 10"/>
                  <a:gd name="T3" fmla="*/ 4 h 11"/>
                  <a:gd name="T4" fmla="*/ 8 w 10"/>
                  <a:gd name="T5" fmla="*/ 4 h 11"/>
                  <a:gd name="T6" fmla="*/ 9 w 10"/>
                  <a:gd name="T7" fmla="*/ 6 h 11"/>
                  <a:gd name="T8" fmla="*/ 9 w 10"/>
                  <a:gd name="T9" fmla="*/ 6 h 11"/>
                  <a:gd name="T10" fmla="*/ 8 w 10"/>
                  <a:gd name="T11" fmla="*/ 8 h 11"/>
                  <a:gd name="T12" fmla="*/ 8 w 10"/>
                  <a:gd name="T13" fmla="*/ 8 h 11"/>
                  <a:gd name="T14" fmla="*/ 0 w 10"/>
                  <a:gd name="T15" fmla="*/ 7 h 11"/>
                  <a:gd name="T16" fmla="*/ 0 w 10"/>
                  <a:gd name="T17" fmla="*/ 10 h 11"/>
                  <a:gd name="T18" fmla="*/ 6 w 10"/>
                  <a:gd name="T19" fmla="*/ 11 h 11"/>
                  <a:gd name="T20" fmla="*/ 6 w 10"/>
                  <a:gd name="T21" fmla="*/ 11 h 11"/>
                  <a:gd name="T22" fmla="*/ 9 w 10"/>
                  <a:gd name="T23" fmla="*/ 10 h 11"/>
                  <a:gd name="T24" fmla="*/ 10 w 10"/>
                  <a:gd name="T25" fmla="*/ 7 h 11"/>
                  <a:gd name="T26" fmla="*/ 10 w 10"/>
                  <a:gd name="T27" fmla="*/ 7 h 11"/>
                  <a:gd name="T28" fmla="*/ 10 w 10"/>
                  <a:gd name="T29" fmla="*/ 3 h 11"/>
                  <a:gd name="T30" fmla="*/ 8 w 10"/>
                  <a:gd name="T31" fmla="*/ 2 h 11"/>
                  <a:gd name="T32" fmla="*/ 1 w 10"/>
                  <a:gd name="T33" fmla="*/ 0 h 11"/>
                  <a:gd name="T34" fmla="*/ 0 w 10"/>
                  <a:gd name="T35" fmla="*/ 3 h 11"/>
                  <a:gd name="T36" fmla="*/ 8 w 10"/>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8" y="4"/>
                    </a:moveTo>
                    <a:lnTo>
                      <a:pt x="8" y="4"/>
                    </a:lnTo>
                    <a:lnTo>
                      <a:pt x="8" y="4"/>
                    </a:lnTo>
                    <a:lnTo>
                      <a:pt x="9" y="6"/>
                    </a:lnTo>
                    <a:lnTo>
                      <a:pt x="9" y="6"/>
                    </a:lnTo>
                    <a:lnTo>
                      <a:pt x="8" y="8"/>
                    </a:lnTo>
                    <a:lnTo>
                      <a:pt x="8" y="8"/>
                    </a:lnTo>
                    <a:lnTo>
                      <a:pt x="0" y="7"/>
                    </a:lnTo>
                    <a:lnTo>
                      <a:pt x="0" y="10"/>
                    </a:lnTo>
                    <a:lnTo>
                      <a:pt x="6" y="11"/>
                    </a:lnTo>
                    <a:lnTo>
                      <a:pt x="6" y="11"/>
                    </a:lnTo>
                    <a:lnTo>
                      <a:pt x="9" y="10"/>
                    </a:lnTo>
                    <a:lnTo>
                      <a:pt x="10" y="7"/>
                    </a:lnTo>
                    <a:lnTo>
                      <a:pt x="10" y="7"/>
                    </a:lnTo>
                    <a:lnTo>
                      <a:pt x="10" y="3"/>
                    </a:lnTo>
                    <a:lnTo>
                      <a:pt x="8" y="2"/>
                    </a:lnTo>
                    <a:lnTo>
                      <a:pt x="1"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9" name="Freeform 567"/>
              <p:cNvSpPr/>
              <p:nvPr/>
            </p:nvSpPr>
            <p:spPr bwMode="auto">
              <a:xfrm>
                <a:off x="4438591" y="1678354"/>
                <a:ext cx="13470" cy="12123"/>
              </a:xfrm>
              <a:custGeom>
                <a:avLst/>
                <a:gdLst>
                  <a:gd name="T0" fmla="*/ 8 w 10"/>
                  <a:gd name="T1" fmla="*/ 3 h 9"/>
                  <a:gd name="T2" fmla="*/ 8 w 10"/>
                  <a:gd name="T3" fmla="*/ 3 h 9"/>
                  <a:gd name="T4" fmla="*/ 8 w 10"/>
                  <a:gd name="T5" fmla="*/ 4 h 9"/>
                  <a:gd name="T6" fmla="*/ 9 w 10"/>
                  <a:gd name="T7" fmla="*/ 5 h 9"/>
                  <a:gd name="T8" fmla="*/ 9 w 10"/>
                  <a:gd name="T9" fmla="*/ 5 h 9"/>
                  <a:gd name="T10" fmla="*/ 8 w 10"/>
                  <a:gd name="T11" fmla="*/ 7 h 9"/>
                  <a:gd name="T12" fmla="*/ 8 w 10"/>
                  <a:gd name="T13" fmla="*/ 7 h 9"/>
                  <a:gd name="T14" fmla="*/ 0 w 10"/>
                  <a:gd name="T15" fmla="*/ 7 h 9"/>
                  <a:gd name="T16" fmla="*/ 0 w 10"/>
                  <a:gd name="T17" fmla="*/ 9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3 h 9"/>
                  <a:gd name="T30" fmla="*/ 8 w 10"/>
                  <a:gd name="T31" fmla="*/ 1 h 9"/>
                  <a:gd name="T32" fmla="*/ 1 w 10"/>
                  <a:gd name="T33" fmla="*/ 0 h 9"/>
                  <a:gd name="T34" fmla="*/ 0 w 10"/>
                  <a:gd name="T35" fmla="*/ 3 h 9"/>
                  <a:gd name="T36" fmla="*/ 8 w 10"/>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3"/>
                    </a:moveTo>
                    <a:lnTo>
                      <a:pt x="8" y="3"/>
                    </a:lnTo>
                    <a:lnTo>
                      <a:pt x="8" y="4"/>
                    </a:lnTo>
                    <a:lnTo>
                      <a:pt x="9" y="5"/>
                    </a:lnTo>
                    <a:lnTo>
                      <a:pt x="9" y="5"/>
                    </a:lnTo>
                    <a:lnTo>
                      <a:pt x="8" y="7"/>
                    </a:lnTo>
                    <a:lnTo>
                      <a:pt x="8" y="7"/>
                    </a:lnTo>
                    <a:lnTo>
                      <a:pt x="0" y="7"/>
                    </a:lnTo>
                    <a:lnTo>
                      <a:pt x="0" y="9"/>
                    </a:lnTo>
                    <a:lnTo>
                      <a:pt x="6" y="9"/>
                    </a:lnTo>
                    <a:lnTo>
                      <a:pt x="6" y="9"/>
                    </a:lnTo>
                    <a:lnTo>
                      <a:pt x="9" y="8"/>
                    </a:lnTo>
                    <a:lnTo>
                      <a:pt x="10" y="5"/>
                    </a:lnTo>
                    <a:lnTo>
                      <a:pt x="10" y="5"/>
                    </a:lnTo>
                    <a:lnTo>
                      <a:pt x="10" y="3"/>
                    </a:lnTo>
                    <a:lnTo>
                      <a:pt x="8" y="1"/>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0" name="Freeform 568"/>
              <p:cNvSpPr/>
              <p:nvPr/>
            </p:nvSpPr>
            <p:spPr bwMode="auto">
              <a:xfrm>
                <a:off x="4423775" y="1677007"/>
                <a:ext cx="16164" cy="13470"/>
              </a:xfrm>
              <a:custGeom>
                <a:avLst/>
                <a:gdLst>
                  <a:gd name="T0" fmla="*/ 2 w 12"/>
                  <a:gd name="T1" fmla="*/ 9 h 10"/>
                  <a:gd name="T2" fmla="*/ 11 w 12"/>
                  <a:gd name="T3" fmla="*/ 10 h 10"/>
                  <a:gd name="T4" fmla="*/ 11 w 12"/>
                  <a:gd name="T5" fmla="*/ 8 h 10"/>
                  <a:gd name="T6" fmla="*/ 2 w 12"/>
                  <a:gd name="T7" fmla="*/ 6 h 10"/>
                  <a:gd name="T8" fmla="*/ 2 w 12"/>
                  <a:gd name="T9" fmla="*/ 6 h 10"/>
                  <a:gd name="T10" fmla="*/ 2 w 12"/>
                  <a:gd name="T11" fmla="*/ 6 h 10"/>
                  <a:gd name="T12" fmla="*/ 2 w 12"/>
                  <a:gd name="T13" fmla="*/ 5 h 10"/>
                  <a:gd name="T14" fmla="*/ 2 w 12"/>
                  <a:gd name="T15" fmla="*/ 5 h 10"/>
                  <a:gd name="T16" fmla="*/ 2 w 12"/>
                  <a:gd name="T17" fmla="*/ 4 h 10"/>
                  <a:gd name="T18" fmla="*/ 4 w 12"/>
                  <a:gd name="T19" fmla="*/ 2 h 10"/>
                  <a:gd name="T20" fmla="*/ 11 w 12"/>
                  <a:gd name="T21" fmla="*/ 4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8 h 10"/>
                  <a:gd name="T36" fmla="*/ 2 w 12"/>
                  <a:gd name="T37" fmla="*/ 9 h 10"/>
                  <a:gd name="T38" fmla="*/ 2 w 12"/>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9"/>
                    </a:moveTo>
                    <a:lnTo>
                      <a:pt x="11" y="10"/>
                    </a:lnTo>
                    <a:lnTo>
                      <a:pt x="11" y="8"/>
                    </a:lnTo>
                    <a:lnTo>
                      <a:pt x="2" y="6"/>
                    </a:lnTo>
                    <a:lnTo>
                      <a:pt x="2" y="6"/>
                    </a:lnTo>
                    <a:lnTo>
                      <a:pt x="2" y="6"/>
                    </a:lnTo>
                    <a:lnTo>
                      <a:pt x="2" y="5"/>
                    </a:lnTo>
                    <a:lnTo>
                      <a:pt x="2" y="5"/>
                    </a:lnTo>
                    <a:lnTo>
                      <a:pt x="2" y="4"/>
                    </a:lnTo>
                    <a:lnTo>
                      <a:pt x="4" y="2"/>
                    </a:lnTo>
                    <a:lnTo>
                      <a:pt x="11"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1" name="Freeform 569"/>
              <p:cNvSpPr/>
              <p:nvPr/>
            </p:nvSpPr>
            <p:spPr bwMode="auto">
              <a:xfrm>
                <a:off x="4443979" y="1635250"/>
                <a:ext cx="13470" cy="12123"/>
              </a:xfrm>
              <a:custGeom>
                <a:avLst/>
                <a:gdLst>
                  <a:gd name="T0" fmla="*/ 8 w 10"/>
                  <a:gd name="T1" fmla="*/ 2 h 9"/>
                  <a:gd name="T2" fmla="*/ 8 w 10"/>
                  <a:gd name="T3" fmla="*/ 2 h 9"/>
                  <a:gd name="T4" fmla="*/ 8 w 10"/>
                  <a:gd name="T5" fmla="*/ 2 h 9"/>
                  <a:gd name="T6" fmla="*/ 8 w 10"/>
                  <a:gd name="T7" fmla="*/ 5 h 9"/>
                  <a:gd name="T8" fmla="*/ 8 w 10"/>
                  <a:gd name="T9" fmla="*/ 5 h 9"/>
                  <a:gd name="T10" fmla="*/ 8 w 10"/>
                  <a:gd name="T11" fmla="*/ 6 h 9"/>
                  <a:gd name="T12" fmla="*/ 6 w 10"/>
                  <a:gd name="T13" fmla="*/ 6 h 9"/>
                  <a:gd name="T14" fmla="*/ 0 w 10"/>
                  <a:gd name="T15" fmla="*/ 5 h 9"/>
                  <a:gd name="T16" fmla="*/ 0 w 10"/>
                  <a:gd name="T17" fmla="*/ 8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1 h 9"/>
                  <a:gd name="T30" fmla="*/ 8 w 10"/>
                  <a:gd name="T31" fmla="*/ 0 h 9"/>
                  <a:gd name="T32" fmla="*/ 1 w 10"/>
                  <a:gd name="T33" fmla="*/ 0 h 9"/>
                  <a:gd name="T34" fmla="*/ 0 w 10"/>
                  <a:gd name="T35" fmla="*/ 1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8" y="2"/>
                    </a:lnTo>
                    <a:lnTo>
                      <a:pt x="8" y="5"/>
                    </a:lnTo>
                    <a:lnTo>
                      <a:pt x="8" y="5"/>
                    </a:lnTo>
                    <a:lnTo>
                      <a:pt x="8" y="6"/>
                    </a:lnTo>
                    <a:lnTo>
                      <a:pt x="6" y="6"/>
                    </a:lnTo>
                    <a:lnTo>
                      <a:pt x="0" y="5"/>
                    </a:lnTo>
                    <a:lnTo>
                      <a:pt x="0" y="8"/>
                    </a:lnTo>
                    <a:lnTo>
                      <a:pt x="6" y="9"/>
                    </a:lnTo>
                    <a:lnTo>
                      <a:pt x="6" y="9"/>
                    </a:lnTo>
                    <a:lnTo>
                      <a:pt x="9" y="8"/>
                    </a:lnTo>
                    <a:lnTo>
                      <a:pt x="10" y="5"/>
                    </a:lnTo>
                    <a:lnTo>
                      <a:pt x="10" y="5"/>
                    </a:lnTo>
                    <a:lnTo>
                      <a:pt x="10" y="1"/>
                    </a:lnTo>
                    <a:lnTo>
                      <a:pt x="8" y="0"/>
                    </a:lnTo>
                    <a:lnTo>
                      <a:pt x="1"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2" name="Freeform 570"/>
              <p:cNvSpPr/>
              <p:nvPr/>
            </p:nvSpPr>
            <p:spPr bwMode="auto">
              <a:xfrm>
                <a:off x="4429163" y="1632556"/>
                <a:ext cx="16164" cy="13470"/>
              </a:xfrm>
              <a:custGeom>
                <a:avLst/>
                <a:gdLst>
                  <a:gd name="T0" fmla="*/ 3 w 12"/>
                  <a:gd name="T1" fmla="*/ 10 h 10"/>
                  <a:gd name="T2" fmla="*/ 11 w 12"/>
                  <a:gd name="T3" fmla="*/ 10 h 10"/>
                  <a:gd name="T4" fmla="*/ 11 w 12"/>
                  <a:gd name="T5" fmla="*/ 7 h 10"/>
                  <a:gd name="T6" fmla="*/ 3 w 12"/>
                  <a:gd name="T7" fmla="*/ 7 h 10"/>
                  <a:gd name="T8" fmla="*/ 3 w 12"/>
                  <a:gd name="T9" fmla="*/ 7 h 10"/>
                  <a:gd name="T10" fmla="*/ 3 w 12"/>
                  <a:gd name="T11" fmla="*/ 6 h 10"/>
                  <a:gd name="T12" fmla="*/ 3 w 12"/>
                  <a:gd name="T13" fmla="*/ 4 h 10"/>
                  <a:gd name="T14" fmla="*/ 3 w 12"/>
                  <a:gd name="T15" fmla="*/ 4 h 10"/>
                  <a:gd name="T16" fmla="*/ 3 w 12"/>
                  <a:gd name="T17" fmla="*/ 3 h 10"/>
                  <a:gd name="T18" fmla="*/ 4 w 12"/>
                  <a:gd name="T19" fmla="*/ 3 h 10"/>
                  <a:gd name="T20" fmla="*/ 11 w 12"/>
                  <a:gd name="T21" fmla="*/ 3 h 10"/>
                  <a:gd name="T22" fmla="*/ 12 w 12"/>
                  <a:gd name="T23" fmla="*/ 2 h 10"/>
                  <a:gd name="T24" fmla="*/ 4 w 12"/>
                  <a:gd name="T25" fmla="*/ 0 h 10"/>
                  <a:gd name="T26" fmla="*/ 4 w 12"/>
                  <a:gd name="T27" fmla="*/ 0 h 10"/>
                  <a:gd name="T28" fmla="*/ 1 w 12"/>
                  <a:gd name="T29" fmla="*/ 2 h 10"/>
                  <a:gd name="T30" fmla="*/ 0 w 12"/>
                  <a:gd name="T31" fmla="*/ 4 h 10"/>
                  <a:gd name="T32" fmla="*/ 0 w 12"/>
                  <a:gd name="T33" fmla="*/ 4 h 10"/>
                  <a:gd name="T34" fmla="*/ 0 w 12"/>
                  <a:gd name="T35" fmla="*/ 7 h 10"/>
                  <a:gd name="T36" fmla="*/ 3 w 12"/>
                  <a:gd name="T37" fmla="*/ 10 h 10"/>
                  <a:gd name="T38" fmla="*/ 3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3" y="10"/>
                    </a:moveTo>
                    <a:lnTo>
                      <a:pt x="11" y="10"/>
                    </a:lnTo>
                    <a:lnTo>
                      <a:pt x="11" y="7"/>
                    </a:lnTo>
                    <a:lnTo>
                      <a:pt x="3" y="7"/>
                    </a:lnTo>
                    <a:lnTo>
                      <a:pt x="3" y="7"/>
                    </a:lnTo>
                    <a:lnTo>
                      <a:pt x="3" y="6"/>
                    </a:lnTo>
                    <a:lnTo>
                      <a:pt x="3" y="4"/>
                    </a:lnTo>
                    <a:lnTo>
                      <a:pt x="3" y="4"/>
                    </a:lnTo>
                    <a:lnTo>
                      <a:pt x="3" y="3"/>
                    </a:lnTo>
                    <a:lnTo>
                      <a:pt x="4" y="3"/>
                    </a:lnTo>
                    <a:lnTo>
                      <a:pt x="11" y="3"/>
                    </a:lnTo>
                    <a:lnTo>
                      <a:pt x="12" y="2"/>
                    </a:lnTo>
                    <a:lnTo>
                      <a:pt x="4" y="0"/>
                    </a:lnTo>
                    <a:lnTo>
                      <a:pt x="4" y="0"/>
                    </a:lnTo>
                    <a:lnTo>
                      <a:pt x="1"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3" name="Freeform 571"/>
              <p:cNvSpPr/>
              <p:nvPr/>
            </p:nvSpPr>
            <p:spPr bwMode="auto">
              <a:xfrm>
                <a:off x="4449367" y="1589453"/>
                <a:ext cx="13470" cy="12123"/>
              </a:xfrm>
              <a:custGeom>
                <a:avLst/>
                <a:gdLst>
                  <a:gd name="T0" fmla="*/ 8 w 10"/>
                  <a:gd name="T1" fmla="*/ 4 h 9"/>
                  <a:gd name="T2" fmla="*/ 8 w 10"/>
                  <a:gd name="T3" fmla="*/ 4 h 9"/>
                  <a:gd name="T4" fmla="*/ 8 w 10"/>
                  <a:gd name="T5" fmla="*/ 4 h 9"/>
                  <a:gd name="T6" fmla="*/ 8 w 10"/>
                  <a:gd name="T7" fmla="*/ 5 h 9"/>
                  <a:gd name="T8" fmla="*/ 8 w 10"/>
                  <a:gd name="T9" fmla="*/ 5 h 9"/>
                  <a:gd name="T10" fmla="*/ 8 w 10"/>
                  <a:gd name="T11" fmla="*/ 7 h 9"/>
                  <a:gd name="T12" fmla="*/ 6 w 10"/>
                  <a:gd name="T13" fmla="*/ 8 h 9"/>
                  <a:gd name="T14" fmla="*/ 0 w 10"/>
                  <a:gd name="T15" fmla="*/ 7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3 h 9"/>
                  <a:gd name="T30" fmla="*/ 8 w 10"/>
                  <a:gd name="T31" fmla="*/ 1 h 9"/>
                  <a:gd name="T32" fmla="*/ 0 w 10"/>
                  <a:gd name="T33" fmla="*/ 0 h 9"/>
                  <a:gd name="T34" fmla="*/ 0 w 10"/>
                  <a:gd name="T35" fmla="*/ 3 h 9"/>
                  <a:gd name="T36" fmla="*/ 8 w 10"/>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4"/>
                    </a:moveTo>
                    <a:lnTo>
                      <a:pt x="8" y="4"/>
                    </a:lnTo>
                    <a:lnTo>
                      <a:pt x="8" y="4"/>
                    </a:lnTo>
                    <a:lnTo>
                      <a:pt x="8" y="5"/>
                    </a:lnTo>
                    <a:lnTo>
                      <a:pt x="8" y="5"/>
                    </a:lnTo>
                    <a:lnTo>
                      <a:pt x="8" y="7"/>
                    </a:lnTo>
                    <a:lnTo>
                      <a:pt x="6" y="8"/>
                    </a:lnTo>
                    <a:lnTo>
                      <a:pt x="0" y="7"/>
                    </a:lnTo>
                    <a:lnTo>
                      <a:pt x="0" y="9"/>
                    </a:lnTo>
                    <a:lnTo>
                      <a:pt x="6" y="9"/>
                    </a:lnTo>
                    <a:lnTo>
                      <a:pt x="6" y="9"/>
                    </a:lnTo>
                    <a:lnTo>
                      <a:pt x="9" y="9"/>
                    </a:lnTo>
                    <a:lnTo>
                      <a:pt x="10" y="5"/>
                    </a:lnTo>
                    <a:lnTo>
                      <a:pt x="10" y="5"/>
                    </a:lnTo>
                    <a:lnTo>
                      <a:pt x="10" y="3"/>
                    </a:lnTo>
                    <a:lnTo>
                      <a:pt x="8" y="1"/>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4" name="Freeform 572"/>
              <p:cNvSpPr/>
              <p:nvPr/>
            </p:nvSpPr>
            <p:spPr bwMode="auto">
              <a:xfrm>
                <a:off x="4434551" y="1589453"/>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1"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5" name="Freeform 573"/>
              <p:cNvSpPr/>
              <p:nvPr/>
            </p:nvSpPr>
            <p:spPr bwMode="auto">
              <a:xfrm>
                <a:off x="4439939" y="1543655"/>
                <a:ext cx="14817" cy="13470"/>
              </a:xfrm>
              <a:custGeom>
                <a:avLst/>
                <a:gdLst>
                  <a:gd name="T0" fmla="*/ 3 w 11"/>
                  <a:gd name="T1" fmla="*/ 10 h 10"/>
                  <a:gd name="T2" fmla="*/ 11 w 11"/>
                  <a:gd name="T3" fmla="*/ 10 h 10"/>
                  <a:gd name="T4" fmla="*/ 11 w 11"/>
                  <a:gd name="T5" fmla="*/ 8 h 10"/>
                  <a:gd name="T6" fmla="*/ 3 w 11"/>
                  <a:gd name="T7" fmla="*/ 7 h 10"/>
                  <a:gd name="T8" fmla="*/ 3 w 11"/>
                  <a:gd name="T9" fmla="*/ 7 h 10"/>
                  <a:gd name="T10" fmla="*/ 3 w 11"/>
                  <a:gd name="T11" fmla="*/ 5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1" y="10"/>
                    </a:lnTo>
                    <a:lnTo>
                      <a:pt x="11" y="8"/>
                    </a:lnTo>
                    <a:lnTo>
                      <a:pt x="3" y="7"/>
                    </a:lnTo>
                    <a:lnTo>
                      <a:pt x="3" y="7"/>
                    </a:lnTo>
                    <a:lnTo>
                      <a:pt x="3" y="5"/>
                    </a:lnTo>
                    <a:lnTo>
                      <a:pt x="3" y="4"/>
                    </a:lnTo>
                    <a:lnTo>
                      <a:pt x="3" y="4"/>
                    </a:lnTo>
                    <a:lnTo>
                      <a:pt x="3" y="3"/>
                    </a:lnTo>
                    <a:lnTo>
                      <a:pt x="4" y="3"/>
                    </a:lnTo>
                    <a:lnTo>
                      <a:pt x="11" y="3"/>
                    </a:lnTo>
                    <a:lnTo>
                      <a:pt x="11" y="1"/>
                    </a:lnTo>
                    <a:lnTo>
                      <a:pt x="4" y="0"/>
                    </a:lnTo>
                    <a:lnTo>
                      <a:pt x="4" y="0"/>
                    </a:lnTo>
                    <a:lnTo>
                      <a:pt x="1" y="1"/>
                    </a:lnTo>
                    <a:lnTo>
                      <a:pt x="0" y="4"/>
                    </a:lnTo>
                    <a:lnTo>
                      <a:pt x="0" y="4"/>
                    </a:lnTo>
                    <a:lnTo>
                      <a:pt x="0" y="8"/>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6" name="Freeform 574"/>
              <p:cNvSpPr/>
              <p:nvPr/>
            </p:nvSpPr>
            <p:spPr bwMode="auto">
              <a:xfrm>
                <a:off x="4454755" y="1545003"/>
                <a:ext cx="14817" cy="13470"/>
              </a:xfrm>
              <a:custGeom>
                <a:avLst/>
                <a:gdLst>
                  <a:gd name="T0" fmla="*/ 8 w 11"/>
                  <a:gd name="T1" fmla="*/ 3 h 10"/>
                  <a:gd name="T2" fmla="*/ 8 w 11"/>
                  <a:gd name="T3" fmla="*/ 3 h 10"/>
                  <a:gd name="T4" fmla="*/ 8 w 11"/>
                  <a:gd name="T5" fmla="*/ 4 h 10"/>
                  <a:gd name="T6" fmla="*/ 8 w 11"/>
                  <a:gd name="T7" fmla="*/ 6 h 10"/>
                  <a:gd name="T8" fmla="*/ 8 w 11"/>
                  <a:gd name="T9" fmla="*/ 6 h 10"/>
                  <a:gd name="T10" fmla="*/ 8 w 11"/>
                  <a:gd name="T11" fmla="*/ 7 h 10"/>
                  <a:gd name="T12" fmla="*/ 6 w 11"/>
                  <a:gd name="T13" fmla="*/ 7 h 10"/>
                  <a:gd name="T14" fmla="*/ 0 w 11"/>
                  <a:gd name="T15" fmla="*/ 7 h 10"/>
                  <a:gd name="T16" fmla="*/ 0 w 11"/>
                  <a:gd name="T17" fmla="*/ 9 h 10"/>
                  <a:gd name="T18" fmla="*/ 6 w 11"/>
                  <a:gd name="T19" fmla="*/ 10 h 10"/>
                  <a:gd name="T20" fmla="*/ 6 w 11"/>
                  <a:gd name="T21" fmla="*/ 10 h 10"/>
                  <a:gd name="T22" fmla="*/ 9 w 11"/>
                  <a:gd name="T23" fmla="*/ 9 h 10"/>
                  <a:gd name="T24" fmla="*/ 11 w 11"/>
                  <a:gd name="T25" fmla="*/ 6 h 10"/>
                  <a:gd name="T26" fmla="*/ 11 w 11"/>
                  <a:gd name="T27" fmla="*/ 6 h 10"/>
                  <a:gd name="T28" fmla="*/ 11 w 11"/>
                  <a:gd name="T29" fmla="*/ 2 h 10"/>
                  <a:gd name="T30" fmla="*/ 8 w 11"/>
                  <a:gd name="T31" fmla="*/ 0 h 10"/>
                  <a:gd name="T32" fmla="*/ 0 w 11"/>
                  <a:gd name="T33" fmla="*/ 0 h 10"/>
                  <a:gd name="T34" fmla="*/ 0 w 11"/>
                  <a:gd name="T35" fmla="*/ 2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8" y="6"/>
                    </a:lnTo>
                    <a:lnTo>
                      <a:pt x="8" y="6"/>
                    </a:lnTo>
                    <a:lnTo>
                      <a:pt x="8" y="7"/>
                    </a:lnTo>
                    <a:lnTo>
                      <a:pt x="6" y="7"/>
                    </a:lnTo>
                    <a:lnTo>
                      <a:pt x="0" y="7"/>
                    </a:lnTo>
                    <a:lnTo>
                      <a:pt x="0" y="9"/>
                    </a:lnTo>
                    <a:lnTo>
                      <a:pt x="6" y="10"/>
                    </a:lnTo>
                    <a:lnTo>
                      <a:pt x="6" y="10"/>
                    </a:lnTo>
                    <a:lnTo>
                      <a:pt x="9" y="9"/>
                    </a:lnTo>
                    <a:lnTo>
                      <a:pt x="11" y="6"/>
                    </a:lnTo>
                    <a:lnTo>
                      <a:pt x="11" y="6"/>
                    </a:lnTo>
                    <a:lnTo>
                      <a:pt x="11" y="2"/>
                    </a:lnTo>
                    <a:lnTo>
                      <a:pt x="8" y="0"/>
                    </a:lnTo>
                    <a:lnTo>
                      <a:pt x="0"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7" name="Freeform 575"/>
              <p:cNvSpPr/>
              <p:nvPr/>
            </p:nvSpPr>
            <p:spPr bwMode="auto">
              <a:xfrm>
                <a:off x="4460143" y="1500552"/>
                <a:ext cx="14817" cy="12123"/>
              </a:xfrm>
              <a:custGeom>
                <a:avLst/>
                <a:gdLst>
                  <a:gd name="T0" fmla="*/ 8 w 11"/>
                  <a:gd name="T1" fmla="*/ 4 h 9"/>
                  <a:gd name="T2" fmla="*/ 8 w 11"/>
                  <a:gd name="T3" fmla="*/ 4 h 9"/>
                  <a:gd name="T4" fmla="*/ 8 w 11"/>
                  <a:gd name="T5" fmla="*/ 4 h 9"/>
                  <a:gd name="T6" fmla="*/ 8 w 11"/>
                  <a:gd name="T7" fmla="*/ 5 h 9"/>
                  <a:gd name="T8" fmla="*/ 8 w 11"/>
                  <a:gd name="T9" fmla="*/ 5 h 9"/>
                  <a:gd name="T10" fmla="*/ 8 w 11"/>
                  <a:gd name="T11" fmla="*/ 6 h 9"/>
                  <a:gd name="T12" fmla="*/ 7 w 11"/>
                  <a:gd name="T13" fmla="*/ 8 h 9"/>
                  <a:gd name="T14" fmla="*/ 0 w 11"/>
                  <a:gd name="T15" fmla="*/ 6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0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8" y="5"/>
                    </a:lnTo>
                    <a:lnTo>
                      <a:pt x="8" y="5"/>
                    </a:lnTo>
                    <a:lnTo>
                      <a:pt x="8" y="6"/>
                    </a:lnTo>
                    <a:lnTo>
                      <a:pt x="7" y="8"/>
                    </a:lnTo>
                    <a:lnTo>
                      <a:pt x="0" y="6"/>
                    </a:lnTo>
                    <a:lnTo>
                      <a:pt x="0" y="9"/>
                    </a:lnTo>
                    <a:lnTo>
                      <a:pt x="7" y="9"/>
                    </a:lnTo>
                    <a:lnTo>
                      <a:pt x="7" y="9"/>
                    </a:lnTo>
                    <a:lnTo>
                      <a:pt x="9" y="9"/>
                    </a:lnTo>
                    <a:lnTo>
                      <a:pt x="11" y="5"/>
                    </a:lnTo>
                    <a:lnTo>
                      <a:pt x="11" y="5"/>
                    </a:lnTo>
                    <a:lnTo>
                      <a:pt x="11" y="2"/>
                    </a:lnTo>
                    <a:lnTo>
                      <a:pt x="8" y="1"/>
                    </a:lnTo>
                    <a:lnTo>
                      <a:pt x="0"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8" name="Freeform 576"/>
              <p:cNvSpPr/>
              <p:nvPr/>
            </p:nvSpPr>
            <p:spPr bwMode="auto">
              <a:xfrm>
                <a:off x="4445327" y="1500552"/>
                <a:ext cx="14817" cy="12123"/>
              </a:xfrm>
              <a:custGeom>
                <a:avLst/>
                <a:gdLst>
                  <a:gd name="T0" fmla="*/ 3 w 11"/>
                  <a:gd name="T1" fmla="*/ 8 h 9"/>
                  <a:gd name="T2" fmla="*/ 11 w 11"/>
                  <a:gd name="T3" fmla="*/ 9 h 9"/>
                  <a:gd name="T4" fmla="*/ 11 w 11"/>
                  <a:gd name="T5" fmla="*/ 6 h 9"/>
                  <a:gd name="T6" fmla="*/ 3 w 11"/>
                  <a:gd name="T7" fmla="*/ 6 h 9"/>
                  <a:gd name="T8" fmla="*/ 3 w 11"/>
                  <a:gd name="T9" fmla="*/ 6 h 9"/>
                  <a:gd name="T10" fmla="*/ 3 w 11"/>
                  <a:gd name="T11" fmla="*/ 5 h 9"/>
                  <a:gd name="T12" fmla="*/ 3 w 11"/>
                  <a:gd name="T13" fmla="*/ 4 h 9"/>
                  <a:gd name="T14" fmla="*/ 3 w 11"/>
                  <a:gd name="T15" fmla="*/ 4 h 9"/>
                  <a:gd name="T16" fmla="*/ 3 w 11"/>
                  <a:gd name="T17" fmla="*/ 2 h 9"/>
                  <a:gd name="T18" fmla="*/ 4 w 11"/>
                  <a:gd name="T19" fmla="*/ 1 h 9"/>
                  <a:gd name="T20" fmla="*/ 11 w 11"/>
                  <a:gd name="T21" fmla="*/ 2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6"/>
                    </a:lnTo>
                    <a:lnTo>
                      <a:pt x="3" y="6"/>
                    </a:lnTo>
                    <a:lnTo>
                      <a:pt x="3" y="6"/>
                    </a:lnTo>
                    <a:lnTo>
                      <a:pt x="3" y="5"/>
                    </a:lnTo>
                    <a:lnTo>
                      <a:pt x="3" y="4"/>
                    </a:lnTo>
                    <a:lnTo>
                      <a:pt x="3" y="4"/>
                    </a:lnTo>
                    <a:lnTo>
                      <a:pt x="3" y="2"/>
                    </a:lnTo>
                    <a:lnTo>
                      <a:pt x="4" y="1"/>
                    </a:lnTo>
                    <a:lnTo>
                      <a:pt x="11" y="2"/>
                    </a:lnTo>
                    <a:lnTo>
                      <a:pt x="11" y="0"/>
                    </a:lnTo>
                    <a:lnTo>
                      <a:pt x="4" y="0"/>
                    </a:lnTo>
                    <a:lnTo>
                      <a:pt x="4" y="0"/>
                    </a:lnTo>
                    <a:lnTo>
                      <a:pt x="1"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9" name="Freeform 577"/>
              <p:cNvSpPr/>
              <p:nvPr/>
            </p:nvSpPr>
            <p:spPr bwMode="auto">
              <a:xfrm>
                <a:off x="4450715" y="1454754"/>
                <a:ext cx="14817" cy="12123"/>
              </a:xfrm>
              <a:custGeom>
                <a:avLst/>
                <a:gdLst>
                  <a:gd name="T0" fmla="*/ 3 w 11"/>
                  <a:gd name="T1" fmla="*/ 9 h 9"/>
                  <a:gd name="T2" fmla="*/ 9 w 11"/>
                  <a:gd name="T3" fmla="*/ 9 h 9"/>
                  <a:gd name="T4" fmla="*/ 11 w 11"/>
                  <a:gd name="T5" fmla="*/ 8 h 9"/>
                  <a:gd name="T6" fmla="*/ 3 w 11"/>
                  <a:gd name="T7" fmla="*/ 7 h 9"/>
                  <a:gd name="T8" fmla="*/ 3 w 11"/>
                  <a:gd name="T9" fmla="*/ 7 h 9"/>
                  <a:gd name="T10" fmla="*/ 3 w 11"/>
                  <a:gd name="T11" fmla="*/ 7 h 9"/>
                  <a:gd name="T12" fmla="*/ 1 w 11"/>
                  <a:gd name="T13" fmla="*/ 4 h 9"/>
                  <a:gd name="T14" fmla="*/ 1 w 11"/>
                  <a:gd name="T15" fmla="*/ 4 h 9"/>
                  <a:gd name="T16" fmla="*/ 3 w 11"/>
                  <a:gd name="T17" fmla="*/ 3 h 9"/>
                  <a:gd name="T18" fmla="*/ 4 w 11"/>
                  <a:gd name="T19" fmla="*/ 3 h 9"/>
                  <a:gd name="T20" fmla="*/ 11 w 11"/>
                  <a:gd name="T21" fmla="*/ 4 h 9"/>
                  <a:gd name="T22" fmla="*/ 11 w 11"/>
                  <a:gd name="T23" fmla="*/ 1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8 h 9"/>
                  <a:gd name="T36" fmla="*/ 3 w 11"/>
                  <a:gd name="T37" fmla="*/ 9 h 9"/>
                  <a:gd name="T38" fmla="*/ 3 w 11"/>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9"/>
                    </a:moveTo>
                    <a:lnTo>
                      <a:pt x="9" y="9"/>
                    </a:lnTo>
                    <a:lnTo>
                      <a:pt x="11" y="8"/>
                    </a:lnTo>
                    <a:lnTo>
                      <a:pt x="3" y="7"/>
                    </a:lnTo>
                    <a:lnTo>
                      <a:pt x="3" y="7"/>
                    </a:lnTo>
                    <a:lnTo>
                      <a:pt x="3" y="7"/>
                    </a:lnTo>
                    <a:lnTo>
                      <a:pt x="1" y="4"/>
                    </a:lnTo>
                    <a:lnTo>
                      <a:pt x="1" y="4"/>
                    </a:lnTo>
                    <a:lnTo>
                      <a:pt x="3" y="3"/>
                    </a:lnTo>
                    <a:lnTo>
                      <a:pt x="4" y="3"/>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0" name="Freeform 578"/>
              <p:cNvSpPr/>
              <p:nvPr/>
            </p:nvSpPr>
            <p:spPr bwMode="auto">
              <a:xfrm>
                <a:off x="4462837" y="1456102"/>
                <a:ext cx="17511" cy="13470"/>
              </a:xfrm>
              <a:custGeom>
                <a:avLst/>
                <a:gdLst>
                  <a:gd name="T0" fmla="*/ 10 w 13"/>
                  <a:gd name="T1" fmla="*/ 3 h 10"/>
                  <a:gd name="T2" fmla="*/ 10 w 13"/>
                  <a:gd name="T3" fmla="*/ 3 h 10"/>
                  <a:gd name="T4" fmla="*/ 10 w 13"/>
                  <a:gd name="T5" fmla="*/ 4 h 10"/>
                  <a:gd name="T6" fmla="*/ 10 w 13"/>
                  <a:gd name="T7" fmla="*/ 6 h 10"/>
                  <a:gd name="T8" fmla="*/ 10 w 13"/>
                  <a:gd name="T9" fmla="*/ 6 h 10"/>
                  <a:gd name="T10" fmla="*/ 10 w 13"/>
                  <a:gd name="T11" fmla="*/ 7 h 10"/>
                  <a:gd name="T12" fmla="*/ 9 w 13"/>
                  <a:gd name="T13" fmla="*/ 7 h 10"/>
                  <a:gd name="T14" fmla="*/ 2 w 13"/>
                  <a:gd name="T15" fmla="*/ 7 h 10"/>
                  <a:gd name="T16" fmla="*/ 0 w 13"/>
                  <a:gd name="T17" fmla="*/ 8 h 10"/>
                  <a:gd name="T18" fmla="*/ 9 w 13"/>
                  <a:gd name="T19" fmla="*/ 10 h 10"/>
                  <a:gd name="T20" fmla="*/ 9 w 13"/>
                  <a:gd name="T21" fmla="*/ 10 h 10"/>
                  <a:gd name="T22" fmla="*/ 11 w 13"/>
                  <a:gd name="T23" fmla="*/ 8 h 10"/>
                  <a:gd name="T24" fmla="*/ 13 w 13"/>
                  <a:gd name="T25" fmla="*/ 6 h 10"/>
                  <a:gd name="T26" fmla="*/ 13 w 13"/>
                  <a:gd name="T27" fmla="*/ 6 h 10"/>
                  <a:gd name="T28" fmla="*/ 11 w 13"/>
                  <a:gd name="T29" fmla="*/ 3 h 10"/>
                  <a:gd name="T30" fmla="*/ 10 w 13"/>
                  <a:gd name="T31" fmla="*/ 0 h 10"/>
                  <a:gd name="T32" fmla="*/ 2 w 13"/>
                  <a:gd name="T33" fmla="*/ 0 h 10"/>
                  <a:gd name="T34" fmla="*/ 2 w 13"/>
                  <a:gd name="T35" fmla="*/ 3 h 10"/>
                  <a:gd name="T36" fmla="*/ 10 w 13"/>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0">
                    <a:moveTo>
                      <a:pt x="10" y="3"/>
                    </a:moveTo>
                    <a:lnTo>
                      <a:pt x="10" y="3"/>
                    </a:lnTo>
                    <a:lnTo>
                      <a:pt x="10" y="4"/>
                    </a:lnTo>
                    <a:lnTo>
                      <a:pt x="10" y="6"/>
                    </a:lnTo>
                    <a:lnTo>
                      <a:pt x="10" y="6"/>
                    </a:lnTo>
                    <a:lnTo>
                      <a:pt x="10" y="7"/>
                    </a:lnTo>
                    <a:lnTo>
                      <a:pt x="9" y="7"/>
                    </a:lnTo>
                    <a:lnTo>
                      <a:pt x="2" y="7"/>
                    </a:lnTo>
                    <a:lnTo>
                      <a:pt x="0" y="8"/>
                    </a:lnTo>
                    <a:lnTo>
                      <a:pt x="9" y="10"/>
                    </a:lnTo>
                    <a:lnTo>
                      <a:pt x="9" y="10"/>
                    </a:lnTo>
                    <a:lnTo>
                      <a:pt x="11" y="8"/>
                    </a:lnTo>
                    <a:lnTo>
                      <a:pt x="13" y="6"/>
                    </a:lnTo>
                    <a:lnTo>
                      <a:pt x="13" y="6"/>
                    </a:lnTo>
                    <a:lnTo>
                      <a:pt x="11" y="3"/>
                    </a:lnTo>
                    <a:lnTo>
                      <a:pt x="10" y="0"/>
                    </a:lnTo>
                    <a:lnTo>
                      <a:pt x="2" y="0"/>
                    </a:lnTo>
                    <a:lnTo>
                      <a:pt x="2" y="3"/>
                    </a:lnTo>
                    <a:lnTo>
                      <a:pt x="10"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1" name="Freeform 579"/>
              <p:cNvSpPr/>
              <p:nvPr/>
            </p:nvSpPr>
            <p:spPr bwMode="auto">
              <a:xfrm>
                <a:off x="4469572" y="1411651"/>
                <a:ext cx="16164" cy="13470"/>
              </a:xfrm>
              <a:custGeom>
                <a:avLst/>
                <a:gdLst>
                  <a:gd name="T0" fmla="*/ 9 w 12"/>
                  <a:gd name="T1" fmla="*/ 4 h 10"/>
                  <a:gd name="T2" fmla="*/ 9 w 12"/>
                  <a:gd name="T3" fmla="*/ 4 h 10"/>
                  <a:gd name="T4" fmla="*/ 9 w 12"/>
                  <a:gd name="T5" fmla="*/ 4 h 10"/>
                  <a:gd name="T6" fmla="*/ 9 w 12"/>
                  <a:gd name="T7" fmla="*/ 5 h 10"/>
                  <a:gd name="T8" fmla="*/ 9 w 12"/>
                  <a:gd name="T9" fmla="*/ 5 h 10"/>
                  <a:gd name="T10" fmla="*/ 9 w 12"/>
                  <a:gd name="T11" fmla="*/ 6 h 10"/>
                  <a:gd name="T12" fmla="*/ 8 w 12"/>
                  <a:gd name="T13" fmla="*/ 8 h 10"/>
                  <a:gd name="T14" fmla="*/ 1 w 12"/>
                  <a:gd name="T15" fmla="*/ 6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1 h 10"/>
                  <a:gd name="T32" fmla="*/ 1 w 12"/>
                  <a:gd name="T33" fmla="*/ 0 h 10"/>
                  <a:gd name="T34" fmla="*/ 1 w 12"/>
                  <a:gd name="T35" fmla="*/ 2 h 10"/>
                  <a:gd name="T36" fmla="*/ 9 w 12"/>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4"/>
                    </a:moveTo>
                    <a:lnTo>
                      <a:pt x="9" y="4"/>
                    </a:lnTo>
                    <a:lnTo>
                      <a:pt x="9" y="4"/>
                    </a:lnTo>
                    <a:lnTo>
                      <a:pt x="9" y="5"/>
                    </a:lnTo>
                    <a:lnTo>
                      <a:pt x="9" y="5"/>
                    </a:lnTo>
                    <a:lnTo>
                      <a:pt x="9" y="6"/>
                    </a:lnTo>
                    <a:lnTo>
                      <a:pt x="8" y="8"/>
                    </a:lnTo>
                    <a:lnTo>
                      <a:pt x="1" y="6"/>
                    </a:lnTo>
                    <a:lnTo>
                      <a:pt x="0" y="9"/>
                    </a:lnTo>
                    <a:lnTo>
                      <a:pt x="8" y="10"/>
                    </a:lnTo>
                    <a:lnTo>
                      <a:pt x="8" y="10"/>
                    </a:lnTo>
                    <a:lnTo>
                      <a:pt x="10" y="9"/>
                    </a:lnTo>
                    <a:lnTo>
                      <a:pt x="12" y="6"/>
                    </a:lnTo>
                    <a:lnTo>
                      <a:pt x="12" y="6"/>
                    </a:lnTo>
                    <a:lnTo>
                      <a:pt x="10"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2" name="Freeform 580"/>
              <p:cNvSpPr/>
              <p:nvPr/>
            </p:nvSpPr>
            <p:spPr bwMode="auto">
              <a:xfrm>
                <a:off x="4456103" y="1411651"/>
                <a:ext cx="14817" cy="12123"/>
              </a:xfrm>
              <a:custGeom>
                <a:avLst/>
                <a:gdLst>
                  <a:gd name="T0" fmla="*/ 3 w 11"/>
                  <a:gd name="T1" fmla="*/ 8 h 9"/>
                  <a:gd name="T2" fmla="*/ 10 w 11"/>
                  <a:gd name="T3" fmla="*/ 9 h 9"/>
                  <a:gd name="T4" fmla="*/ 11 w 11"/>
                  <a:gd name="T5" fmla="*/ 6 h 9"/>
                  <a:gd name="T6" fmla="*/ 3 w 11"/>
                  <a:gd name="T7" fmla="*/ 6 h 9"/>
                  <a:gd name="T8" fmla="*/ 3 w 11"/>
                  <a:gd name="T9" fmla="*/ 6 h 9"/>
                  <a:gd name="T10" fmla="*/ 3 w 11"/>
                  <a:gd name="T11" fmla="*/ 5 h 9"/>
                  <a:gd name="T12" fmla="*/ 1 w 11"/>
                  <a:gd name="T13" fmla="*/ 4 h 9"/>
                  <a:gd name="T14" fmla="*/ 1 w 11"/>
                  <a:gd name="T15" fmla="*/ 4 h 9"/>
                  <a:gd name="T16" fmla="*/ 3 w 11"/>
                  <a:gd name="T17" fmla="*/ 2 h 9"/>
                  <a:gd name="T18" fmla="*/ 3 w 11"/>
                  <a:gd name="T19" fmla="*/ 2 h 9"/>
                  <a:gd name="T20" fmla="*/ 11 w 11"/>
                  <a:gd name="T21" fmla="*/ 2 h 9"/>
                  <a:gd name="T22" fmla="*/ 11 w 11"/>
                  <a:gd name="T23" fmla="*/ 0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6"/>
                    </a:lnTo>
                    <a:lnTo>
                      <a:pt x="3" y="6"/>
                    </a:lnTo>
                    <a:lnTo>
                      <a:pt x="3" y="5"/>
                    </a:lnTo>
                    <a:lnTo>
                      <a:pt x="1" y="4"/>
                    </a:lnTo>
                    <a:lnTo>
                      <a:pt x="1" y="4"/>
                    </a:lnTo>
                    <a:lnTo>
                      <a:pt x="3" y="2"/>
                    </a:lnTo>
                    <a:lnTo>
                      <a:pt x="3" y="2"/>
                    </a:lnTo>
                    <a:lnTo>
                      <a:pt x="11" y="2"/>
                    </a:lnTo>
                    <a:lnTo>
                      <a:pt x="11" y="0"/>
                    </a:lnTo>
                    <a:lnTo>
                      <a:pt x="4" y="0"/>
                    </a:lnTo>
                    <a:lnTo>
                      <a:pt x="4" y="0"/>
                    </a:lnTo>
                    <a:lnTo>
                      <a:pt x="1" y="1"/>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3" name="Freeform 581"/>
              <p:cNvSpPr/>
              <p:nvPr/>
            </p:nvSpPr>
            <p:spPr bwMode="auto">
              <a:xfrm>
                <a:off x="4461490" y="1365853"/>
                <a:ext cx="14817" cy="14817"/>
              </a:xfrm>
              <a:custGeom>
                <a:avLst/>
                <a:gdLst>
                  <a:gd name="T0" fmla="*/ 3 w 11"/>
                  <a:gd name="T1" fmla="*/ 9 h 11"/>
                  <a:gd name="T2" fmla="*/ 10 w 11"/>
                  <a:gd name="T3" fmla="*/ 11 h 11"/>
                  <a:gd name="T4" fmla="*/ 11 w 11"/>
                  <a:gd name="T5" fmla="*/ 8 h 11"/>
                  <a:gd name="T6" fmla="*/ 3 w 11"/>
                  <a:gd name="T7" fmla="*/ 7 h 11"/>
                  <a:gd name="T8" fmla="*/ 3 w 11"/>
                  <a:gd name="T9" fmla="*/ 7 h 11"/>
                  <a:gd name="T10" fmla="*/ 1 w 11"/>
                  <a:gd name="T11" fmla="*/ 7 h 11"/>
                  <a:gd name="T12" fmla="*/ 1 w 11"/>
                  <a:gd name="T13" fmla="*/ 5 h 11"/>
                  <a:gd name="T14" fmla="*/ 1 w 11"/>
                  <a:gd name="T15" fmla="*/ 5 h 11"/>
                  <a:gd name="T16" fmla="*/ 3 w 11"/>
                  <a:gd name="T17" fmla="*/ 4 h 11"/>
                  <a:gd name="T18" fmla="*/ 3 w 11"/>
                  <a:gd name="T19" fmla="*/ 2 h 11"/>
                  <a:gd name="T20" fmla="*/ 11 w 11"/>
                  <a:gd name="T21" fmla="*/ 4 h 11"/>
                  <a:gd name="T22" fmla="*/ 11 w 11"/>
                  <a:gd name="T23" fmla="*/ 1 h 11"/>
                  <a:gd name="T24" fmla="*/ 4 w 11"/>
                  <a:gd name="T25" fmla="*/ 0 h 11"/>
                  <a:gd name="T26" fmla="*/ 4 w 11"/>
                  <a:gd name="T27" fmla="*/ 0 h 11"/>
                  <a:gd name="T28" fmla="*/ 1 w 11"/>
                  <a:gd name="T29" fmla="*/ 1 h 11"/>
                  <a:gd name="T30" fmla="*/ 0 w 11"/>
                  <a:gd name="T31" fmla="*/ 4 h 11"/>
                  <a:gd name="T32" fmla="*/ 0 w 11"/>
                  <a:gd name="T33" fmla="*/ 4 h 11"/>
                  <a:gd name="T34" fmla="*/ 0 w 11"/>
                  <a:gd name="T35" fmla="*/ 8 h 11"/>
                  <a:gd name="T36" fmla="*/ 3 w 11"/>
                  <a:gd name="T37" fmla="*/ 9 h 11"/>
                  <a:gd name="T38" fmla="*/ 3 w 11"/>
                  <a:gd name="T3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1">
                    <a:moveTo>
                      <a:pt x="3" y="9"/>
                    </a:moveTo>
                    <a:lnTo>
                      <a:pt x="10" y="11"/>
                    </a:lnTo>
                    <a:lnTo>
                      <a:pt x="11" y="8"/>
                    </a:lnTo>
                    <a:lnTo>
                      <a:pt x="3" y="7"/>
                    </a:lnTo>
                    <a:lnTo>
                      <a:pt x="3" y="7"/>
                    </a:lnTo>
                    <a:lnTo>
                      <a:pt x="1" y="7"/>
                    </a:lnTo>
                    <a:lnTo>
                      <a:pt x="1" y="5"/>
                    </a:lnTo>
                    <a:lnTo>
                      <a:pt x="1" y="5"/>
                    </a:lnTo>
                    <a:lnTo>
                      <a:pt x="3" y="4"/>
                    </a:lnTo>
                    <a:lnTo>
                      <a:pt x="3"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4" name="Freeform 582"/>
              <p:cNvSpPr/>
              <p:nvPr/>
            </p:nvSpPr>
            <p:spPr bwMode="auto">
              <a:xfrm>
                <a:off x="4474960" y="1367201"/>
                <a:ext cx="16164" cy="13470"/>
              </a:xfrm>
              <a:custGeom>
                <a:avLst/>
                <a:gdLst>
                  <a:gd name="T0" fmla="*/ 8 w 12"/>
                  <a:gd name="T1" fmla="*/ 3 h 10"/>
                  <a:gd name="T2" fmla="*/ 8 w 12"/>
                  <a:gd name="T3" fmla="*/ 3 h 10"/>
                  <a:gd name="T4" fmla="*/ 9 w 12"/>
                  <a:gd name="T5" fmla="*/ 4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10 h 10"/>
                  <a:gd name="T18" fmla="*/ 8 w 12"/>
                  <a:gd name="T19" fmla="*/ 10 h 10"/>
                  <a:gd name="T20" fmla="*/ 8 w 12"/>
                  <a:gd name="T21" fmla="*/ 10 h 10"/>
                  <a:gd name="T22" fmla="*/ 10 w 12"/>
                  <a:gd name="T23" fmla="*/ 8 h 10"/>
                  <a:gd name="T24" fmla="*/ 12 w 12"/>
                  <a:gd name="T25" fmla="*/ 6 h 10"/>
                  <a:gd name="T26" fmla="*/ 12 w 12"/>
                  <a:gd name="T27" fmla="*/ 6 h 10"/>
                  <a:gd name="T28" fmla="*/ 10 w 12"/>
                  <a:gd name="T29" fmla="*/ 3 h 10"/>
                  <a:gd name="T30" fmla="*/ 9 w 12"/>
                  <a:gd name="T31" fmla="*/ 1 h 10"/>
                  <a:gd name="T32" fmla="*/ 1 w 12"/>
                  <a:gd name="T33" fmla="*/ 0 h 10"/>
                  <a:gd name="T34" fmla="*/ 1 w 12"/>
                  <a:gd name="T35" fmla="*/ 3 h 10"/>
                  <a:gd name="T36" fmla="*/ 8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8" y="3"/>
                    </a:moveTo>
                    <a:lnTo>
                      <a:pt x="8" y="3"/>
                    </a:lnTo>
                    <a:lnTo>
                      <a:pt x="9" y="4"/>
                    </a:lnTo>
                    <a:lnTo>
                      <a:pt x="9" y="6"/>
                    </a:lnTo>
                    <a:lnTo>
                      <a:pt x="9" y="6"/>
                    </a:lnTo>
                    <a:lnTo>
                      <a:pt x="9" y="7"/>
                    </a:lnTo>
                    <a:lnTo>
                      <a:pt x="8" y="7"/>
                    </a:lnTo>
                    <a:lnTo>
                      <a:pt x="1" y="7"/>
                    </a:lnTo>
                    <a:lnTo>
                      <a:pt x="0" y="10"/>
                    </a:lnTo>
                    <a:lnTo>
                      <a:pt x="8" y="10"/>
                    </a:lnTo>
                    <a:lnTo>
                      <a:pt x="8" y="10"/>
                    </a:lnTo>
                    <a:lnTo>
                      <a:pt x="10" y="8"/>
                    </a:lnTo>
                    <a:lnTo>
                      <a:pt x="12" y="6"/>
                    </a:lnTo>
                    <a:lnTo>
                      <a:pt x="12" y="6"/>
                    </a:lnTo>
                    <a:lnTo>
                      <a:pt x="10" y="3"/>
                    </a:lnTo>
                    <a:lnTo>
                      <a:pt x="9" y="1"/>
                    </a:lnTo>
                    <a:lnTo>
                      <a:pt x="1" y="0"/>
                    </a:lnTo>
                    <a:lnTo>
                      <a:pt x="1"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5" name="Freeform 583"/>
              <p:cNvSpPr/>
              <p:nvPr/>
            </p:nvSpPr>
            <p:spPr bwMode="auto">
              <a:xfrm>
                <a:off x="4466878" y="1321403"/>
                <a:ext cx="14817" cy="13470"/>
              </a:xfrm>
              <a:custGeom>
                <a:avLst/>
                <a:gdLst>
                  <a:gd name="T0" fmla="*/ 3 w 11"/>
                  <a:gd name="T1" fmla="*/ 10 h 10"/>
                  <a:gd name="T2" fmla="*/ 10 w 11"/>
                  <a:gd name="T3" fmla="*/ 10 h 10"/>
                  <a:gd name="T4" fmla="*/ 10 w 11"/>
                  <a:gd name="T5" fmla="*/ 7 h 10"/>
                  <a:gd name="T6" fmla="*/ 3 w 11"/>
                  <a:gd name="T7" fmla="*/ 7 h 10"/>
                  <a:gd name="T8" fmla="*/ 3 w 11"/>
                  <a:gd name="T9" fmla="*/ 7 h 10"/>
                  <a:gd name="T10" fmla="*/ 2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2 h 10"/>
                  <a:gd name="T24" fmla="*/ 4 w 11"/>
                  <a:gd name="T25" fmla="*/ 0 h 10"/>
                  <a:gd name="T26" fmla="*/ 4 w 11"/>
                  <a:gd name="T27" fmla="*/ 0 h 10"/>
                  <a:gd name="T28" fmla="*/ 2 w 11"/>
                  <a:gd name="T29" fmla="*/ 2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0" y="7"/>
                    </a:lnTo>
                    <a:lnTo>
                      <a:pt x="3" y="7"/>
                    </a:lnTo>
                    <a:lnTo>
                      <a:pt x="3" y="7"/>
                    </a:lnTo>
                    <a:lnTo>
                      <a:pt x="2" y="6"/>
                    </a:lnTo>
                    <a:lnTo>
                      <a:pt x="2" y="4"/>
                    </a:lnTo>
                    <a:lnTo>
                      <a:pt x="2" y="4"/>
                    </a:lnTo>
                    <a:lnTo>
                      <a:pt x="3" y="3"/>
                    </a:lnTo>
                    <a:lnTo>
                      <a:pt x="3" y="3"/>
                    </a:lnTo>
                    <a:lnTo>
                      <a:pt x="11" y="3"/>
                    </a:lnTo>
                    <a:lnTo>
                      <a:pt x="11" y="2"/>
                    </a:lnTo>
                    <a:lnTo>
                      <a:pt x="4" y="0"/>
                    </a:lnTo>
                    <a:lnTo>
                      <a:pt x="4" y="0"/>
                    </a:lnTo>
                    <a:lnTo>
                      <a:pt x="2"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6" name="Freeform 584"/>
              <p:cNvSpPr/>
              <p:nvPr/>
            </p:nvSpPr>
            <p:spPr bwMode="auto">
              <a:xfrm>
                <a:off x="4480348" y="1324097"/>
                <a:ext cx="16164" cy="12123"/>
              </a:xfrm>
              <a:custGeom>
                <a:avLst/>
                <a:gdLst>
                  <a:gd name="T0" fmla="*/ 8 w 12"/>
                  <a:gd name="T1" fmla="*/ 2 h 9"/>
                  <a:gd name="T2" fmla="*/ 8 w 12"/>
                  <a:gd name="T3" fmla="*/ 2 h 9"/>
                  <a:gd name="T4" fmla="*/ 9 w 12"/>
                  <a:gd name="T5" fmla="*/ 2 h 9"/>
                  <a:gd name="T6" fmla="*/ 9 w 12"/>
                  <a:gd name="T7" fmla="*/ 5 h 9"/>
                  <a:gd name="T8" fmla="*/ 9 w 12"/>
                  <a:gd name="T9" fmla="*/ 5 h 9"/>
                  <a:gd name="T10" fmla="*/ 9 w 12"/>
                  <a:gd name="T11" fmla="*/ 6 h 9"/>
                  <a:gd name="T12" fmla="*/ 8 w 12"/>
                  <a:gd name="T13" fmla="*/ 6 h 9"/>
                  <a:gd name="T14" fmla="*/ 0 w 12"/>
                  <a:gd name="T15" fmla="*/ 5 h 9"/>
                  <a:gd name="T16" fmla="*/ 0 w 12"/>
                  <a:gd name="T17" fmla="*/ 8 h 9"/>
                  <a:gd name="T18" fmla="*/ 8 w 12"/>
                  <a:gd name="T19" fmla="*/ 9 h 9"/>
                  <a:gd name="T20" fmla="*/ 8 w 12"/>
                  <a:gd name="T21" fmla="*/ 9 h 9"/>
                  <a:gd name="T22" fmla="*/ 10 w 12"/>
                  <a:gd name="T23" fmla="*/ 8 h 9"/>
                  <a:gd name="T24" fmla="*/ 12 w 12"/>
                  <a:gd name="T25" fmla="*/ 5 h 9"/>
                  <a:gd name="T26" fmla="*/ 12 w 12"/>
                  <a:gd name="T27" fmla="*/ 5 h 9"/>
                  <a:gd name="T28" fmla="*/ 10 w 12"/>
                  <a:gd name="T29" fmla="*/ 1 h 9"/>
                  <a:gd name="T30" fmla="*/ 9 w 12"/>
                  <a:gd name="T31" fmla="*/ 0 h 9"/>
                  <a:gd name="T32" fmla="*/ 1 w 12"/>
                  <a:gd name="T33" fmla="*/ 0 h 9"/>
                  <a:gd name="T34" fmla="*/ 1 w 12"/>
                  <a:gd name="T35" fmla="*/ 1 h 9"/>
                  <a:gd name="T36" fmla="*/ 8 w 12"/>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8" y="2"/>
                    </a:moveTo>
                    <a:lnTo>
                      <a:pt x="8" y="2"/>
                    </a:lnTo>
                    <a:lnTo>
                      <a:pt x="9" y="2"/>
                    </a:lnTo>
                    <a:lnTo>
                      <a:pt x="9" y="5"/>
                    </a:lnTo>
                    <a:lnTo>
                      <a:pt x="9" y="5"/>
                    </a:lnTo>
                    <a:lnTo>
                      <a:pt x="9" y="6"/>
                    </a:lnTo>
                    <a:lnTo>
                      <a:pt x="8" y="6"/>
                    </a:lnTo>
                    <a:lnTo>
                      <a:pt x="0" y="5"/>
                    </a:lnTo>
                    <a:lnTo>
                      <a:pt x="0" y="8"/>
                    </a:lnTo>
                    <a:lnTo>
                      <a:pt x="8" y="9"/>
                    </a:lnTo>
                    <a:lnTo>
                      <a:pt x="8" y="9"/>
                    </a:lnTo>
                    <a:lnTo>
                      <a:pt x="10" y="8"/>
                    </a:lnTo>
                    <a:lnTo>
                      <a:pt x="12" y="5"/>
                    </a:lnTo>
                    <a:lnTo>
                      <a:pt x="12" y="5"/>
                    </a:lnTo>
                    <a:lnTo>
                      <a:pt x="10" y="1"/>
                    </a:lnTo>
                    <a:lnTo>
                      <a:pt x="9" y="0"/>
                    </a:lnTo>
                    <a:lnTo>
                      <a:pt x="1" y="0"/>
                    </a:lnTo>
                    <a:lnTo>
                      <a:pt x="1"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7" name="Freeform 585"/>
              <p:cNvSpPr/>
              <p:nvPr/>
            </p:nvSpPr>
            <p:spPr bwMode="auto">
              <a:xfrm>
                <a:off x="4054701" y="1703947"/>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8" name="Freeform 586"/>
              <p:cNvSpPr/>
              <p:nvPr/>
            </p:nvSpPr>
            <p:spPr bwMode="auto">
              <a:xfrm>
                <a:off x="4056048" y="1682395"/>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9" name="Freeform 587"/>
              <p:cNvSpPr/>
              <p:nvPr/>
            </p:nvSpPr>
            <p:spPr bwMode="auto">
              <a:xfrm>
                <a:off x="4060089" y="1659496"/>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0" name="Freeform 588"/>
              <p:cNvSpPr/>
              <p:nvPr/>
            </p:nvSpPr>
            <p:spPr bwMode="auto">
              <a:xfrm>
                <a:off x="4061436" y="1640638"/>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1" name="Freeform 589"/>
              <p:cNvSpPr/>
              <p:nvPr/>
            </p:nvSpPr>
            <p:spPr bwMode="auto">
              <a:xfrm>
                <a:off x="4062783" y="1617740"/>
                <a:ext cx="346175" cy="39063"/>
              </a:xfrm>
              <a:custGeom>
                <a:avLst/>
                <a:gdLst>
                  <a:gd name="T0" fmla="*/ 256 w 257"/>
                  <a:gd name="T1" fmla="*/ 29 h 29"/>
                  <a:gd name="T2" fmla="*/ 257 w 257"/>
                  <a:gd name="T3" fmla="*/ 29 h 29"/>
                  <a:gd name="T4" fmla="*/ 0 w 257"/>
                  <a:gd name="T5" fmla="*/ 0 h 29"/>
                  <a:gd name="T6" fmla="*/ 0 w 257"/>
                  <a:gd name="T7" fmla="*/ 2 h 29"/>
                  <a:gd name="T8" fmla="*/ 256 w 257"/>
                  <a:gd name="T9" fmla="*/ 29 h 29"/>
                </a:gdLst>
                <a:ahLst/>
                <a:cxnLst>
                  <a:cxn ang="0">
                    <a:pos x="T0" y="T1"/>
                  </a:cxn>
                  <a:cxn ang="0">
                    <a:pos x="T2" y="T3"/>
                  </a:cxn>
                  <a:cxn ang="0">
                    <a:pos x="T4" y="T5"/>
                  </a:cxn>
                  <a:cxn ang="0">
                    <a:pos x="T6" y="T7"/>
                  </a:cxn>
                  <a:cxn ang="0">
                    <a:pos x="T8" y="T9"/>
                  </a:cxn>
                </a:cxnLst>
                <a:rect l="0" t="0" r="r" b="b"/>
                <a:pathLst>
                  <a:path w="257" h="29">
                    <a:moveTo>
                      <a:pt x="256" y="29"/>
                    </a:moveTo>
                    <a:lnTo>
                      <a:pt x="257" y="29"/>
                    </a:lnTo>
                    <a:lnTo>
                      <a:pt x="0" y="0"/>
                    </a:lnTo>
                    <a:lnTo>
                      <a:pt x="0" y="2"/>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2" name="Freeform 590"/>
              <p:cNvSpPr/>
              <p:nvPr/>
            </p:nvSpPr>
            <p:spPr bwMode="auto">
              <a:xfrm>
                <a:off x="4066824" y="1596188"/>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3" name="Freeform 591"/>
              <p:cNvSpPr/>
              <p:nvPr/>
            </p:nvSpPr>
            <p:spPr bwMode="auto">
              <a:xfrm>
                <a:off x="4069518" y="1575983"/>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4" name="Freeform 592"/>
              <p:cNvSpPr/>
              <p:nvPr/>
            </p:nvSpPr>
            <p:spPr bwMode="auto">
              <a:xfrm>
                <a:off x="4072212" y="1554431"/>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5" name="Freeform 593"/>
              <p:cNvSpPr/>
              <p:nvPr/>
            </p:nvSpPr>
            <p:spPr bwMode="auto">
              <a:xfrm>
                <a:off x="4074906" y="1532879"/>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6" name="Freeform 594"/>
              <p:cNvSpPr/>
              <p:nvPr/>
            </p:nvSpPr>
            <p:spPr bwMode="auto">
              <a:xfrm>
                <a:off x="4076253" y="1511328"/>
                <a:ext cx="344828" cy="39063"/>
              </a:xfrm>
              <a:custGeom>
                <a:avLst/>
                <a:gdLst>
                  <a:gd name="T0" fmla="*/ 256 w 256"/>
                  <a:gd name="T1" fmla="*/ 29 h 29"/>
                  <a:gd name="T2" fmla="*/ 256 w 256"/>
                  <a:gd name="T3" fmla="*/ 28 h 29"/>
                  <a:gd name="T4" fmla="*/ 0 w 256"/>
                  <a:gd name="T5" fmla="*/ 0 h 29"/>
                  <a:gd name="T6" fmla="*/ 0 w 256"/>
                  <a:gd name="T7" fmla="*/ 1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8"/>
                    </a:lnTo>
                    <a:lnTo>
                      <a:pt x="0" y="0"/>
                    </a:lnTo>
                    <a:lnTo>
                      <a:pt x="0" y="1"/>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7" name="Freeform 595"/>
              <p:cNvSpPr/>
              <p:nvPr/>
            </p:nvSpPr>
            <p:spPr bwMode="auto">
              <a:xfrm>
                <a:off x="4080294" y="149112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8" name="Freeform 596"/>
              <p:cNvSpPr/>
              <p:nvPr/>
            </p:nvSpPr>
            <p:spPr bwMode="auto">
              <a:xfrm>
                <a:off x="4081641" y="1469572"/>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9" name="Freeform 597"/>
              <p:cNvSpPr/>
              <p:nvPr/>
            </p:nvSpPr>
            <p:spPr bwMode="auto">
              <a:xfrm>
                <a:off x="4085681" y="1448020"/>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0" name="Freeform 598"/>
              <p:cNvSpPr/>
              <p:nvPr/>
            </p:nvSpPr>
            <p:spPr bwMode="auto">
              <a:xfrm>
                <a:off x="4087029" y="1427815"/>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1" name="Freeform 599"/>
              <p:cNvSpPr/>
              <p:nvPr/>
            </p:nvSpPr>
            <p:spPr bwMode="auto">
              <a:xfrm>
                <a:off x="4088375" y="1404916"/>
                <a:ext cx="346175" cy="39063"/>
              </a:xfrm>
              <a:custGeom>
                <a:avLst/>
                <a:gdLst>
                  <a:gd name="T0" fmla="*/ 257 w 257"/>
                  <a:gd name="T1" fmla="*/ 29 h 29"/>
                  <a:gd name="T2" fmla="*/ 257 w 257"/>
                  <a:gd name="T3" fmla="*/ 29 h 29"/>
                  <a:gd name="T4" fmla="*/ 0 w 257"/>
                  <a:gd name="T5" fmla="*/ 0 h 29"/>
                  <a:gd name="T6" fmla="*/ 0 w 257"/>
                  <a:gd name="T7" fmla="*/ 0 h 29"/>
                  <a:gd name="T8" fmla="*/ 257 w 257"/>
                  <a:gd name="T9" fmla="*/ 29 h 29"/>
                </a:gdLst>
                <a:ahLst/>
                <a:cxnLst>
                  <a:cxn ang="0">
                    <a:pos x="T0" y="T1"/>
                  </a:cxn>
                  <a:cxn ang="0">
                    <a:pos x="T2" y="T3"/>
                  </a:cxn>
                  <a:cxn ang="0">
                    <a:pos x="T4" y="T5"/>
                  </a:cxn>
                  <a:cxn ang="0">
                    <a:pos x="T6" y="T7"/>
                  </a:cxn>
                  <a:cxn ang="0">
                    <a:pos x="T8" y="T9"/>
                  </a:cxn>
                </a:cxnLst>
                <a:rect l="0" t="0" r="r" b="b"/>
                <a:pathLst>
                  <a:path w="257" h="29">
                    <a:moveTo>
                      <a:pt x="257" y="29"/>
                    </a:moveTo>
                    <a:lnTo>
                      <a:pt x="257" y="29"/>
                    </a:lnTo>
                    <a:lnTo>
                      <a:pt x="0" y="0"/>
                    </a:lnTo>
                    <a:lnTo>
                      <a:pt x="0" y="0"/>
                    </a:lnTo>
                    <a:lnTo>
                      <a:pt x="257"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2" name="Freeform 600"/>
              <p:cNvSpPr/>
              <p:nvPr/>
            </p:nvSpPr>
            <p:spPr bwMode="auto">
              <a:xfrm>
                <a:off x="4092417" y="1383365"/>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3" name="Freeform 601"/>
              <p:cNvSpPr/>
              <p:nvPr/>
            </p:nvSpPr>
            <p:spPr bwMode="auto">
              <a:xfrm>
                <a:off x="4093763" y="1363159"/>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4" name="Freeform 602"/>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5" name="Freeform 603"/>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6" name="Freeform 604"/>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7" name="Freeform 605"/>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8" name="Freeform 606"/>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9" name="Freeform 608"/>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0" name="Freeform 609"/>
              <p:cNvSpPr/>
              <p:nvPr/>
            </p:nvSpPr>
            <p:spPr bwMode="auto">
              <a:xfrm>
                <a:off x="4170542" y="1285034"/>
                <a:ext cx="278826" cy="30981"/>
              </a:xfrm>
              <a:custGeom>
                <a:avLst/>
                <a:gdLst>
                  <a:gd name="T0" fmla="*/ 207 w 207"/>
                  <a:gd name="T1" fmla="*/ 23 h 23"/>
                  <a:gd name="T2" fmla="*/ 207 w 207"/>
                  <a:gd name="T3" fmla="*/ 22 h 23"/>
                  <a:gd name="T4" fmla="*/ 0 w 207"/>
                  <a:gd name="T5" fmla="*/ 0 h 23"/>
                  <a:gd name="T6" fmla="*/ 0 w 207"/>
                  <a:gd name="T7" fmla="*/ 0 h 23"/>
                  <a:gd name="T8" fmla="*/ 207 w 207"/>
                  <a:gd name="T9" fmla="*/ 23 h 23"/>
                </a:gdLst>
                <a:ahLst/>
                <a:cxnLst>
                  <a:cxn ang="0">
                    <a:pos x="T0" y="T1"/>
                  </a:cxn>
                  <a:cxn ang="0">
                    <a:pos x="T2" y="T3"/>
                  </a:cxn>
                  <a:cxn ang="0">
                    <a:pos x="T4" y="T5"/>
                  </a:cxn>
                  <a:cxn ang="0">
                    <a:pos x="T6" y="T7"/>
                  </a:cxn>
                  <a:cxn ang="0">
                    <a:pos x="T8" y="T9"/>
                  </a:cxn>
                </a:cxnLst>
                <a:rect l="0" t="0" r="r" b="b"/>
                <a:pathLst>
                  <a:path w="207" h="23">
                    <a:moveTo>
                      <a:pt x="207" y="23"/>
                    </a:moveTo>
                    <a:lnTo>
                      <a:pt x="207" y="22"/>
                    </a:lnTo>
                    <a:lnTo>
                      <a:pt x="0" y="0"/>
                    </a:lnTo>
                    <a:lnTo>
                      <a:pt x="0" y="0"/>
                    </a:lnTo>
                    <a:lnTo>
                      <a:pt x="207"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1" name="Freeform 610"/>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 name="Freeform 611"/>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3" name="Freeform 612"/>
              <p:cNvSpPr/>
              <p:nvPr/>
            </p:nvSpPr>
            <p:spPr bwMode="auto">
              <a:xfrm>
                <a:off x="3924043" y="1931587"/>
                <a:ext cx="301724" cy="303072"/>
              </a:xfrm>
              <a:custGeom>
                <a:avLst/>
                <a:gdLst>
                  <a:gd name="T0" fmla="*/ 220 w 224"/>
                  <a:gd name="T1" fmla="*/ 82 h 225"/>
                  <a:gd name="T2" fmla="*/ 224 w 224"/>
                  <a:gd name="T3" fmla="*/ 105 h 225"/>
                  <a:gd name="T4" fmla="*/ 224 w 224"/>
                  <a:gd name="T5" fmla="*/ 127 h 225"/>
                  <a:gd name="T6" fmla="*/ 218 w 224"/>
                  <a:gd name="T7" fmla="*/ 148 h 225"/>
                  <a:gd name="T8" fmla="*/ 210 w 224"/>
                  <a:gd name="T9" fmla="*/ 168 h 225"/>
                  <a:gd name="T10" fmla="*/ 197 w 224"/>
                  <a:gd name="T11" fmla="*/ 186 h 225"/>
                  <a:gd name="T12" fmla="*/ 182 w 224"/>
                  <a:gd name="T13" fmla="*/ 201 h 225"/>
                  <a:gd name="T14" fmla="*/ 163 w 224"/>
                  <a:gd name="T15" fmla="*/ 213 h 225"/>
                  <a:gd name="T16" fmla="*/ 141 w 224"/>
                  <a:gd name="T17" fmla="*/ 221 h 225"/>
                  <a:gd name="T18" fmla="*/ 130 w 224"/>
                  <a:gd name="T19" fmla="*/ 224 h 225"/>
                  <a:gd name="T20" fmla="*/ 108 w 224"/>
                  <a:gd name="T21" fmla="*/ 225 h 225"/>
                  <a:gd name="T22" fmla="*/ 86 w 224"/>
                  <a:gd name="T23" fmla="*/ 222 h 225"/>
                  <a:gd name="T24" fmla="*/ 66 w 224"/>
                  <a:gd name="T25" fmla="*/ 216 h 225"/>
                  <a:gd name="T26" fmla="*/ 47 w 224"/>
                  <a:gd name="T27" fmla="*/ 205 h 225"/>
                  <a:gd name="T28" fmla="*/ 31 w 224"/>
                  <a:gd name="T29" fmla="*/ 190 h 225"/>
                  <a:gd name="T30" fmla="*/ 17 w 224"/>
                  <a:gd name="T31" fmla="*/ 174 h 225"/>
                  <a:gd name="T32" fmla="*/ 6 w 224"/>
                  <a:gd name="T33" fmla="*/ 154 h 225"/>
                  <a:gd name="T34" fmla="*/ 4 w 224"/>
                  <a:gd name="T35" fmla="*/ 143 h 225"/>
                  <a:gd name="T36" fmla="*/ 0 w 224"/>
                  <a:gd name="T37" fmla="*/ 120 h 225"/>
                  <a:gd name="T38" fmla="*/ 0 w 224"/>
                  <a:gd name="T39" fmla="*/ 98 h 225"/>
                  <a:gd name="T40" fmla="*/ 5 w 224"/>
                  <a:gd name="T41" fmla="*/ 77 h 225"/>
                  <a:gd name="T42" fmla="*/ 13 w 224"/>
                  <a:gd name="T43" fmla="*/ 56 h 225"/>
                  <a:gd name="T44" fmla="*/ 27 w 224"/>
                  <a:gd name="T45" fmla="*/ 39 h 225"/>
                  <a:gd name="T46" fmla="*/ 41 w 224"/>
                  <a:gd name="T47" fmla="*/ 24 h 225"/>
                  <a:gd name="T48" fmla="*/ 60 w 224"/>
                  <a:gd name="T49" fmla="*/ 12 h 225"/>
                  <a:gd name="T50" fmla="*/ 82 w 224"/>
                  <a:gd name="T51" fmla="*/ 4 h 225"/>
                  <a:gd name="T52" fmla="*/ 93 w 224"/>
                  <a:gd name="T53" fmla="*/ 1 h 225"/>
                  <a:gd name="T54" fmla="*/ 116 w 224"/>
                  <a:gd name="T55" fmla="*/ 0 h 225"/>
                  <a:gd name="T56" fmla="*/ 137 w 224"/>
                  <a:gd name="T57" fmla="*/ 2 h 225"/>
                  <a:gd name="T58" fmla="*/ 157 w 224"/>
                  <a:gd name="T59" fmla="*/ 9 h 225"/>
                  <a:gd name="T60" fmla="*/ 176 w 224"/>
                  <a:gd name="T61" fmla="*/ 20 h 225"/>
                  <a:gd name="T62" fmla="*/ 193 w 224"/>
                  <a:gd name="T63" fmla="*/ 33 h 225"/>
                  <a:gd name="T64" fmla="*/ 206 w 224"/>
                  <a:gd name="T65" fmla="*/ 51 h 225"/>
                  <a:gd name="T66" fmla="*/ 217 w 224"/>
                  <a:gd name="T67" fmla="*/ 71 h 225"/>
                  <a:gd name="T68" fmla="*/ 220 w 224"/>
                  <a:gd name="T69" fmla="*/ 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225">
                    <a:moveTo>
                      <a:pt x="220" y="82"/>
                    </a:moveTo>
                    <a:lnTo>
                      <a:pt x="220" y="82"/>
                    </a:lnTo>
                    <a:lnTo>
                      <a:pt x="222" y="93"/>
                    </a:lnTo>
                    <a:lnTo>
                      <a:pt x="224" y="105"/>
                    </a:lnTo>
                    <a:lnTo>
                      <a:pt x="224" y="116"/>
                    </a:lnTo>
                    <a:lnTo>
                      <a:pt x="224" y="127"/>
                    </a:lnTo>
                    <a:lnTo>
                      <a:pt x="221" y="137"/>
                    </a:lnTo>
                    <a:lnTo>
                      <a:pt x="218" y="148"/>
                    </a:lnTo>
                    <a:lnTo>
                      <a:pt x="214" y="158"/>
                    </a:lnTo>
                    <a:lnTo>
                      <a:pt x="210" y="168"/>
                    </a:lnTo>
                    <a:lnTo>
                      <a:pt x="203" y="176"/>
                    </a:lnTo>
                    <a:lnTo>
                      <a:pt x="197" y="186"/>
                    </a:lnTo>
                    <a:lnTo>
                      <a:pt x="190" y="194"/>
                    </a:lnTo>
                    <a:lnTo>
                      <a:pt x="182" y="201"/>
                    </a:lnTo>
                    <a:lnTo>
                      <a:pt x="172" y="208"/>
                    </a:lnTo>
                    <a:lnTo>
                      <a:pt x="163" y="213"/>
                    </a:lnTo>
                    <a:lnTo>
                      <a:pt x="152" y="217"/>
                    </a:lnTo>
                    <a:lnTo>
                      <a:pt x="141" y="221"/>
                    </a:lnTo>
                    <a:lnTo>
                      <a:pt x="141" y="221"/>
                    </a:lnTo>
                    <a:lnTo>
                      <a:pt x="130" y="224"/>
                    </a:lnTo>
                    <a:lnTo>
                      <a:pt x="120" y="225"/>
                    </a:lnTo>
                    <a:lnTo>
                      <a:pt x="108" y="225"/>
                    </a:lnTo>
                    <a:lnTo>
                      <a:pt x="97" y="224"/>
                    </a:lnTo>
                    <a:lnTo>
                      <a:pt x="86" y="222"/>
                    </a:lnTo>
                    <a:lnTo>
                      <a:pt x="75" y="220"/>
                    </a:lnTo>
                    <a:lnTo>
                      <a:pt x="66" y="216"/>
                    </a:lnTo>
                    <a:lnTo>
                      <a:pt x="56" y="210"/>
                    </a:lnTo>
                    <a:lnTo>
                      <a:pt x="47" y="205"/>
                    </a:lnTo>
                    <a:lnTo>
                      <a:pt x="39" y="198"/>
                    </a:lnTo>
                    <a:lnTo>
                      <a:pt x="31" y="190"/>
                    </a:lnTo>
                    <a:lnTo>
                      <a:pt x="24" y="182"/>
                    </a:lnTo>
                    <a:lnTo>
                      <a:pt x="17" y="174"/>
                    </a:lnTo>
                    <a:lnTo>
                      <a:pt x="12" y="163"/>
                    </a:lnTo>
                    <a:lnTo>
                      <a:pt x="6" y="154"/>
                    </a:lnTo>
                    <a:lnTo>
                      <a:pt x="4" y="143"/>
                    </a:lnTo>
                    <a:lnTo>
                      <a:pt x="4" y="143"/>
                    </a:lnTo>
                    <a:lnTo>
                      <a:pt x="1" y="131"/>
                    </a:lnTo>
                    <a:lnTo>
                      <a:pt x="0" y="120"/>
                    </a:lnTo>
                    <a:lnTo>
                      <a:pt x="0" y="109"/>
                    </a:lnTo>
                    <a:lnTo>
                      <a:pt x="0" y="98"/>
                    </a:lnTo>
                    <a:lnTo>
                      <a:pt x="2" y="87"/>
                    </a:lnTo>
                    <a:lnTo>
                      <a:pt x="5" y="77"/>
                    </a:lnTo>
                    <a:lnTo>
                      <a:pt x="9" y="66"/>
                    </a:lnTo>
                    <a:lnTo>
                      <a:pt x="13" y="56"/>
                    </a:lnTo>
                    <a:lnTo>
                      <a:pt x="20" y="48"/>
                    </a:lnTo>
                    <a:lnTo>
                      <a:pt x="27" y="39"/>
                    </a:lnTo>
                    <a:lnTo>
                      <a:pt x="33" y="31"/>
                    </a:lnTo>
                    <a:lnTo>
                      <a:pt x="41" y="24"/>
                    </a:lnTo>
                    <a:lnTo>
                      <a:pt x="51" y="17"/>
                    </a:lnTo>
                    <a:lnTo>
                      <a:pt x="60" y="12"/>
                    </a:lnTo>
                    <a:lnTo>
                      <a:pt x="71" y="8"/>
                    </a:lnTo>
                    <a:lnTo>
                      <a:pt x="82" y="4"/>
                    </a:lnTo>
                    <a:lnTo>
                      <a:pt x="82" y="4"/>
                    </a:lnTo>
                    <a:lnTo>
                      <a:pt x="93" y="1"/>
                    </a:lnTo>
                    <a:lnTo>
                      <a:pt x="103" y="0"/>
                    </a:lnTo>
                    <a:lnTo>
                      <a:pt x="116" y="0"/>
                    </a:lnTo>
                    <a:lnTo>
                      <a:pt x="126" y="1"/>
                    </a:lnTo>
                    <a:lnTo>
                      <a:pt x="137" y="2"/>
                    </a:lnTo>
                    <a:lnTo>
                      <a:pt x="147" y="5"/>
                    </a:lnTo>
                    <a:lnTo>
                      <a:pt x="157" y="9"/>
                    </a:lnTo>
                    <a:lnTo>
                      <a:pt x="167" y="14"/>
                    </a:lnTo>
                    <a:lnTo>
                      <a:pt x="176" y="20"/>
                    </a:lnTo>
                    <a:lnTo>
                      <a:pt x="184" y="27"/>
                    </a:lnTo>
                    <a:lnTo>
                      <a:pt x="193" y="33"/>
                    </a:lnTo>
                    <a:lnTo>
                      <a:pt x="199" y="43"/>
                    </a:lnTo>
                    <a:lnTo>
                      <a:pt x="206" y="51"/>
                    </a:lnTo>
                    <a:lnTo>
                      <a:pt x="211" y="60"/>
                    </a:lnTo>
                    <a:lnTo>
                      <a:pt x="217" y="71"/>
                    </a:lnTo>
                    <a:lnTo>
                      <a:pt x="220" y="82"/>
                    </a:lnTo>
                    <a:lnTo>
                      <a:pt x="22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4" name="Freeform 613"/>
              <p:cNvSpPr/>
              <p:nvPr/>
            </p:nvSpPr>
            <p:spPr bwMode="auto">
              <a:xfrm>
                <a:off x="3932125" y="1939669"/>
                <a:ext cx="284214" cy="285561"/>
              </a:xfrm>
              <a:custGeom>
                <a:avLst/>
                <a:gdLst>
                  <a:gd name="T0" fmla="*/ 207 w 211"/>
                  <a:gd name="T1" fmla="*/ 77 h 212"/>
                  <a:gd name="T2" fmla="*/ 211 w 211"/>
                  <a:gd name="T3" fmla="*/ 99 h 212"/>
                  <a:gd name="T4" fmla="*/ 211 w 211"/>
                  <a:gd name="T5" fmla="*/ 121 h 212"/>
                  <a:gd name="T6" fmla="*/ 205 w 211"/>
                  <a:gd name="T7" fmla="*/ 139 h 212"/>
                  <a:gd name="T8" fmla="*/ 197 w 211"/>
                  <a:gd name="T9" fmla="*/ 158 h 212"/>
                  <a:gd name="T10" fmla="*/ 187 w 211"/>
                  <a:gd name="T11" fmla="*/ 175 h 212"/>
                  <a:gd name="T12" fmla="*/ 172 w 211"/>
                  <a:gd name="T13" fmla="*/ 189 h 212"/>
                  <a:gd name="T14" fmla="*/ 154 w 211"/>
                  <a:gd name="T15" fmla="*/ 200 h 212"/>
                  <a:gd name="T16" fmla="*/ 134 w 211"/>
                  <a:gd name="T17" fmla="*/ 208 h 212"/>
                  <a:gd name="T18" fmla="*/ 123 w 211"/>
                  <a:gd name="T19" fmla="*/ 211 h 212"/>
                  <a:gd name="T20" fmla="*/ 103 w 211"/>
                  <a:gd name="T21" fmla="*/ 212 h 212"/>
                  <a:gd name="T22" fmla="*/ 81 w 211"/>
                  <a:gd name="T23" fmla="*/ 210 h 212"/>
                  <a:gd name="T24" fmla="*/ 62 w 211"/>
                  <a:gd name="T25" fmla="*/ 203 h 212"/>
                  <a:gd name="T26" fmla="*/ 45 w 211"/>
                  <a:gd name="T27" fmla="*/ 193 h 212"/>
                  <a:gd name="T28" fmla="*/ 30 w 211"/>
                  <a:gd name="T29" fmla="*/ 180 h 212"/>
                  <a:gd name="T30" fmla="*/ 16 w 211"/>
                  <a:gd name="T31" fmla="*/ 164 h 212"/>
                  <a:gd name="T32" fmla="*/ 7 w 211"/>
                  <a:gd name="T33" fmla="*/ 145 h 212"/>
                  <a:gd name="T34" fmla="*/ 3 w 211"/>
                  <a:gd name="T35" fmla="*/ 134 h 212"/>
                  <a:gd name="T36" fmla="*/ 0 w 211"/>
                  <a:gd name="T37" fmla="*/ 114 h 212"/>
                  <a:gd name="T38" fmla="*/ 0 w 211"/>
                  <a:gd name="T39" fmla="*/ 92 h 212"/>
                  <a:gd name="T40" fmla="*/ 6 w 211"/>
                  <a:gd name="T41" fmla="*/ 73 h 212"/>
                  <a:gd name="T42" fmla="*/ 14 w 211"/>
                  <a:gd name="T43" fmla="*/ 54 h 212"/>
                  <a:gd name="T44" fmla="*/ 25 w 211"/>
                  <a:gd name="T45" fmla="*/ 37 h 212"/>
                  <a:gd name="T46" fmla="*/ 39 w 211"/>
                  <a:gd name="T47" fmla="*/ 23 h 212"/>
                  <a:gd name="T48" fmla="*/ 57 w 211"/>
                  <a:gd name="T49" fmla="*/ 13 h 212"/>
                  <a:gd name="T50" fmla="*/ 77 w 211"/>
                  <a:gd name="T51" fmla="*/ 4 h 212"/>
                  <a:gd name="T52" fmla="*/ 88 w 211"/>
                  <a:gd name="T53" fmla="*/ 2 h 212"/>
                  <a:gd name="T54" fmla="*/ 108 w 211"/>
                  <a:gd name="T55" fmla="*/ 0 h 212"/>
                  <a:gd name="T56" fmla="*/ 130 w 211"/>
                  <a:gd name="T57" fmla="*/ 3 h 212"/>
                  <a:gd name="T58" fmla="*/ 149 w 211"/>
                  <a:gd name="T59" fmla="*/ 10 h 212"/>
                  <a:gd name="T60" fmla="*/ 166 w 211"/>
                  <a:gd name="T61" fmla="*/ 19 h 212"/>
                  <a:gd name="T62" fmla="*/ 181 w 211"/>
                  <a:gd name="T63" fmla="*/ 33 h 212"/>
                  <a:gd name="T64" fmla="*/ 195 w 211"/>
                  <a:gd name="T65" fmla="*/ 49 h 212"/>
                  <a:gd name="T66" fmla="*/ 204 w 211"/>
                  <a:gd name="T67" fmla="*/ 68 h 212"/>
                  <a:gd name="T68" fmla="*/ 207 w 211"/>
                  <a:gd name="T69" fmla="*/ 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12">
                    <a:moveTo>
                      <a:pt x="207" y="77"/>
                    </a:moveTo>
                    <a:lnTo>
                      <a:pt x="207" y="77"/>
                    </a:lnTo>
                    <a:lnTo>
                      <a:pt x="210" y="88"/>
                    </a:lnTo>
                    <a:lnTo>
                      <a:pt x="211" y="99"/>
                    </a:lnTo>
                    <a:lnTo>
                      <a:pt x="211" y="110"/>
                    </a:lnTo>
                    <a:lnTo>
                      <a:pt x="211" y="121"/>
                    </a:lnTo>
                    <a:lnTo>
                      <a:pt x="208" y="130"/>
                    </a:lnTo>
                    <a:lnTo>
                      <a:pt x="205" y="139"/>
                    </a:lnTo>
                    <a:lnTo>
                      <a:pt x="203" y="149"/>
                    </a:lnTo>
                    <a:lnTo>
                      <a:pt x="197" y="158"/>
                    </a:lnTo>
                    <a:lnTo>
                      <a:pt x="192" y="166"/>
                    </a:lnTo>
                    <a:lnTo>
                      <a:pt x="187" y="175"/>
                    </a:lnTo>
                    <a:lnTo>
                      <a:pt x="178" y="183"/>
                    </a:lnTo>
                    <a:lnTo>
                      <a:pt x="172" y="189"/>
                    </a:lnTo>
                    <a:lnTo>
                      <a:pt x="162" y="195"/>
                    </a:lnTo>
                    <a:lnTo>
                      <a:pt x="154" y="200"/>
                    </a:lnTo>
                    <a:lnTo>
                      <a:pt x="145" y="204"/>
                    </a:lnTo>
                    <a:lnTo>
                      <a:pt x="134" y="208"/>
                    </a:lnTo>
                    <a:lnTo>
                      <a:pt x="134" y="208"/>
                    </a:lnTo>
                    <a:lnTo>
                      <a:pt x="123" y="211"/>
                    </a:lnTo>
                    <a:lnTo>
                      <a:pt x="112" y="212"/>
                    </a:lnTo>
                    <a:lnTo>
                      <a:pt x="103" y="212"/>
                    </a:lnTo>
                    <a:lnTo>
                      <a:pt x="92" y="211"/>
                    </a:lnTo>
                    <a:lnTo>
                      <a:pt x="81" y="210"/>
                    </a:lnTo>
                    <a:lnTo>
                      <a:pt x="72" y="207"/>
                    </a:lnTo>
                    <a:lnTo>
                      <a:pt x="62" y="203"/>
                    </a:lnTo>
                    <a:lnTo>
                      <a:pt x="53" y="199"/>
                    </a:lnTo>
                    <a:lnTo>
                      <a:pt x="45" y="193"/>
                    </a:lnTo>
                    <a:lnTo>
                      <a:pt x="37" y="187"/>
                    </a:lnTo>
                    <a:lnTo>
                      <a:pt x="30" y="180"/>
                    </a:lnTo>
                    <a:lnTo>
                      <a:pt x="23" y="172"/>
                    </a:lnTo>
                    <a:lnTo>
                      <a:pt x="16" y="164"/>
                    </a:lnTo>
                    <a:lnTo>
                      <a:pt x="11" y="154"/>
                    </a:lnTo>
                    <a:lnTo>
                      <a:pt x="7" y="145"/>
                    </a:lnTo>
                    <a:lnTo>
                      <a:pt x="3" y="134"/>
                    </a:lnTo>
                    <a:lnTo>
                      <a:pt x="3" y="134"/>
                    </a:lnTo>
                    <a:lnTo>
                      <a:pt x="2" y="123"/>
                    </a:lnTo>
                    <a:lnTo>
                      <a:pt x="0" y="114"/>
                    </a:lnTo>
                    <a:lnTo>
                      <a:pt x="0" y="103"/>
                    </a:lnTo>
                    <a:lnTo>
                      <a:pt x="0" y="92"/>
                    </a:lnTo>
                    <a:lnTo>
                      <a:pt x="3" y="83"/>
                    </a:lnTo>
                    <a:lnTo>
                      <a:pt x="6" y="73"/>
                    </a:lnTo>
                    <a:lnTo>
                      <a:pt x="8" y="64"/>
                    </a:lnTo>
                    <a:lnTo>
                      <a:pt x="14" y="54"/>
                    </a:lnTo>
                    <a:lnTo>
                      <a:pt x="19" y="45"/>
                    </a:lnTo>
                    <a:lnTo>
                      <a:pt x="25" y="37"/>
                    </a:lnTo>
                    <a:lnTo>
                      <a:pt x="33" y="30"/>
                    </a:lnTo>
                    <a:lnTo>
                      <a:pt x="39" y="23"/>
                    </a:lnTo>
                    <a:lnTo>
                      <a:pt x="49" y="18"/>
                    </a:lnTo>
                    <a:lnTo>
                      <a:pt x="57" y="13"/>
                    </a:lnTo>
                    <a:lnTo>
                      <a:pt x="66" y="7"/>
                    </a:lnTo>
                    <a:lnTo>
                      <a:pt x="77" y="4"/>
                    </a:lnTo>
                    <a:lnTo>
                      <a:pt x="77" y="4"/>
                    </a:lnTo>
                    <a:lnTo>
                      <a:pt x="88" y="2"/>
                    </a:lnTo>
                    <a:lnTo>
                      <a:pt x="99" y="0"/>
                    </a:lnTo>
                    <a:lnTo>
                      <a:pt x="108" y="0"/>
                    </a:lnTo>
                    <a:lnTo>
                      <a:pt x="119" y="2"/>
                    </a:lnTo>
                    <a:lnTo>
                      <a:pt x="130" y="3"/>
                    </a:lnTo>
                    <a:lnTo>
                      <a:pt x="139" y="6"/>
                    </a:lnTo>
                    <a:lnTo>
                      <a:pt x="149" y="10"/>
                    </a:lnTo>
                    <a:lnTo>
                      <a:pt x="158" y="14"/>
                    </a:lnTo>
                    <a:lnTo>
                      <a:pt x="166" y="19"/>
                    </a:lnTo>
                    <a:lnTo>
                      <a:pt x="174" y="26"/>
                    </a:lnTo>
                    <a:lnTo>
                      <a:pt x="181" y="33"/>
                    </a:lnTo>
                    <a:lnTo>
                      <a:pt x="188" y="41"/>
                    </a:lnTo>
                    <a:lnTo>
                      <a:pt x="195" y="49"/>
                    </a:lnTo>
                    <a:lnTo>
                      <a:pt x="200" y="58"/>
                    </a:lnTo>
                    <a:lnTo>
                      <a:pt x="204" y="68"/>
                    </a:lnTo>
                    <a:lnTo>
                      <a:pt x="207" y="77"/>
                    </a:lnTo>
                    <a:lnTo>
                      <a:pt x="207" y="77"/>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5" name="Freeform 614"/>
              <p:cNvSpPr/>
              <p:nvPr/>
            </p:nvSpPr>
            <p:spPr bwMode="auto">
              <a:xfrm>
                <a:off x="4150337" y="2016447"/>
                <a:ext cx="98330" cy="52533"/>
              </a:xfrm>
              <a:custGeom>
                <a:avLst/>
                <a:gdLst>
                  <a:gd name="T0" fmla="*/ 72 w 73"/>
                  <a:gd name="T1" fmla="*/ 7 h 39"/>
                  <a:gd name="T2" fmla="*/ 73 w 73"/>
                  <a:gd name="T3" fmla="*/ 14 h 39"/>
                  <a:gd name="T4" fmla="*/ 73 w 73"/>
                  <a:gd name="T5" fmla="*/ 14 h 39"/>
                  <a:gd name="T6" fmla="*/ 73 w 73"/>
                  <a:gd name="T7" fmla="*/ 18 h 39"/>
                  <a:gd name="T8" fmla="*/ 73 w 73"/>
                  <a:gd name="T9" fmla="*/ 20 h 39"/>
                  <a:gd name="T10" fmla="*/ 70 w 73"/>
                  <a:gd name="T11" fmla="*/ 23 h 39"/>
                  <a:gd name="T12" fmla="*/ 68 w 73"/>
                  <a:gd name="T13" fmla="*/ 24 h 39"/>
                  <a:gd name="T14" fmla="*/ 14 w 73"/>
                  <a:gd name="T15" fmla="*/ 39 h 39"/>
                  <a:gd name="T16" fmla="*/ 14 w 73"/>
                  <a:gd name="T17" fmla="*/ 39 h 39"/>
                  <a:gd name="T18" fmla="*/ 11 w 73"/>
                  <a:gd name="T19" fmla="*/ 39 h 39"/>
                  <a:gd name="T20" fmla="*/ 7 w 73"/>
                  <a:gd name="T21" fmla="*/ 39 h 39"/>
                  <a:gd name="T22" fmla="*/ 4 w 73"/>
                  <a:gd name="T23" fmla="*/ 37 h 39"/>
                  <a:gd name="T24" fmla="*/ 3 w 73"/>
                  <a:gd name="T25" fmla="*/ 34 h 39"/>
                  <a:gd name="T26" fmla="*/ 2 w 73"/>
                  <a:gd name="T27" fmla="*/ 26 h 39"/>
                  <a:gd name="T28" fmla="*/ 2 w 73"/>
                  <a:gd name="T29" fmla="*/ 26 h 39"/>
                  <a:gd name="T30" fmla="*/ 0 w 73"/>
                  <a:gd name="T31" fmla="*/ 23 h 39"/>
                  <a:gd name="T32" fmla="*/ 2 w 73"/>
                  <a:gd name="T33" fmla="*/ 19 h 39"/>
                  <a:gd name="T34" fmla="*/ 4 w 73"/>
                  <a:gd name="T35" fmla="*/ 16 h 39"/>
                  <a:gd name="T36" fmla="*/ 7 w 73"/>
                  <a:gd name="T37" fmla="*/ 15 h 39"/>
                  <a:gd name="T38" fmla="*/ 61 w 73"/>
                  <a:gd name="T39" fmla="*/ 0 h 39"/>
                  <a:gd name="T40" fmla="*/ 61 w 73"/>
                  <a:gd name="T41" fmla="*/ 0 h 39"/>
                  <a:gd name="T42" fmla="*/ 64 w 73"/>
                  <a:gd name="T43" fmla="*/ 0 h 39"/>
                  <a:gd name="T44" fmla="*/ 68 w 73"/>
                  <a:gd name="T45" fmla="*/ 1 h 39"/>
                  <a:gd name="T46" fmla="*/ 70 w 73"/>
                  <a:gd name="T47" fmla="*/ 4 h 39"/>
                  <a:gd name="T48" fmla="*/ 72 w 73"/>
                  <a:gd name="T49" fmla="*/ 7 h 39"/>
                  <a:gd name="T50" fmla="*/ 72 w 73"/>
                  <a:gd name="T5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9">
                    <a:moveTo>
                      <a:pt x="72" y="7"/>
                    </a:moveTo>
                    <a:lnTo>
                      <a:pt x="73" y="14"/>
                    </a:lnTo>
                    <a:lnTo>
                      <a:pt x="73" y="14"/>
                    </a:lnTo>
                    <a:lnTo>
                      <a:pt x="73" y="18"/>
                    </a:lnTo>
                    <a:lnTo>
                      <a:pt x="73" y="20"/>
                    </a:lnTo>
                    <a:lnTo>
                      <a:pt x="70" y="23"/>
                    </a:lnTo>
                    <a:lnTo>
                      <a:pt x="68" y="24"/>
                    </a:lnTo>
                    <a:lnTo>
                      <a:pt x="14" y="39"/>
                    </a:lnTo>
                    <a:lnTo>
                      <a:pt x="14" y="39"/>
                    </a:lnTo>
                    <a:lnTo>
                      <a:pt x="11" y="39"/>
                    </a:lnTo>
                    <a:lnTo>
                      <a:pt x="7" y="39"/>
                    </a:lnTo>
                    <a:lnTo>
                      <a:pt x="4" y="37"/>
                    </a:lnTo>
                    <a:lnTo>
                      <a:pt x="3" y="34"/>
                    </a:lnTo>
                    <a:lnTo>
                      <a:pt x="2" y="26"/>
                    </a:lnTo>
                    <a:lnTo>
                      <a:pt x="2" y="26"/>
                    </a:lnTo>
                    <a:lnTo>
                      <a:pt x="0" y="23"/>
                    </a:lnTo>
                    <a:lnTo>
                      <a:pt x="2" y="19"/>
                    </a:lnTo>
                    <a:lnTo>
                      <a:pt x="4" y="16"/>
                    </a:lnTo>
                    <a:lnTo>
                      <a:pt x="7" y="15"/>
                    </a:lnTo>
                    <a:lnTo>
                      <a:pt x="61" y="0"/>
                    </a:lnTo>
                    <a:lnTo>
                      <a:pt x="61" y="0"/>
                    </a:lnTo>
                    <a:lnTo>
                      <a:pt x="64" y="0"/>
                    </a:lnTo>
                    <a:lnTo>
                      <a:pt x="68" y="1"/>
                    </a:lnTo>
                    <a:lnTo>
                      <a:pt x="70" y="4"/>
                    </a:lnTo>
                    <a:lnTo>
                      <a:pt x="72" y="7"/>
                    </a:lnTo>
                    <a:lnTo>
                      <a:pt x="7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6" name="Freeform 615"/>
              <p:cNvSpPr/>
              <p:nvPr/>
            </p:nvSpPr>
            <p:spPr bwMode="auto">
              <a:xfrm>
                <a:off x="4159766" y="2023182"/>
                <a:ext cx="83513" cy="40410"/>
              </a:xfrm>
              <a:custGeom>
                <a:avLst/>
                <a:gdLst>
                  <a:gd name="T0" fmla="*/ 61 w 62"/>
                  <a:gd name="T1" fmla="*/ 5 h 30"/>
                  <a:gd name="T2" fmla="*/ 62 w 62"/>
                  <a:gd name="T3" fmla="*/ 9 h 30"/>
                  <a:gd name="T4" fmla="*/ 62 w 62"/>
                  <a:gd name="T5" fmla="*/ 9 h 30"/>
                  <a:gd name="T6" fmla="*/ 62 w 62"/>
                  <a:gd name="T7" fmla="*/ 11 h 30"/>
                  <a:gd name="T8" fmla="*/ 61 w 62"/>
                  <a:gd name="T9" fmla="*/ 13 h 30"/>
                  <a:gd name="T10" fmla="*/ 59 w 62"/>
                  <a:gd name="T11" fmla="*/ 14 h 30"/>
                  <a:gd name="T12" fmla="*/ 58 w 62"/>
                  <a:gd name="T13" fmla="*/ 15 h 30"/>
                  <a:gd name="T14" fmla="*/ 8 w 62"/>
                  <a:gd name="T15" fmla="*/ 29 h 30"/>
                  <a:gd name="T16" fmla="*/ 8 w 62"/>
                  <a:gd name="T17" fmla="*/ 29 h 30"/>
                  <a:gd name="T18" fmla="*/ 5 w 62"/>
                  <a:gd name="T19" fmla="*/ 30 h 30"/>
                  <a:gd name="T20" fmla="*/ 4 w 62"/>
                  <a:gd name="T21" fmla="*/ 29 h 30"/>
                  <a:gd name="T22" fmla="*/ 3 w 62"/>
                  <a:gd name="T23" fmla="*/ 27 h 30"/>
                  <a:gd name="T24" fmla="*/ 1 w 62"/>
                  <a:gd name="T25" fmla="*/ 26 h 30"/>
                  <a:gd name="T26" fmla="*/ 0 w 62"/>
                  <a:gd name="T27" fmla="*/ 21 h 30"/>
                  <a:gd name="T28" fmla="*/ 0 w 62"/>
                  <a:gd name="T29" fmla="*/ 21 h 30"/>
                  <a:gd name="T30" fmla="*/ 0 w 62"/>
                  <a:gd name="T31" fmla="*/ 19 h 30"/>
                  <a:gd name="T32" fmla="*/ 0 w 62"/>
                  <a:gd name="T33" fmla="*/ 17 h 30"/>
                  <a:gd name="T34" fmla="*/ 1 w 62"/>
                  <a:gd name="T35" fmla="*/ 15 h 30"/>
                  <a:gd name="T36" fmla="*/ 4 w 62"/>
                  <a:gd name="T37" fmla="*/ 14 h 30"/>
                  <a:gd name="T38" fmla="*/ 54 w 62"/>
                  <a:gd name="T39" fmla="*/ 0 h 30"/>
                  <a:gd name="T40" fmla="*/ 54 w 62"/>
                  <a:gd name="T41" fmla="*/ 0 h 30"/>
                  <a:gd name="T42" fmla="*/ 55 w 62"/>
                  <a:gd name="T43" fmla="*/ 0 h 30"/>
                  <a:gd name="T44" fmla="*/ 58 w 62"/>
                  <a:gd name="T45" fmla="*/ 0 h 30"/>
                  <a:gd name="T46" fmla="*/ 59 w 62"/>
                  <a:gd name="T47" fmla="*/ 2 h 30"/>
                  <a:gd name="T48" fmla="*/ 61 w 62"/>
                  <a:gd name="T49" fmla="*/ 5 h 30"/>
                  <a:gd name="T50" fmla="*/ 61 w 62"/>
                  <a:gd name="T5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0">
                    <a:moveTo>
                      <a:pt x="61" y="5"/>
                    </a:moveTo>
                    <a:lnTo>
                      <a:pt x="62" y="9"/>
                    </a:lnTo>
                    <a:lnTo>
                      <a:pt x="62" y="9"/>
                    </a:lnTo>
                    <a:lnTo>
                      <a:pt x="62" y="11"/>
                    </a:lnTo>
                    <a:lnTo>
                      <a:pt x="61" y="13"/>
                    </a:lnTo>
                    <a:lnTo>
                      <a:pt x="59" y="14"/>
                    </a:lnTo>
                    <a:lnTo>
                      <a:pt x="58" y="15"/>
                    </a:lnTo>
                    <a:lnTo>
                      <a:pt x="8" y="29"/>
                    </a:lnTo>
                    <a:lnTo>
                      <a:pt x="8" y="29"/>
                    </a:lnTo>
                    <a:lnTo>
                      <a:pt x="5" y="30"/>
                    </a:lnTo>
                    <a:lnTo>
                      <a:pt x="4" y="29"/>
                    </a:lnTo>
                    <a:lnTo>
                      <a:pt x="3" y="27"/>
                    </a:lnTo>
                    <a:lnTo>
                      <a:pt x="1" y="26"/>
                    </a:lnTo>
                    <a:lnTo>
                      <a:pt x="0" y="21"/>
                    </a:lnTo>
                    <a:lnTo>
                      <a:pt x="0" y="21"/>
                    </a:lnTo>
                    <a:lnTo>
                      <a:pt x="0" y="19"/>
                    </a:lnTo>
                    <a:lnTo>
                      <a:pt x="0" y="17"/>
                    </a:lnTo>
                    <a:lnTo>
                      <a:pt x="1" y="15"/>
                    </a:lnTo>
                    <a:lnTo>
                      <a:pt x="4" y="14"/>
                    </a:lnTo>
                    <a:lnTo>
                      <a:pt x="54" y="0"/>
                    </a:lnTo>
                    <a:lnTo>
                      <a:pt x="54" y="0"/>
                    </a:lnTo>
                    <a:lnTo>
                      <a:pt x="55" y="0"/>
                    </a:lnTo>
                    <a:lnTo>
                      <a:pt x="58" y="0"/>
                    </a:lnTo>
                    <a:lnTo>
                      <a:pt x="59" y="2"/>
                    </a:lnTo>
                    <a:lnTo>
                      <a:pt x="61" y="5"/>
                    </a:lnTo>
                    <a:lnTo>
                      <a:pt x="61" y="5"/>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7" name="Freeform 616"/>
              <p:cNvSpPr/>
              <p:nvPr/>
            </p:nvSpPr>
            <p:spPr bwMode="auto">
              <a:xfrm>
                <a:off x="3953677" y="1963914"/>
                <a:ext cx="241111" cy="238417"/>
              </a:xfrm>
              <a:custGeom>
                <a:avLst/>
                <a:gdLst>
                  <a:gd name="T0" fmla="*/ 175 w 179"/>
                  <a:gd name="T1" fmla="*/ 65 h 177"/>
                  <a:gd name="T2" fmla="*/ 179 w 179"/>
                  <a:gd name="T3" fmla="*/ 82 h 177"/>
                  <a:gd name="T4" fmla="*/ 177 w 179"/>
                  <a:gd name="T5" fmla="*/ 100 h 177"/>
                  <a:gd name="T6" fmla="*/ 173 w 179"/>
                  <a:gd name="T7" fmla="*/ 116 h 177"/>
                  <a:gd name="T8" fmla="*/ 167 w 179"/>
                  <a:gd name="T9" fmla="*/ 132 h 177"/>
                  <a:gd name="T10" fmla="*/ 157 w 179"/>
                  <a:gd name="T11" fmla="*/ 146 h 177"/>
                  <a:gd name="T12" fmla="*/ 145 w 179"/>
                  <a:gd name="T13" fmla="*/ 158 h 177"/>
                  <a:gd name="T14" fmla="*/ 130 w 179"/>
                  <a:gd name="T15" fmla="*/ 167 h 177"/>
                  <a:gd name="T16" fmla="*/ 114 w 179"/>
                  <a:gd name="T17" fmla="*/ 174 h 177"/>
                  <a:gd name="T18" fmla="*/ 104 w 179"/>
                  <a:gd name="T19" fmla="*/ 175 h 177"/>
                  <a:gd name="T20" fmla="*/ 87 w 179"/>
                  <a:gd name="T21" fmla="*/ 177 h 177"/>
                  <a:gd name="T22" fmla="*/ 69 w 179"/>
                  <a:gd name="T23" fmla="*/ 174 h 177"/>
                  <a:gd name="T24" fmla="*/ 53 w 179"/>
                  <a:gd name="T25" fmla="*/ 169 h 177"/>
                  <a:gd name="T26" fmla="*/ 38 w 179"/>
                  <a:gd name="T27" fmla="*/ 161 h 177"/>
                  <a:gd name="T28" fmla="*/ 26 w 179"/>
                  <a:gd name="T29" fmla="*/ 150 h 177"/>
                  <a:gd name="T30" fmla="*/ 15 w 179"/>
                  <a:gd name="T31" fmla="*/ 136 h 177"/>
                  <a:gd name="T32" fmla="*/ 7 w 179"/>
                  <a:gd name="T33" fmla="*/ 120 h 177"/>
                  <a:gd name="T34" fmla="*/ 5 w 179"/>
                  <a:gd name="T35" fmla="*/ 112 h 177"/>
                  <a:gd name="T36" fmla="*/ 0 w 179"/>
                  <a:gd name="T37" fmla="*/ 94 h 177"/>
                  <a:gd name="T38" fmla="*/ 2 w 179"/>
                  <a:gd name="T39" fmla="*/ 77 h 177"/>
                  <a:gd name="T40" fmla="*/ 6 w 179"/>
                  <a:gd name="T41" fmla="*/ 61 h 177"/>
                  <a:gd name="T42" fmla="*/ 13 w 179"/>
                  <a:gd name="T43" fmla="*/ 44 h 177"/>
                  <a:gd name="T44" fmla="*/ 22 w 179"/>
                  <a:gd name="T45" fmla="*/ 31 h 177"/>
                  <a:gd name="T46" fmla="*/ 34 w 179"/>
                  <a:gd name="T47" fmla="*/ 19 h 177"/>
                  <a:gd name="T48" fmla="*/ 49 w 179"/>
                  <a:gd name="T49" fmla="*/ 9 h 177"/>
                  <a:gd name="T50" fmla="*/ 65 w 179"/>
                  <a:gd name="T51" fmla="*/ 3 h 177"/>
                  <a:gd name="T52" fmla="*/ 75 w 179"/>
                  <a:gd name="T53" fmla="*/ 1 h 177"/>
                  <a:gd name="T54" fmla="*/ 92 w 179"/>
                  <a:gd name="T55" fmla="*/ 0 h 177"/>
                  <a:gd name="T56" fmla="*/ 110 w 179"/>
                  <a:gd name="T57" fmla="*/ 1 h 177"/>
                  <a:gd name="T58" fmla="*/ 126 w 179"/>
                  <a:gd name="T59" fmla="*/ 7 h 177"/>
                  <a:gd name="T60" fmla="*/ 141 w 179"/>
                  <a:gd name="T61" fmla="*/ 16 h 177"/>
                  <a:gd name="T62" fmla="*/ 153 w 179"/>
                  <a:gd name="T63" fmla="*/ 27 h 177"/>
                  <a:gd name="T64" fmla="*/ 164 w 179"/>
                  <a:gd name="T65" fmla="*/ 40 h 177"/>
                  <a:gd name="T66" fmla="*/ 172 w 179"/>
                  <a:gd name="T67" fmla="*/ 55 h 177"/>
                  <a:gd name="T68" fmla="*/ 175 w 179"/>
                  <a:gd name="T69" fmla="*/ 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7">
                    <a:moveTo>
                      <a:pt x="175" y="65"/>
                    </a:moveTo>
                    <a:lnTo>
                      <a:pt x="175" y="65"/>
                    </a:lnTo>
                    <a:lnTo>
                      <a:pt x="177" y="73"/>
                    </a:lnTo>
                    <a:lnTo>
                      <a:pt x="179" y="82"/>
                    </a:lnTo>
                    <a:lnTo>
                      <a:pt x="179" y="90"/>
                    </a:lnTo>
                    <a:lnTo>
                      <a:pt x="177" y="100"/>
                    </a:lnTo>
                    <a:lnTo>
                      <a:pt x="176" y="108"/>
                    </a:lnTo>
                    <a:lnTo>
                      <a:pt x="173" y="116"/>
                    </a:lnTo>
                    <a:lnTo>
                      <a:pt x="171" y="124"/>
                    </a:lnTo>
                    <a:lnTo>
                      <a:pt x="167" y="132"/>
                    </a:lnTo>
                    <a:lnTo>
                      <a:pt x="162" y="139"/>
                    </a:lnTo>
                    <a:lnTo>
                      <a:pt x="157" y="146"/>
                    </a:lnTo>
                    <a:lnTo>
                      <a:pt x="152" y="152"/>
                    </a:lnTo>
                    <a:lnTo>
                      <a:pt x="145" y="158"/>
                    </a:lnTo>
                    <a:lnTo>
                      <a:pt x="138" y="163"/>
                    </a:lnTo>
                    <a:lnTo>
                      <a:pt x="130" y="167"/>
                    </a:lnTo>
                    <a:lnTo>
                      <a:pt x="122" y="171"/>
                    </a:lnTo>
                    <a:lnTo>
                      <a:pt x="114" y="174"/>
                    </a:lnTo>
                    <a:lnTo>
                      <a:pt x="114" y="174"/>
                    </a:lnTo>
                    <a:lnTo>
                      <a:pt x="104" y="175"/>
                    </a:lnTo>
                    <a:lnTo>
                      <a:pt x="95" y="177"/>
                    </a:lnTo>
                    <a:lnTo>
                      <a:pt x="87" y="177"/>
                    </a:lnTo>
                    <a:lnTo>
                      <a:pt x="79" y="177"/>
                    </a:lnTo>
                    <a:lnTo>
                      <a:pt x="69" y="174"/>
                    </a:lnTo>
                    <a:lnTo>
                      <a:pt x="61" y="173"/>
                    </a:lnTo>
                    <a:lnTo>
                      <a:pt x="53" y="169"/>
                    </a:lnTo>
                    <a:lnTo>
                      <a:pt x="46" y="166"/>
                    </a:lnTo>
                    <a:lnTo>
                      <a:pt x="38" y="161"/>
                    </a:lnTo>
                    <a:lnTo>
                      <a:pt x="32" y="155"/>
                    </a:lnTo>
                    <a:lnTo>
                      <a:pt x="26" y="150"/>
                    </a:lnTo>
                    <a:lnTo>
                      <a:pt x="19" y="143"/>
                    </a:lnTo>
                    <a:lnTo>
                      <a:pt x="15" y="136"/>
                    </a:lnTo>
                    <a:lnTo>
                      <a:pt x="10" y="128"/>
                    </a:lnTo>
                    <a:lnTo>
                      <a:pt x="7" y="120"/>
                    </a:lnTo>
                    <a:lnTo>
                      <a:pt x="5" y="112"/>
                    </a:lnTo>
                    <a:lnTo>
                      <a:pt x="5" y="112"/>
                    </a:lnTo>
                    <a:lnTo>
                      <a:pt x="2" y="103"/>
                    </a:lnTo>
                    <a:lnTo>
                      <a:pt x="0" y="94"/>
                    </a:lnTo>
                    <a:lnTo>
                      <a:pt x="0" y="85"/>
                    </a:lnTo>
                    <a:lnTo>
                      <a:pt x="2" y="77"/>
                    </a:lnTo>
                    <a:lnTo>
                      <a:pt x="3" y="69"/>
                    </a:lnTo>
                    <a:lnTo>
                      <a:pt x="6" y="61"/>
                    </a:lnTo>
                    <a:lnTo>
                      <a:pt x="9" y="53"/>
                    </a:lnTo>
                    <a:lnTo>
                      <a:pt x="13" y="44"/>
                    </a:lnTo>
                    <a:lnTo>
                      <a:pt x="17" y="38"/>
                    </a:lnTo>
                    <a:lnTo>
                      <a:pt x="22" y="31"/>
                    </a:lnTo>
                    <a:lnTo>
                      <a:pt x="27" y="24"/>
                    </a:lnTo>
                    <a:lnTo>
                      <a:pt x="34" y="19"/>
                    </a:lnTo>
                    <a:lnTo>
                      <a:pt x="41" y="13"/>
                    </a:lnTo>
                    <a:lnTo>
                      <a:pt x="49" y="9"/>
                    </a:lnTo>
                    <a:lnTo>
                      <a:pt x="57" y="5"/>
                    </a:lnTo>
                    <a:lnTo>
                      <a:pt x="65" y="3"/>
                    </a:lnTo>
                    <a:lnTo>
                      <a:pt x="65" y="3"/>
                    </a:lnTo>
                    <a:lnTo>
                      <a:pt x="75" y="1"/>
                    </a:lnTo>
                    <a:lnTo>
                      <a:pt x="84" y="0"/>
                    </a:lnTo>
                    <a:lnTo>
                      <a:pt x="92" y="0"/>
                    </a:lnTo>
                    <a:lnTo>
                      <a:pt x="100" y="0"/>
                    </a:lnTo>
                    <a:lnTo>
                      <a:pt x="110" y="1"/>
                    </a:lnTo>
                    <a:lnTo>
                      <a:pt x="118" y="4"/>
                    </a:lnTo>
                    <a:lnTo>
                      <a:pt x="126" y="7"/>
                    </a:lnTo>
                    <a:lnTo>
                      <a:pt x="133" y="11"/>
                    </a:lnTo>
                    <a:lnTo>
                      <a:pt x="141" y="16"/>
                    </a:lnTo>
                    <a:lnTo>
                      <a:pt x="148" y="20"/>
                    </a:lnTo>
                    <a:lnTo>
                      <a:pt x="153" y="27"/>
                    </a:lnTo>
                    <a:lnTo>
                      <a:pt x="160" y="34"/>
                    </a:lnTo>
                    <a:lnTo>
                      <a:pt x="164" y="40"/>
                    </a:lnTo>
                    <a:lnTo>
                      <a:pt x="169" y="47"/>
                    </a:lnTo>
                    <a:lnTo>
                      <a:pt x="172" y="55"/>
                    </a:lnTo>
                    <a:lnTo>
                      <a:pt x="175" y="65"/>
                    </a:lnTo>
                    <a:lnTo>
                      <a:pt x="175"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8" name="Freeform 617"/>
              <p:cNvSpPr/>
              <p:nvPr/>
            </p:nvSpPr>
            <p:spPr bwMode="auto">
              <a:xfrm>
                <a:off x="3967147" y="1974690"/>
                <a:ext cx="214171" cy="216865"/>
              </a:xfrm>
              <a:custGeom>
                <a:avLst/>
                <a:gdLst>
                  <a:gd name="T0" fmla="*/ 157 w 159"/>
                  <a:gd name="T1" fmla="*/ 59 h 161"/>
                  <a:gd name="T2" fmla="*/ 157 w 159"/>
                  <a:gd name="T3" fmla="*/ 59 h 161"/>
                  <a:gd name="T4" fmla="*/ 158 w 159"/>
                  <a:gd name="T5" fmla="*/ 68 h 161"/>
                  <a:gd name="T6" fmla="*/ 159 w 159"/>
                  <a:gd name="T7" fmla="*/ 74 h 161"/>
                  <a:gd name="T8" fmla="*/ 159 w 159"/>
                  <a:gd name="T9" fmla="*/ 90 h 161"/>
                  <a:gd name="T10" fmla="*/ 155 w 159"/>
                  <a:gd name="T11" fmla="*/ 105 h 161"/>
                  <a:gd name="T12" fmla="*/ 150 w 159"/>
                  <a:gd name="T13" fmla="*/ 120 h 161"/>
                  <a:gd name="T14" fmla="*/ 140 w 159"/>
                  <a:gd name="T15" fmla="*/ 132 h 161"/>
                  <a:gd name="T16" fmla="*/ 130 w 159"/>
                  <a:gd name="T17" fmla="*/ 143 h 161"/>
                  <a:gd name="T18" fmla="*/ 116 w 159"/>
                  <a:gd name="T19" fmla="*/ 151 h 161"/>
                  <a:gd name="T20" fmla="*/ 109 w 159"/>
                  <a:gd name="T21" fmla="*/ 155 h 161"/>
                  <a:gd name="T22" fmla="*/ 101 w 159"/>
                  <a:gd name="T23" fmla="*/ 157 h 161"/>
                  <a:gd name="T24" fmla="*/ 101 w 159"/>
                  <a:gd name="T25" fmla="*/ 157 h 161"/>
                  <a:gd name="T26" fmla="*/ 93 w 159"/>
                  <a:gd name="T27" fmla="*/ 159 h 161"/>
                  <a:gd name="T28" fmla="*/ 85 w 159"/>
                  <a:gd name="T29" fmla="*/ 161 h 161"/>
                  <a:gd name="T30" fmla="*/ 69 w 159"/>
                  <a:gd name="T31" fmla="*/ 159 h 161"/>
                  <a:gd name="T32" fmla="*/ 54 w 159"/>
                  <a:gd name="T33" fmla="*/ 157 h 161"/>
                  <a:gd name="T34" fmla="*/ 40 w 159"/>
                  <a:gd name="T35" fmla="*/ 150 h 161"/>
                  <a:gd name="T36" fmla="*/ 28 w 159"/>
                  <a:gd name="T37" fmla="*/ 140 h 161"/>
                  <a:gd name="T38" fmla="*/ 17 w 159"/>
                  <a:gd name="T39" fmla="*/ 130 h 161"/>
                  <a:gd name="T40" fmla="*/ 8 w 159"/>
                  <a:gd name="T41" fmla="*/ 116 h 161"/>
                  <a:gd name="T42" fmla="*/ 5 w 159"/>
                  <a:gd name="T43" fmla="*/ 109 h 161"/>
                  <a:gd name="T44" fmla="*/ 3 w 159"/>
                  <a:gd name="T45" fmla="*/ 101 h 161"/>
                  <a:gd name="T46" fmla="*/ 3 w 159"/>
                  <a:gd name="T47" fmla="*/ 101 h 161"/>
                  <a:gd name="T48" fmla="*/ 1 w 159"/>
                  <a:gd name="T49" fmla="*/ 93 h 161"/>
                  <a:gd name="T50" fmla="*/ 0 w 159"/>
                  <a:gd name="T51" fmla="*/ 85 h 161"/>
                  <a:gd name="T52" fmla="*/ 0 w 159"/>
                  <a:gd name="T53" fmla="*/ 70 h 161"/>
                  <a:gd name="T54" fmla="*/ 4 w 159"/>
                  <a:gd name="T55" fmla="*/ 55 h 161"/>
                  <a:gd name="T56" fmla="*/ 9 w 159"/>
                  <a:gd name="T57" fmla="*/ 41 h 161"/>
                  <a:gd name="T58" fmla="*/ 19 w 159"/>
                  <a:gd name="T59" fmla="*/ 28 h 161"/>
                  <a:gd name="T60" fmla="*/ 30 w 159"/>
                  <a:gd name="T61" fmla="*/ 18 h 161"/>
                  <a:gd name="T62" fmla="*/ 43 w 159"/>
                  <a:gd name="T63" fmla="*/ 9 h 161"/>
                  <a:gd name="T64" fmla="*/ 50 w 159"/>
                  <a:gd name="T65" fmla="*/ 5 h 161"/>
                  <a:gd name="T66" fmla="*/ 58 w 159"/>
                  <a:gd name="T67" fmla="*/ 3 h 161"/>
                  <a:gd name="T68" fmla="*/ 58 w 159"/>
                  <a:gd name="T69" fmla="*/ 3 h 161"/>
                  <a:gd name="T70" fmla="*/ 66 w 159"/>
                  <a:gd name="T71" fmla="*/ 1 h 161"/>
                  <a:gd name="T72" fmla="*/ 74 w 159"/>
                  <a:gd name="T73" fmla="*/ 0 h 161"/>
                  <a:gd name="T74" fmla="*/ 90 w 159"/>
                  <a:gd name="T75" fmla="*/ 1 h 161"/>
                  <a:gd name="T76" fmla="*/ 105 w 159"/>
                  <a:gd name="T77" fmla="*/ 4 h 161"/>
                  <a:gd name="T78" fmla="*/ 119 w 159"/>
                  <a:gd name="T79" fmla="*/ 11 h 161"/>
                  <a:gd name="T80" fmla="*/ 131 w 159"/>
                  <a:gd name="T81" fmla="*/ 19 h 161"/>
                  <a:gd name="T82" fmla="*/ 142 w 159"/>
                  <a:gd name="T83" fmla="*/ 31 h 161"/>
                  <a:gd name="T84" fmla="*/ 151 w 159"/>
                  <a:gd name="T85" fmla="*/ 43 h 161"/>
                  <a:gd name="T86" fmla="*/ 154 w 159"/>
                  <a:gd name="T87" fmla="*/ 51 h 161"/>
                  <a:gd name="T88" fmla="*/ 157 w 159"/>
                  <a:gd name="T89" fmla="*/ 59 h 161"/>
                  <a:gd name="T90" fmla="*/ 157 w 159"/>
                  <a:gd name="T91" fmla="*/ 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61">
                    <a:moveTo>
                      <a:pt x="157" y="59"/>
                    </a:moveTo>
                    <a:lnTo>
                      <a:pt x="157" y="59"/>
                    </a:lnTo>
                    <a:lnTo>
                      <a:pt x="158" y="68"/>
                    </a:lnTo>
                    <a:lnTo>
                      <a:pt x="159" y="74"/>
                    </a:lnTo>
                    <a:lnTo>
                      <a:pt x="159" y="90"/>
                    </a:lnTo>
                    <a:lnTo>
                      <a:pt x="155" y="105"/>
                    </a:lnTo>
                    <a:lnTo>
                      <a:pt x="150" y="120"/>
                    </a:lnTo>
                    <a:lnTo>
                      <a:pt x="140" y="132"/>
                    </a:lnTo>
                    <a:lnTo>
                      <a:pt x="130" y="143"/>
                    </a:lnTo>
                    <a:lnTo>
                      <a:pt x="116" y="151"/>
                    </a:lnTo>
                    <a:lnTo>
                      <a:pt x="109" y="155"/>
                    </a:lnTo>
                    <a:lnTo>
                      <a:pt x="101" y="157"/>
                    </a:lnTo>
                    <a:lnTo>
                      <a:pt x="101" y="157"/>
                    </a:lnTo>
                    <a:lnTo>
                      <a:pt x="93" y="159"/>
                    </a:lnTo>
                    <a:lnTo>
                      <a:pt x="85" y="161"/>
                    </a:lnTo>
                    <a:lnTo>
                      <a:pt x="69" y="159"/>
                    </a:lnTo>
                    <a:lnTo>
                      <a:pt x="54" y="157"/>
                    </a:lnTo>
                    <a:lnTo>
                      <a:pt x="40" y="150"/>
                    </a:lnTo>
                    <a:lnTo>
                      <a:pt x="28" y="140"/>
                    </a:lnTo>
                    <a:lnTo>
                      <a:pt x="17" y="130"/>
                    </a:lnTo>
                    <a:lnTo>
                      <a:pt x="8" y="116"/>
                    </a:lnTo>
                    <a:lnTo>
                      <a:pt x="5" y="109"/>
                    </a:lnTo>
                    <a:lnTo>
                      <a:pt x="3" y="101"/>
                    </a:lnTo>
                    <a:lnTo>
                      <a:pt x="3" y="101"/>
                    </a:lnTo>
                    <a:lnTo>
                      <a:pt x="1" y="93"/>
                    </a:lnTo>
                    <a:lnTo>
                      <a:pt x="0" y="85"/>
                    </a:lnTo>
                    <a:lnTo>
                      <a:pt x="0" y="70"/>
                    </a:lnTo>
                    <a:lnTo>
                      <a:pt x="4" y="55"/>
                    </a:lnTo>
                    <a:lnTo>
                      <a:pt x="9" y="41"/>
                    </a:lnTo>
                    <a:lnTo>
                      <a:pt x="19" y="28"/>
                    </a:lnTo>
                    <a:lnTo>
                      <a:pt x="30" y="18"/>
                    </a:lnTo>
                    <a:lnTo>
                      <a:pt x="43" y="9"/>
                    </a:lnTo>
                    <a:lnTo>
                      <a:pt x="50" y="5"/>
                    </a:lnTo>
                    <a:lnTo>
                      <a:pt x="58" y="3"/>
                    </a:lnTo>
                    <a:lnTo>
                      <a:pt x="58" y="3"/>
                    </a:lnTo>
                    <a:lnTo>
                      <a:pt x="66" y="1"/>
                    </a:lnTo>
                    <a:lnTo>
                      <a:pt x="74" y="0"/>
                    </a:lnTo>
                    <a:lnTo>
                      <a:pt x="90" y="1"/>
                    </a:lnTo>
                    <a:lnTo>
                      <a:pt x="105" y="4"/>
                    </a:lnTo>
                    <a:lnTo>
                      <a:pt x="119" y="11"/>
                    </a:lnTo>
                    <a:lnTo>
                      <a:pt x="131" y="19"/>
                    </a:lnTo>
                    <a:lnTo>
                      <a:pt x="142" y="31"/>
                    </a:lnTo>
                    <a:lnTo>
                      <a:pt x="151" y="43"/>
                    </a:lnTo>
                    <a:lnTo>
                      <a:pt x="154" y="51"/>
                    </a:lnTo>
                    <a:lnTo>
                      <a:pt x="157" y="59"/>
                    </a:lnTo>
                    <a:lnTo>
                      <a:pt x="157" y="5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429" name="Picture 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00" y="1974690"/>
                <a:ext cx="218211" cy="2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Freeform 619"/>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1" name="Freeform 620"/>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2" name="Freeform 621"/>
              <p:cNvSpPr/>
              <p:nvPr/>
            </p:nvSpPr>
            <p:spPr bwMode="auto">
              <a:xfrm>
                <a:off x="4267525" y="2124206"/>
                <a:ext cx="402749" cy="363686"/>
              </a:xfrm>
              <a:custGeom>
                <a:avLst/>
                <a:gdLst>
                  <a:gd name="T0" fmla="*/ 55 w 299"/>
                  <a:gd name="T1" fmla="*/ 15 h 270"/>
                  <a:gd name="T2" fmla="*/ 4 w 299"/>
                  <a:gd name="T3" fmla="*/ 100 h 270"/>
                  <a:gd name="T4" fmla="*/ 4 w 299"/>
                  <a:gd name="T5" fmla="*/ 100 h 270"/>
                  <a:gd name="T6" fmla="*/ 1 w 299"/>
                  <a:gd name="T7" fmla="*/ 105 h 270"/>
                  <a:gd name="T8" fmla="*/ 0 w 299"/>
                  <a:gd name="T9" fmla="*/ 112 h 270"/>
                  <a:gd name="T10" fmla="*/ 0 w 299"/>
                  <a:gd name="T11" fmla="*/ 120 h 270"/>
                  <a:gd name="T12" fmla="*/ 1 w 299"/>
                  <a:gd name="T13" fmla="*/ 127 h 270"/>
                  <a:gd name="T14" fmla="*/ 4 w 299"/>
                  <a:gd name="T15" fmla="*/ 133 h 270"/>
                  <a:gd name="T16" fmla="*/ 8 w 299"/>
                  <a:gd name="T17" fmla="*/ 140 h 270"/>
                  <a:gd name="T18" fmla="*/ 13 w 299"/>
                  <a:gd name="T19" fmla="*/ 147 h 270"/>
                  <a:gd name="T20" fmla="*/ 20 w 299"/>
                  <a:gd name="T21" fmla="*/ 151 h 270"/>
                  <a:gd name="T22" fmla="*/ 190 w 299"/>
                  <a:gd name="T23" fmla="*/ 263 h 270"/>
                  <a:gd name="T24" fmla="*/ 190 w 299"/>
                  <a:gd name="T25" fmla="*/ 263 h 270"/>
                  <a:gd name="T26" fmla="*/ 197 w 299"/>
                  <a:gd name="T27" fmla="*/ 267 h 270"/>
                  <a:gd name="T28" fmla="*/ 205 w 299"/>
                  <a:gd name="T29" fmla="*/ 268 h 270"/>
                  <a:gd name="T30" fmla="*/ 213 w 299"/>
                  <a:gd name="T31" fmla="*/ 270 h 270"/>
                  <a:gd name="T32" fmla="*/ 220 w 299"/>
                  <a:gd name="T33" fmla="*/ 270 h 270"/>
                  <a:gd name="T34" fmla="*/ 226 w 299"/>
                  <a:gd name="T35" fmla="*/ 268 h 270"/>
                  <a:gd name="T36" fmla="*/ 233 w 299"/>
                  <a:gd name="T37" fmla="*/ 266 h 270"/>
                  <a:gd name="T38" fmla="*/ 239 w 299"/>
                  <a:gd name="T39" fmla="*/ 260 h 270"/>
                  <a:gd name="T40" fmla="*/ 243 w 299"/>
                  <a:gd name="T41" fmla="*/ 255 h 270"/>
                  <a:gd name="T42" fmla="*/ 295 w 299"/>
                  <a:gd name="T43" fmla="*/ 171 h 270"/>
                  <a:gd name="T44" fmla="*/ 295 w 299"/>
                  <a:gd name="T45" fmla="*/ 171 h 270"/>
                  <a:gd name="T46" fmla="*/ 298 w 299"/>
                  <a:gd name="T47" fmla="*/ 164 h 270"/>
                  <a:gd name="T48" fmla="*/ 299 w 299"/>
                  <a:gd name="T49" fmla="*/ 158 h 270"/>
                  <a:gd name="T50" fmla="*/ 299 w 299"/>
                  <a:gd name="T51" fmla="*/ 150 h 270"/>
                  <a:gd name="T52" fmla="*/ 298 w 299"/>
                  <a:gd name="T53" fmla="*/ 143 h 270"/>
                  <a:gd name="T54" fmla="*/ 295 w 299"/>
                  <a:gd name="T55" fmla="*/ 136 h 270"/>
                  <a:gd name="T56" fmla="*/ 291 w 299"/>
                  <a:gd name="T57" fmla="*/ 129 h 270"/>
                  <a:gd name="T58" fmla="*/ 286 w 299"/>
                  <a:gd name="T59" fmla="*/ 123 h 270"/>
                  <a:gd name="T60" fmla="*/ 279 w 299"/>
                  <a:gd name="T61" fmla="*/ 119 h 270"/>
                  <a:gd name="T62" fmla="*/ 109 w 299"/>
                  <a:gd name="T63" fmla="*/ 6 h 270"/>
                  <a:gd name="T64" fmla="*/ 109 w 299"/>
                  <a:gd name="T65" fmla="*/ 6 h 270"/>
                  <a:gd name="T66" fmla="*/ 101 w 299"/>
                  <a:gd name="T67" fmla="*/ 2 h 270"/>
                  <a:gd name="T68" fmla="*/ 94 w 299"/>
                  <a:gd name="T69" fmla="*/ 1 h 270"/>
                  <a:gd name="T70" fmla="*/ 86 w 299"/>
                  <a:gd name="T71" fmla="*/ 0 h 270"/>
                  <a:gd name="T72" fmla="*/ 79 w 299"/>
                  <a:gd name="T73" fmla="*/ 0 h 270"/>
                  <a:gd name="T74" fmla="*/ 71 w 299"/>
                  <a:gd name="T75" fmla="*/ 1 h 270"/>
                  <a:gd name="T76" fmla="*/ 66 w 299"/>
                  <a:gd name="T77" fmla="*/ 4 h 270"/>
                  <a:gd name="T78" fmla="*/ 60 w 299"/>
                  <a:gd name="T79" fmla="*/ 9 h 270"/>
                  <a:gd name="T80" fmla="*/ 55 w 299"/>
                  <a:gd name="T81" fmla="*/ 15 h 270"/>
                  <a:gd name="T82" fmla="*/ 55 w 299"/>
                  <a:gd name="T83" fmla="*/ 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70">
                    <a:moveTo>
                      <a:pt x="55" y="15"/>
                    </a:moveTo>
                    <a:lnTo>
                      <a:pt x="4" y="100"/>
                    </a:lnTo>
                    <a:lnTo>
                      <a:pt x="4" y="100"/>
                    </a:lnTo>
                    <a:lnTo>
                      <a:pt x="1" y="105"/>
                    </a:lnTo>
                    <a:lnTo>
                      <a:pt x="0" y="112"/>
                    </a:lnTo>
                    <a:lnTo>
                      <a:pt x="0" y="120"/>
                    </a:lnTo>
                    <a:lnTo>
                      <a:pt x="1" y="127"/>
                    </a:lnTo>
                    <a:lnTo>
                      <a:pt x="4" y="133"/>
                    </a:lnTo>
                    <a:lnTo>
                      <a:pt x="8" y="140"/>
                    </a:lnTo>
                    <a:lnTo>
                      <a:pt x="13" y="147"/>
                    </a:lnTo>
                    <a:lnTo>
                      <a:pt x="20" y="151"/>
                    </a:lnTo>
                    <a:lnTo>
                      <a:pt x="190" y="263"/>
                    </a:lnTo>
                    <a:lnTo>
                      <a:pt x="190" y="263"/>
                    </a:lnTo>
                    <a:lnTo>
                      <a:pt x="197" y="267"/>
                    </a:lnTo>
                    <a:lnTo>
                      <a:pt x="205" y="268"/>
                    </a:lnTo>
                    <a:lnTo>
                      <a:pt x="213" y="270"/>
                    </a:lnTo>
                    <a:lnTo>
                      <a:pt x="220" y="270"/>
                    </a:lnTo>
                    <a:lnTo>
                      <a:pt x="226" y="268"/>
                    </a:lnTo>
                    <a:lnTo>
                      <a:pt x="233" y="266"/>
                    </a:lnTo>
                    <a:lnTo>
                      <a:pt x="239" y="260"/>
                    </a:lnTo>
                    <a:lnTo>
                      <a:pt x="243" y="255"/>
                    </a:lnTo>
                    <a:lnTo>
                      <a:pt x="295" y="171"/>
                    </a:lnTo>
                    <a:lnTo>
                      <a:pt x="295" y="171"/>
                    </a:lnTo>
                    <a:lnTo>
                      <a:pt x="298" y="164"/>
                    </a:lnTo>
                    <a:lnTo>
                      <a:pt x="299" y="158"/>
                    </a:lnTo>
                    <a:lnTo>
                      <a:pt x="299" y="150"/>
                    </a:lnTo>
                    <a:lnTo>
                      <a:pt x="298" y="143"/>
                    </a:lnTo>
                    <a:lnTo>
                      <a:pt x="295" y="136"/>
                    </a:lnTo>
                    <a:lnTo>
                      <a:pt x="291" y="129"/>
                    </a:lnTo>
                    <a:lnTo>
                      <a:pt x="286" y="123"/>
                    </a:lnTo>
                    <a:lnTo>
                      <a:pt x="279" y="119"/>
                    </a:lnTo>
                    <a:lnTo>
                      <a:pt x="109" y="6"/>
                    </a:lnTo>
                    <a:lnTo>
                      <a:pt x="109" y="6"/>
                    </a:lnTo>
                    <a:lnTo>
                      <a:pt x="101" y="2"/>
                    </a:lnTo>
                    <a:lnTo>
                      <a:pt x="94" y="1"/>
                    </a:lnTo>
                    <a:lnTo>
                      <a:pt x="86" y="0"/>
                    </a:lnTo>
                    <a:lnTo>
                      <a:pt x="79" y="0"/>
                    </a:lnTo>
                    <a:lnTo>
                      <a:pt x="71" y="1"/>
                    </a:lnTo>
                    <a:lnTo>
                      <a:pt x="66" y="4"/>
                    </a:lnTo>
                    <a:lnTo>
                      <a:pt x="60" y="9"/>
                    </a:lnTo>
                    <a:lnTo>
                      <a:pt x="55" y="15"/>
                    </a:lnTo>
                    <a:lnTo>
                      <a:pt x="55"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3" name="Freeform 622"/>
              <p:cNvSpPr/>
              <p:nvPr/>
            </p:nvSpPr>
            <p:spPr bwMode="auto">
              <a:xfrm>
                <a:off x="4301199" y="2183473"/>
                <a:ext cx="30981" cy="47145"/>
              </a:xfrm>
              <a:custGeom>
                <a:avLst/>
                <a:gdLst>
                  <a:gd name="T0" fmla="*/ 21 w 23"/>
                  <a:gd name="T1" fmla="*/ 0 h 35"/>
                  <a:gd name="T2" fmla="*/ 0 w 23"/>
                  <a:gd name="T3" fmla="*/ 33 h 35"/>
                  <a:gd name="T4" fmla="*/ 0 w 23"/>
                  <a:gd name="T5" fmla="*/ 33 h 35"/>
                  <a:gd name="T6" fmla="*/ 0 w 23"/>
                  <a:gd name="T7" fmla="*/ 34 h 35"/>
                  <a:gd name="T8" fmla="*/ 2 w 23"/>
                  <a:gd name="T9" fmla="*/ 35 h 35"/>
                  <a:gd name="T10" fmla="*/ 2 w 23"/>
                  <a:gd name="T11" fmla="*/ 35 h 35"/>
                  <a:gd name="T12" fmla="*/ 3 w 23"/>
                  <a:gd name="T13" fmla="*/ 35 h 35"/>
                  <a:gd name="T14" fmla="*/ 4 w 23"/>
                  <a:gd name="T15" fmla="*/ 34 h 35"/>
                  <a:gd name="T16" fmla="*/ 23 w 23"/>
                  <a:gd name="T17" fmla="*/ 3 h 35"/>
                  <a:gd name="T18" fmla="*/ 23 w 23"/>
                  <a:gd name="T19" fmla="*/ 3 h 35"/>
                  <a:gd name="T20" fmla="*/ 23 w 23"/>
                  <a:gd name="T21" fmla="*/ 2 h 35"/>
                  <a:gd name="T22" fmla="*/ 23 w 23"/>
                  <a:gd name="T23" fmla="*/ 0 h 35"/>
                  <a:gd name="T24" fmla="*/ 23 w 23"/>
                  <a:gd name="T25" fmla="*/ 0 h 35"/>
                  <a:gd name="T26" fmla="*/ 22 w 23"/>
                  <a:gd name="T27" fmla="*/ 0 h 35"/>
                  <a:gd name="T28" fmla="*/ 21 w 23"/>
                  <a:gd name="T29" fmla="*/ 0 h 35"/>
                  <a:gd name="T30" fmla="*/ 21 w 23"/>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5">
                    <a:moveTo>
                      <a:pt x="21" y="0"/>
                    </a:moveTo>
                    <a:lnTo>
                      <a:pt x="0" y="33"/>
                    </a:lnTo>
                    <a:lnTo>
                      <a:pt x="0" y="33"/>
                    </a:lnTo>
                    <a:lnTo>
                      <a:pt x="0" y="34"/>
                    </a:lnTo>
                    <a:lnTo>
                      <a:pt x="2" y="35"/>
                    </a:lnTo>
                    <a:lnTo>
                      <a:pt x="2" y="35"/>
                    </a:lnTo>
                    <a:lnTo>
                      <a:pt x="3" y="35"/>
                    </a:lnTo>
                    <a:lnTo>
                      <a:pt x="4" y="34"/>
                    </a:lnTo>
                    <a:lnTo>
                      <a:pt x="23" y="3"/>
                    </a:lnTo>
                    <a:lnTo>
                      <a:pt x="23" y="3"/>
                    </a:lnTo>
                    <a:lnTo>
                      <a:pt x="23" y="2"/>
                    </a:lnTo>
                    <a:lnTo>
                      <a:pt x="23" y="0"/>
                    </a:lnTo>
                    <a:lnTo>
                      <a:pt x="23" y="0"/>
                    </a:lnTo>
                    <a:lnTo>
                      <a:pt x="22" y="0"/>
                    </a:lnTo>
                    <a:lnTo>
                      <a:pt x="21" y="0"/>
                    </a:lnTo>
                    <a:lnTo>
                      <a:pt x="21" y="0"/>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4" name="Freeform 623"/>
              <p:cNvSpPr/>
              <p:nvPr/>
            </p:nvSpPr>
            <p:spPr bwMode="auto">
              <a:xfrm>
                <a:off x="4608311" y="2394949"/>
                <a:ext cx="17511" cy="16164"/>
              </a:xfrm>
              <a:custGeom>
                <a:avLst/>
                <a:gdLst>
                  <a:gd name="T0" fmla="*/ 9 w 13"/>
                  <a:gd name="T1" fmla="*/ 1 h 12"/>
                  <a:gd name="T2" fmla="*/ 9 w 13"/>
                  <a:gd name="T3" fmla="*/ 1 h 12"/>
                  <a:gd name="T4" fmla="*/ 11 w 13"/>
                  <a:gd name="T5" fmla="*/ 3 h 12"/>
                  <a:gd name="T6" fmla="*/ 13 w 13"/>
                  <a:gd name="T7" fmla="*/ 5 h 12"/>
                  <a:gd name="T8" fmla="*/ 13 w 13"/>
                  <a:gd name="T9" fmla="*/ 7 h 12"/>
                  <a:gd name="T10" fmla="*/ 11 w 13"/>
                  <a:gd name="T11" fmla="*/ 9 h 12"/>
                  <a:gd name="T12" fmla="*/ 11 w 13"/>
                  <a:gd name="T13" fmla="*/ 9 h 12"/>
                  <a:gd name="T14" fmla="*/ 10 w 13"/>
                  <a:gd name="T15" fmla="*/ 11 h 12"/>
                  <a:gd name="T16" fmla="*/ 9 w 13"/>
                  <a:gd name="T17" fmla="*/ 12 h 12"/>
                  <a:gd name="T18" fmla="*/ 6 w 13"/>
                  <a:gd name="T19" fmla="*/ 11 h 12"/>
                  <a:gd name="T20" fmla="*/ 3 w 13"/>
                  <a:gd name="T21" fmla="*/ 11 h 12"/>
                  <a:gd name="T22" fmla="*/ 3 w 13"/>
                  <a:gd name="T23" fmla="*/ 11 h 12"/>
                  <a:gd name="T24" fmla="*/ 2 w 13"/>
                  <a:gd name="T25" fmla="*/ 8 h 12"/>
                  <a:gd name="T26" fmla="*/ 0 w 13"/>
                  <a:gd name="T27" fmla="*/ 7 h 12"/>
                  <a:gd name="T28" fmla="*/ 0 w 13"/>
                  <a:gd name="T29" fmla="*/ 4 h 12"/>
                  <a:gd name="T30" fmla="*/ 0 w 13"/>
                  <a:gd name="T31" fmla="*/ 1 h 12"/>
                  <a:gd name="T32" fmla="*/ 0 w 13"/>
                  <a:gd name="T33" fmla="*/ 1 h 12"/>
                  <a:gd name="T34" fmla="*/ 2 w 13"/>
                  <a:gd name="T35" fmla="*/ 0 h 12"/>
                  <a:gd name="T36" fmla="*/ 5 w 13"/>
                  <a:gd name="T37" fmla="*/ 0 h 12"/>
                  <a:gd name="T38" fmla="*/ 7 w 13"/>
                  <a:gd name="T39" fmla="*/ 0 h 12"/>
                  <a:gd name="T40" fmla="*/ 9 w 13"/>
                  <a:gd name="T41" fmla="*/ 1 h 12"/>
                  <a:gd name="T42" fmla="*/ 9 w 13"/>
                  <a:gd name="T4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9" y="1"/>
                    </a:moveTo>
                    <a:lnTo>
                      <a:pt x="9" y="1"/>
                    </a:lnTo>
                    <a:lnTo>
                      <a:pt x="11" y="3"/>
                    </a:lnTo>
                    <a:lnTo>
                      <a:pt x="13" y="5"/>
                    </a:lnTo>
                    <a:lnTo>
                      <a:pt x="13" y="7"/>
                    </a:lnTo>
                    <a:lnTo>
                      <a:pt x="11" y="9"/>
                    </a:lnTo>
                    <a:lnTo>
                      <a:pt x="11" y="9"/>
                    </a:lnTo>
                    <a:lnTo>
                      <a:pt x="10" y="11"/>
                    </a:lnTo>
                    <a:lnTo>
                      <a:pt x="9" y="12"/>
                    </a:lnTo>
                    <a:lnTo>
                      <a:pt x="6" y="11"/>
                    </a:lnTo>
                    <a:lnTo>
                      <a:pt x="3" y="11"/>
                    </a:lnTo>
                    <a:lnTo>
                      <a:pt x="3" y="11"/>
                    </a:lnTo>
                    <a:lnTo>
                      <a:pt x="2" y="8"/>
                    </a:lnTo>
                    <a:lnTo>
                      <a:pt x="0" y="7"/>
                    </a:lnTo>
                    <a:lnTo>
                      <a:pt x="0" y="4"/>
                    </a:lnTo>
                    <a:lnTo>
                      <a:pt x="0" y="1"/>
                    </a:lnTo>
                    <a:lnTo>
                      <a:pt x="0" y="1"/>
                    </a:lnTo>
                    <a:lnTo>
                      <a:pt x="2" y="0"/>
                    </a:lnTo>
                    <a:lnTo>
                      <a:pt x="5" y="0"/>
                    </a:lnTo>
                    <a:lnTo>
                      <a:pt x="7" y="0"/>
                    </a:lnTo>
                    <a:lnTo>
                      <a:pt x="9" y="1"/>
                    </a:lnTo>
                    <a:lnTo>
                      <a:pt x="9" y="1"/>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5" name="Freeform 624"/>
              <p:cNvSpPr/>
              <p:nvPr/>
            </p:nvSpPr>
            <p:spPr bwMode="auto">
              <a:xfrm>
                <a:off x="4283689" y="2134982"/>
                <a:ext cx="367727" cy="172414"/>
              </a:xfrm>
              <a:custGeom>
                <a:avLst/>
                <a:gdLst>
                  <a:gd name="T0" fmla="*/ 273 w 273"/>
                  <a:gd name="T1" fmla="*/ 128 h 128"/>
                  <a:gd name="T2" fmla="*/ 77 w 273"/>
                  <a:gd name="T3" fmla="*/ 0 h 128"/>
                  <a:gd name="T4" fmla="*/ 75 w 273"/>
                  <a:gd name="T5" fmla="*/ 0 h 128"/>
                  <a:gd name="T6" fmla="*/ 0 w 273"/>
                  <a:gd name="T7" fmla="*/ 123 h 128"/>
                  <a:gd name="T8" fmla="*/ 0 w 273"/>
                  <a:gd name="T9" fmla="*/ 124 h 128"/>
                  <a:gd name="T10" fmla="*/ 3 w 273"/>
                  <a:gd name="T11" fmla="*/ 125 h 128"/>
                  <a:gd name="T12" fmla="*/ 273 w 273"/>
                  <a:gd name="T13" fmla="*/ 128 h 128"/>
                  <a:gd name="T14" fmla="*/ 273 w 273"/>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28">
                    <a:moveTo>
                      <a:pt x="273" y="128"/>
                    </a:moveTo>
                    <a:lnTo>
                      <a:pt x="77" y="0"/>
                    </a:lnTo>
                    <a:lnTo>
                      <a:pt x="75" y="0"/>
                    </a:lnTo>
                    <a:lnTo>
                      <a:pt x="0" y="123"/>
                    </a:lnTo>
                    <a:lnTo>
                      <a:pt x="0" y="124"/>
                    </a:lnTo>
                    <a:lnTo>
                      <a:pt x="3" y="125"/>
                    </a:lnTo>
                    <a:lnTo>
                      <a:pt x="273" y="128"/>
                    </a:lnTo>
                    <a:lnTo>
                      <a:pt x="273" y="12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6" name="Freeform 625"/>
              <p:cNvSpPr/>
              <p:nvPr/>
            </p:nvSpPr>
            <p:spPr bwMode="auto">
              <a:xfrm>
                <a:off x="4287729" y="2303354"/>
                <a:ext cx="363686" cy="171067"/>
              </a:xfrm>
              <a:custGeom>
                <a:avLst/>
                <a:gdLst>
                  <a:gd name="T0" fmla="*/ 194 w 270"/>
                  <a:gd name="T1" fmla="*/ 127 h 127"/>
                  <a:gd name="T2" fmla="*/ 270 w 270"/>
                  <a:gd name="T3" fmla="*/ 4 h 127"/>
                  <a:gd name="T4" fmla="*/ 270 w 270"/>
                  <a:gd name="T5" fmla="*/ 3 h 127"/>
                  <a:gd name="T6" fmla="*/ 0 w 270"/>
                  <a:gd name="T7" fmla="*/ 0 h 127"/>
                  <a:gd name="T8" fmla="*/ 194 w 270"/>
                  <a:gd name="T9" fmla="*/ 127 h 127"/>
                  <a:gd name="T10" fmla="*/ 194 w 270"/>
                  <a:gd name="T11" fmla="*/ 127 h 127"/>
                </a:gdLst>
                <a:ahLst/>
                <a:cxnLst>
                  <a:cxn ang="0">
                    <a:pos x="T0" y="T1"/>
                  </a:cxn>
                  <a:cxn ang="0">
                    <a:pos x="T2" y="T3"/>
                  </a:cxn>
                  <a:cxn ang="0">
                    <a:pos x="T4" y="T5"/>
                  </a:cxn>
                  <a:cxn ang="0">
                    <a:pos x="T6" y="T7"/>
                  </a:cxn>
                  <a:cxn ang="0">
                    <a:pos x="T8" y="T9"/>
                  </a:cxn>
                  <a:cxn ang="0">
                    <a:pos x="T10" y="T11"/>
                  </a:cxn>
                </a:cxnLst>
                <a:rect l="0" t="0" r="r" b="b"/>
                <a:pathLst>
                  <a:path w="270" h="127">
                    <a:moveTo>
                      <a:pt x="194" y="127"/>
                    </a:moveTo>
                    <a:lnTo>
                      <a:pt x="270" y="4"/>
                    </a:lnTo>
                    <a:lnTo>
                      <a:pt x="270" y="3"/>
                    </a:lnTo>
                    <a:lnTo>
                      <a:pt x="0" y="0"/>
                    </a:lnTo>
                    <a:lnTo>
                      <a:pt x="194" y="127"/>
                    </a:lnTo>
                    <a:lnTo>
                      <a:pt x="194" y="12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7" name="Freeform 707"/>
              <p:cNvSpPr/>
              <p:nvPr/>
            </p:nvSpPr>
            <p:spPr bwMode="auto">
              <a:xfrm>
                <a:off x="4574637" y="1351037"/>
                <a:ext cx="246499" cy="303072"/>
              </a:xfrm>
              <a:custGeom>
                <a:avLst/>
                <a:gdLst>
                  <a:gd name="T0" fmla="*/ 28 w 183"/>
                  <a:gd name="T1" fmla="*/ 212 h 225"/>
                  <a:gd name="T2" fmla="*/ 28 w 183"/>
                  <a:gd name="T3" fmla="*/ 212 h 225"/>
                  <a:gd name="T4" fmla="*/ 48 w 183"/>
                  <a:gd name="T5" fmla="*/ 190 h 225"/>
                  <a:gd name="T6" fmla="*/ 62 w 183"/>
                  <a:gd name="T7" fmla="*/ 173 h 225"/>
                  <a:gd name="T8" fmla="*/ 73 w 183"/>
                  <a:gd name="T9" fmla="*/ 158 h 225"/>
                  <a:gd name="T10" fmla="*/ 73 w 183"/>
                  <a:gd name="T11" fmla="*/ 158 h 225"/>
                  <a:gd name="T12" fmla="*/ 77 w 183"/>
                  <a:gd name="T13" fmla="*/ 162 h 225"/>
                  <a:gd name="T14" fmla="*/ 84 w 183"/>
                  <a:gd name="T15" fmla="*/ 165 h 225"/>
                  <a:gd name="T16" fmla="*/ 92 w 183"/>
                  <a:gd name="T17" fmla="*/ 167 h 225"/>
                  <a:gd name="T18" fmla="*/ 102 w 183"/>
                  <a:gd name="T19" fmla="*/ 170 h 225"/>
                  <a:gd name="T20" fmla="*/ 115 w 183"/>
                  <a:gd name="T21" fmla="*/ 170 h 225"/>
                  <a:gd name="T22" fmla="*/ 127 w 183"/>
                  <a:gd name="T23" fmla="*/ 169 h 225"/>
                  <a:gd name="T24" fmla="*/ 142 w 183"/>
                  <a:gd name="T25" fmla="*/ 165 h 225"/>
                  <a:gd name="T26" fmla="*/ 142 w 183"/>
                  <a:gd name="T27" fmla="*/ 165 h 225"/>
                  <a:gd name="T28" fmla="*/ 150 w 183"/>
                  <a:gd name="T29" fmla="*/ 161 h 225"/>
                  <a:gd name="T30" fmla="*/ 155 w 183"/>
                  <a:gd name="T31" fmla="*/ 157 h 225"/>
                  <a:gd name="T32" fmla="*/ 160 w 183"/>
                  <a:gd name="T33" fmla="*/ 150 h 225"/>
                  <a:gd name="T34" fmla="*/ 166 w 183"/>
                  <a:gd name="T35" fmla="*/ 143 h 225"/>
                  <a:gd name="T36" fmla="*/ 170 w 183"/>
                  <a:gd name="T37" fmla="*/ 135 h 225"/>
                  <a:gd name="T38" fmla="*/ 174 w 183"/>
                  <a:gd name="T39" fmla="*/ 127 h 225"/>
                  <a:gd name="T40" fmla="*/ 179 w 183"/>
                  <a:gd name="T41" fmla="*/ 108 h 225"/>
                  <a:gd name="T42" fmla="*/ 182 w 183"/>
                  <a:gd name="T43" fmla="*/ 89 h 225"/>
                  <a:gd name="T44" fmla="*/ 183 w 183"/>
                  <a:gd name="T45" fmla="*/ 70 h 225"/>
                  <a:gd name="T46" fmla="*/ 183 w 183"/>
                  <a:gd name="T47" fmla="*/ 53 h 225"/>
                  <a:gd name="T48" fmla="*/ 182 w 183"/>
                  <a:gd name="T49" fmla="*/ 38 h 225"/>
                  <a:gd name="T50" fmla="*/ 160 w 183"/>
                  <a:gd name="T51" fmla="*/ 0 h 225"/>
                  <a:gd name="T52" fmla="*/ 160 w 183"/>
                  <a:gd name="T53" fmla="*/ 0 h 225"/>
                  <a:gd name="T54" fmla="*/ 150 w 183"/>
                  <a:gd name="T55" fmla="*/ 7 h 225"/>
                  <a:gd name="T56" fmla="*/ 125 w 183"/>
                  <a:gd name="T57" fmla="*/ 27 h 225"/>
                  <a:gd name="T58" fmla="*/ 111 w 183"/>
                  <a:gd name="T59" fmla="*/ 39 h 225"/>
                  <a:gd name="T60" fmla="*/ 94 w 183"/>
                  <a:gd name="T61" fmla="*/ 54 h 225"/>
                  <a:gd name="T62" fmla="*/ 81 w 183"/>
                  <a:gd name="T63" fmla="*/ 70 h 225"/>
                  <a:gd name="T64" fmla="*/ 70 w 183"/>
                  <a:gd name="T65" fmla="*/ 86 h 225"/>
                  <a:gd name="T66" fmla="*/ 70 w 183"/>
                  <a:gd name="T67" fmla="*/ 86 h 225"/>
                  <a:gd name="T68" fmla="*/ 55 w 183"/>
                  <a:gd name="T69" fmla="*/ 117 h 225"/>
                  <a:gd name="T70" fmla="*/ 47 w 183"/>
                  <a:gd name="T71" fmla="*/ 134 h 225"/>
                  <a:gd name="T72" fmla="*/ 47 w 183"/>
                  <a:gd name="T73" fmla="*/ 134 h 225"/>
                  <a:gd name="T74" fmla="*/ 30 w 183"/>
                  <a:gd name="T75" fmla="*/ 161 h 225"/>
                  <a:gd name="T76" fmla="*/ 4 w 183"/>
                  <a:gd name="T77" fmla="*/ 197 h 225"/>
                  <a:gd name="T78" fmla="*/ 4 w 183"/>
                  <a:gd name="T79" fmla="*/ 197 h 225"/>
                  <a:gd name="T80" fmla="*/ 1 w 183"/>
                  <a:gd name="T81" fmla="*/ 204 h 225"/>
                  <a:gd name="T82" fmla="*/ 0 w 183"/>
                  <a:gd name="T83" fmla="*/ 211 h 225"/>
                  <a:gd name="T84" fmla="*/ 0 w 183"/>
                  <a:gd name="T85" fmla="*/ 216 h 225"/>
                  <a:gd name="T86" fmla="*/ 1 w 183"/>
                  <a:gd name="T87" fmla="*/ 221 h 225"/>
                  <a:gd name="T88" fmla="*/ 4 w 183"/>
                  <a:gd name="T89" fmla="*/ 224 h 225"/>
                  <a:gd name="T90" fmla="*/ 5 w 183"/>
                  <a:gd name="T91" fmla="*/ 225 h 225"/>
                  <a:gd name="T92" fmla="*/ 8 w 183"/>
                  <a:gd name="T93" fmla="*/ 225 h 225"/>
                  <a:gd name="T94" fmla="*/ 11 w 183"/>
                  <a:gd name="T95" fmla="*/ 225 h 225"/>
                  <a:gd name="T96" fmla="*/ 15 w 183"/>
                  <a:gd name="T97" fmla="*/ 224 h 225"/>
                  <a:gd name="T98" fmla="*/ 19 w 183"/>
                  <a:gd name="T99" fmla="*/ 221 h 225"/>
                  <a:gd name="T100" fmla="*/ 28 w 183"/>
                  <a:gd name="T101" fmla="*/ 212 h 225"/>
                  <a:gd name="T102" fmla="*/ 28 w 183"/>
                  <a:gd name="T103" fmla="*/ 2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25">
                    <a:moveTo>
                      <a:pt x="28" y="212"/>
                    </a:moveTo>
                    <a:lnTo>
                      <a:pt x="28" y="212"/>
                    </a:lnTo>
                    <a:lnTo>
                      <a:pt x="48" y="190"/>
                    </a:lnTo>
                    <a:lnTo>
                      <a:pt x="62" y="173"/>
                    </a:lnTo>
                    <a:lnTo>
                      <a:pt x="73" y="158"/>
                    </a:lnTo>
                    <a:lnTo>
                      <a:pt x="73" y="158"/>
                    </a:lnTo>
                    <a:lnTo>
                      <a:pt x="77" y="162"/>
                    </a:lnTo>
                    <a:lnTo>
                      <a:pt x="84" y="165"/>
                    </a:lnTo>
                    <a:lnTo>
                      <a:pt x="92" y="167"/>
                    </a:lnTo>
                    <a:lnTo>
                      <a:pt x="102" y="170"/>
                    </a:lnTo>
                    <a:lnTo>
                      <a:pt x="115" y="170"/>
                    </a:lnTo>
                    <a:lnTo>
                      <a:pt x="127" y="169"/>
                    </a:lnTo>
                    <a:lnTo>
                      <a:pt x="142" y="165"/>
                    </a:lnTo>
                    <a:lnTo>
                      <a:pt x="142" y="165"/>
                    </a:lnTo>
                    <a:lnTo>
                      <a:pt x="150" y="161"/>
                    </a:lnTo>
                    <a:lnTo>
                      <a:pt x="155" y="157"/>
                    </a:lnTo>
                    <a:lnTo>
                      <a:pt x="160" y="150"/>
                    </a:lnTo>
                    <a:lnTo>
                      <a:pt x="166" y="143"/>
                    </a:lnTo>
                    <a:lnTo>
                      <a:pt x="170" y="135"/>
                    </a:lnTo>
                    <a:lnTo>
                      <a:pt x="174" y="127"/>
                    </a:lnTo>
                    <a:lnTo>
                      <a:pt x="179" y="108"/>
                    </a:lnTo>
                    <a:lnTo>
                      <a:pt x="182" y="89"/>
                    </a:lnTo>
                    <a:lnTo>
                      <a:pt x="183" y="70"/>
                    </a:lnTo>
                    <a:lnTo>
                      <a:pt x="183" y="53"/>
                    </a:lnTo>
                    <a:lnTo>
                      <a:pt x="182" y="38"/>
                    </a:lnTo>
                    <a:lnTo>
                      <a:pt x="160" y="0"/>
                    </a:lnTo>
                    <a:lnTo>
                      <a:pt x="160" y="0"/>
                    </a:lnTo>
                    <a:lnTo>
                      <a:pt x="150" y="7"/>
                    </a:lnTo>
                    <a:lnTo>
                      <a:pt x="125" y="27"/>
                    </a:lnTo>
                    <a:lnTo>
                      <a:pt x="111" y="39"/>
                    </a:lnTo>
                    <a:lnTo>
                      <a:pt x="94" y="54"/>
                    </a:lnTo>
                    <a:lnTo>
                      <a:pt x="81" y="70"/>
                    </a:lnTo>
                    <a:lnTo>
                      <a:pt x="70" y="86"/>
                    </a:lnTo>
                    <a:lnTo>
                      <a:pt x="70" y="86"/>
                    </a:lnTo>
                    <a:lnTo>
                      <a:pt x="55" y="117"/>
                    </a:lnTo>
                    <a:lnTo>
                      <a:pt x="47" y="134"/>
                    </a:lnTo>
                    <a:lnTo>
                      <a:pt x="47" y="134"/>
                    </a:lnTo>
                    <a:lnTo>
                      <a:pt x="30" y="161"/>
                    </a:lnTo>
                    <a:lnTo>
                      <a:pt x="4" y="197"/>
                    </a:lnTo>
                    <a:lnTo>
                      <a:pt x="4" y="197"/>
                    </a:lnTo>
                    <a:lnTo>
                      <a:pt x="1" y="204"/>
                    </a:lnTo>
                    <a:lnTo>
                      <a:pt x="0" y="211"/>
                    </a:lnTo>
                    <a:lnTo>
                      <a:pt x="0" y="216"/>
                    </a:lnTo>
                    <a:lnTo>
                      <a:pt x="1" y="221"/>
                    </a:lnTo>
                    <a:lnTo>
                      <a:pt x="4" y="224"/>
                    </a:lnTo>
                    <a:lnTo>
                      <a:pt x="5" y="225"/>
                    </a:lnTo>
                    <a:lnTo>
                      <a:pt x="8" y="225"/>
                    </a:lnTo>
                    <a:lnTo>
                      <a:pt x="11" y="225"/>
                    </a:lnTo>
                    <a:lnTo>
                      <a:pt x="15" y="224"/>
                    </a:lnTo>
                    <a:lnTo>
                      <a:pt x="19" y="221"/>
                    </a:lnTo>
                    <a:lnTo>
                      <a:pt x="28" y="212"/>
                    </a:lnTo>
                    <a:lnTo>
                      <a:pt x="28" y="212"/>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8" name="Freeform 708"/>
              <p:cNvSpPr/>
              <p:nvPr/>
            </p:nvSpPr>
            <p:spPr bwMode="auto">
              <a:xfrm>
                <a:off x="4038537" y="534765"/>
                <a:ext cx="766434" cy="488956"/>
              </a:xfrm>
              <a:custGeom>
                <a:avLst/>
                <a:gdLst>
                  <a:gd name="T0" fmla="*/ 569 w 569"/>
                  <a:gd name="T1" fmla="*/ 260 h 363"/>
                  <a:gd name="T2" fmla="*/ 432 w 569"/>
                  <a:gd name="T3" fmla="*/ 363 h 363"/>
                  <a:gd name="T4" fmla="*/ 0 w 569"/>
                  <a:gd name="T5" fmla="*/ 363 h 363"/>
                  <a:gd name="T6" fmla="*/ 35 w 569"/>
                  <a:gd name="T7" fmla="*/ 1 h 363"/>
                  <a:gd name="T8" fmla="*/ 35 w 569"/>
                  <a:gd name="T9" fmla="*/ 1 h 363"/>
                  <a:gd name="T10" fmla="*/ 48 w 569"/>
                  <a:gd name="T11" fmla="*/ 1 h 363"/>
                  <a:gd name="T12" fmla="*/ 63 w 569"/>
                  <a:gd name="T13" fmla="*/ 0 h 363"/>
                  <a:gd name="T14" fmla="*/ 85 w 569"/>
                  <a:gd name="T15" fmla="*/ 1 h 363"/>
                  <a:gd name="T16" fmla="*/ 110 w 569"/>
                  <a:gd name="T17" fmla="*/ 3 h 363"/>
                  <a:gd name="T18" fmla="*/ 140 w 569"/>
                  <a:gd name="T19" fmla="*/ 7 h 363"/>
                  <a:gd name="T20" fmla="*/ 174 w 569"/>
                  <a:gd name="T21" fmla="*/ 12 h 363"/>
                  <a:gd name="T22" fmla="*/ 210 w 569"/>
                  <a:gd name="T23" fmla="*/ 20 h 363"/>
                  <a:gd name="T24" fmla="*/ 251 w 569"/>
                  <a:gd name="T25" fmla="*/ 34 h 363"/>
                  <a:gd name="T26" fmla="*/ 272 w 569"/>
                  <a:gd name="T27" fmla="*/ 40 h 363"/>
                  <a:gd name="T28" fmla="*/ 294 w 569"/>
                  <a:gd name="T29" fmla="*/ 50 h 363"/>
                  <a:gd name="T30" fmla="*/ 315 w 569"/>
                  <a:gd name="T31" fmla="*/ 59 h 363"/>
                  <a:gd name="T32" fmla="*/ 337 w 569"/>
                  <a:gd name="T33" fmla="*/ 70 h 363"/>
                  <a:gd name="T34" fmla="*/ 360 w 569"/>
                  <a:gd name="T35" fmla="*/ 82 h 363"/>
                  <a:gd name="T36" fmla="*/ 383 w 569"/>
                  <a:gd name="T37" fmla="*/ 96 h 363"/>
                  <a:gd name="T38" fmla="*/ 406 w 569"/>
                  <a:gd name="T39" fmla="*/ 111 h 363"/>
                  <a:gd name="T40" fmla="*/ 430 w 569"/>
                  <a:gd name="T41" fmla="*/ 127 h 363"/>
                  <a:gd name="T42" fmla="*/ 453 w 569"/>
                  <a:gd name="T43" fmla="*/ 146 h 363"/>
                  <a:gd name="T44" fmla="*/ 476 w 569"/>
                  <a:gd name="T45" fmla="*/ 165 h 363"/>
                  <a:gd name="T46" fmla="*/ 500 w 569"/>
                  <a:gd name="T47" fmla="*/ 186 h 363"/>
                  <a:gd name="T48" fmla="*/ 523 w 569"/>
                  <a:gd name="T49" fmla="*/ 209 h 363"/>
                  <a:gd name="T50" fmla="*/ 546 w 569"/>
                  <a:gd name="T51" fmla="*/ 233 h 363"/>
                  <a:gd name="T52" fmla="*/ 569 w 569"/>
                  <a:gd name="T53" fmla="*/ 260 h 363"/>
                  <a:gd name="T54" fmla="*/ 569 w 569"/>
                  <a:gd name="T55" fmla="*/ 26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3">
                    <a:moveTo>
                      <a:pt x="569" y="260"/>
                    </a:moveTo>
                    <a:lnTo>
                      <a:pt x="432" y="363"/>
                    </a:lnTo>
                    <a:lnTo>
                      <a:pt x="0" y="363"/>
                    </a:lnTo>
                    <a:lnTo>
                      <a:pt x="35" y="1"/>
                    </a:lnTo>
                    <a:lnTo>
                      <a:pt x="35" y="1"/>
                    </a:lnTo>
                    <a:lnTo>
                      <a:pt x="48" y="1"/>
                    </a:lnTo>
                    <a:lnTo>
                      <a:pt x="63" y="0"/>
                    </a:lnTo>
                    <a:lnTo>
                      <a:pt x="85" y="1"/>
                    </a:lnTo>
                    <a:lnTo>
                      <a:pt x="110" y="3"/>
                    </a:lnTo>
                    <a:lnTo>
                      <a:pt x="140" y="7"/>
                    </a:lnTo>
                    <a:lnTo>
                      <a:pt x="174" y="12"/>
                    </a:lnTo>
                    <a:lnTo>
                      <a:pt x="210" y="20"/>
                    </a:lnTo>
                    <a:lnTo>
                      <a:pt x="251" y="34"/>
                    </a:lnTo>
                    <a:lnTo>
                      <a:pt x="272" y="40"/>
                    </a:lnTo>
                    <a:lnTo>
                      <a:pt x="294" y="50"/>
                    </a:lnTo>
                    <a:lnTo>
                      <a:pt x="315" y="59"/>
                    </a:lnTo>
                    <a:lnTo>
                      <a:pt x="337" y="70"/>
                    </a:lnTo>
                    <a:lnTo>
                      <a:pt x="360" y="82"/>
                    </a:lnTo>
                    <a:lnTo>
                      <a:pt x="383" y="96"/>
                    </a:lnTo>
                    <a:lnTo>
                      <a:pt x="406" y="111"/>
                    </a:lnTo>
                    <a:lnTo>
                      <a:pt x="430" y="127"/>
                    </a:lnTo>
                    <a:lnTo>
                      <a:pt x="453" y="146"/>
                    </a:lnTo>
                    <a:lnTo>
                      <a:pt x="476" y="165"/>
                    </a:lnTo>
                    <a:lnTo>
                      <a:pt x="500" y="186"/>
                    </a:lnTo>
                    <a:lnTo>
                      <a:pt x="523" y="209"/>
                    </a:lnTo>
                    <a:lnTo>
                      <a:pt x="546" y="233"/>
                    </a:lnTo>
                    <a:lnTo>
                      <a:pt x="569" y="260"/>
                    </a:lnTo>
                    <a:lnTo>
                      <a:pt x="569" y="260"/>
                    </a:lnTo>
                    <a:close/>
                  </a:path>
                </a:pathLst>
              </a:custGeom>
              <a:solidFill>
                <a:srgbClr val="E6E1D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9" name="Freeform 709"/>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close/>
                  </a:path>
                </a:pathLst>
              </a:custGeom>
              <a:solidFill>
                <a:srgbClr val="D7CF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0" name="Freeform 710"/>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1" name="Freeform 711"/>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2" name="Freeform 712"/>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3" name="Freeform 713"/>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close/>
                  </a:path>
                </a:pathLst>
              </a:custGeom>
              <a:solidFill>
                <a:srgbClr val="21718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4" name="Freeform 714"/>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5" name="Freeform 715"/>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close/>
                  </a:path>
                </a:pathLst>
              </a:custGeom>
              <a:solidFill>
                <a:srgbClr val="45A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6" name="Freeform 716"/>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7" name="Freeform 717"/>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8" name="Freeform 718"/>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9" name="Freeform 719"/>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0" name="Freeform 720"/>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1" name="Freeform 721"/>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2" name="Freeform 722"/>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3" name="Freeform 723"/>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close/>
                  </a:path>
                </a:pathLst>
              </a:custGeom>
              <a:solidFill>
                <a:srgbClr val="B4B2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4" name="Freeform 724"/>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5" name="Freeform 725"/>
              <p:cNvSpPr/>
              <p:nvPr/>
            </p:nvSpPr>
            <p:spPr bwMode="auto">
              <a:xfrm>
                <a:off x="3747589" y="1318709"/>
                <a:ext cx="443158" cy="88901"/>
              </a:xfrm>
              <a:custGeom>
                <a:avLst/>
                <a:gdLst>
                  <a:gd name="T0" fmla="*/ 293 w 329"/>
                  <a:gd name="T1" fmla="*/ 0 h 66"/>
                  <a:gd name="T2" fmla="*/ 329 w 329"/>
                  <a:gd name="T3" fmla="*/ 12 h 66"/>
                  <a:gd name="T4" fmla="*/ 295 w 329"/>
                  <a:gd name="T5" fmla="*/ 32 h 66"/>
                  <a:gd name="T6" fmla="*/ 12 w 329"/>
                  <a:gd name="T7" fmla="*/ 66 h 66"/>
                  <a:gd name="T8" fmla="*/ 12 w 329"/>
                  <a:gd name="T9" fmla="*/ 66 h 66"/>
                  <a:gd name="T10" fmla="*/ 8 w 329"/>
                  <a:gd name="T11" fmla="*/ 64 h 66"/>
                  <a:gd name="T12" fmla="*/ 5 w 329"/>
                  <a:gd name="T13" fmla="*/ 63 h 66"/>
                  <a:gd name="T14" fmla="*/ 4 w 329"/>
                  <a:gd name="T15" fmla="*/ 60 h 66"/>
                  <a:gd name="T16" fmla="*/ 2 w 329"/>
                  <a:gd name="T17" fmla="*/ 58 h 66"/>
                  <a:gd name="T18" fmla="*/ 0 w 329"/>
                  <a:gd name="T19" fmla="*/ 42 h 66"/>
                  <a:gd name="T20" fmla="*/ 0 w 329"/>
                  <a:gd name="T21" fmla="*/ 42 h 66"/>
                  <a:gd name="T22" fmla="*/ 1 w 329"/>
                  <a:gd name="T23" fmla="*/ 39 h 66"/>
                  <a:gd name="T24" fmla="*/ 2 w 329"/>
                  <a:gd name="T25" fmla="*/ 35 h 66"/>
                  <a:gd name="T26" fmla="*/ 5 w 329"/>
                  <a:gd name="T27" fmla="*/ 33 h 66"/>
                  <a:gd name="T28" fmla="*/ 8 w 329"/>
                  <a:gd name="T29" fmla="*/ 32 h 66"/>
                  <a:gd name="T30" fmla="*/ 293 w 329"/>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66">
                    <a:moveTo>
                      <a:pt x="293" y="0"/>
                    </a:moveTo>
                    <a:lnTo>
                      <a:pt x="329" y="12"/>
                    </a:lnTo>
                    <a:lnTo>
                      <a:pt x="295" y="32"/>
                    </a:lnTo>
                    <a:lnTo>
                      <a:pt x="12" y="66"/>
                    </a:lnTo>
                    <a:lnTo>
                      <a:pt x="12" y="66"/>
                    </a:lnTo>
                    <a:lnTo>
                      <a:pt x="8" y="64"/>
                    </a:lnTo>
                    <a:lnTo>
                      <a:pt x="5" y="63"/>
                    </a:lnTo>
                    <a:lnTo>
                      <a:pt x="4" y="60"/>
                    </a:lnTo>
                    <a:lnTo>
                      <a:pt x="2" y="58"/>
                    </a:lnTo>
                    <a:lnTo>
                      <a:pt x="0" y="42"/>
                    </a:lnTo>
                    <a:lnTo>
                      <a:pt x="0" y="42"/>
                    </a:lnTo>
                    <a:lnTo>
                      <a:pt x="1" y="39"/>
                    </a:lnTo>
                    <a:lnTo>
                      <a:pt x="2" y="35"/>
                    </a:lnTo>
                    <a:lnTo>
                      <a:pt x="5" y="33"/>
                    </a:lnTo>
                    <a:lnTo>
                      <a:pt x="8" y="32"/>
                    </a:lnTo>
                    <a:lnTo>
                      <a:pt x="293" y="0"/>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6" name="Freeform 726"/>
              <p:cNvSpPr/>
              <p:nvPr/>
            </p:nvSpPr>
            <p:spPr bwMode="auto">
              <a:xfrm>
                <a:off x="3747589" y="1318709"/>
                <a:ext cx="443158" cy="67349"/>
              </a:xfrm>
              <a:custGeom>
                <a:avLst/>
                <a:gdLst>
                  <a:gd name="T0" fmla="*/ 293 w 329"/>
                  <a:gd name="T1" fmla="*/ 0 h 50"/>
                  <a:gd name="T2" fmla="*/ 329 w 329"/>
                  <a:gd name="T3" fmla="*/ 12 h 50"/>
                  <a:gd name="T4" fmla="*/ 293 w 329"/>
                  <a:gd name="T5" fmla="*/ 16 h 50"/>
                  <a:gd name="T6" fmla="*/ 1 w 329"/>
                  <a:gd name="T7" fmla="*/ 50 h 50"/>
                  <a:gd name="T8" fmla="*/ 0 w 329"/>
                  <a:gd name="T9" fmla="*/ 42 h 50"/>
                  <a:gd name="T10" fmla="*/ 0 w 329"/>
                  <a:gd name="T11" fmla="*/ 42 h 50"/>
                  <a:gd name="T12" fmla="*/ 1 w 329"/>
                  <a:gd name="T13" fmla="*/ 39 h 50"/>
                  <a:gd name="T14" fmla="*/ 2 w 329"/>
                  <a:gd name="T15" fmla="*/ 35 h 50"/>
                  <a:gd name="T16" fmla="*/ 5 w 329"/>
                  <a:gd name="T17" fmla="*/ 33 h 50"/>
                  <a:gd name="T18" fmla="*/ 8 w 329"/>
                  <a:gd name="T19" fmla="*/ 32 h 50"/>
                  <a:gd name="T20" fmla="*/ 293 w 32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50">
                    <a:moveTo>
                      <a:pt x="293" y="0"/>
                    </a:moveTo>
                    <a:lnTo>
                      <a:pt x="329" y="12"/>
                    </a:lnTo>
                    <a:lnTo>
                      <a:pt x="293" y="16"/>
                    </a:lnTo>
                    <a:lnTo>
                      <a:pt x="1" y="50"/>
                    </a:lnTo>
                    <a:lnTo>
                      <a:pt x="0" y="42"/>
                    </a:lnTo>
                    <a:lnTo>
                      <a:pt x="0" y="42"/>
                    </a:lnTo>
                    <a:lnTo>
                      <a:pt x="1" y="39"/>
                    </a:lnTo>
                    <a:lnTo>
                      <a:pt x="2" y="35"/>
                    </a:lnTo>
                    <a:lnTo>
                      <a:pt x="5" y="33"/>
                    </a:lnTo>
                    <a:lnTo>
                      <a:pt x="8" y="32"/>
                    </a:lnTo>
                    <a:lnTo>
                      <a:pt x="293" y="0"/>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7" name="Freeform 727"/>
              <p:cNvSpPr/>
              <p:nvPr/>
            </p:nvSpPr>
            <p:spPr bwMode="auto">
              <a:xfrm>
                <a:off x="3774529" y="1318709"/>
                <a:ext cx="416219" cy="84860"/>
              </a:xfrm>
              <a:custGeom>
                <a:avLst/>
                <a:gdLst>
                  <a:gd name="T0" fmla="*/ 273 w 309"/>
                  <a:gd name="T1" fmla="*/ 0 h 63"/>
                  <a:gd name="T2" fmla="*/ 309 w 309"/>
                  <a:gd name="T3" fmla="*/ 12 h 63"/>
                  <a:gd name="T4" fmla="*/ 275 w 309"/>
                  <a:gd name="T5" fmla="*/ 32 h 63"/>
                  <a:gd name="T6" fmla="*/ 4 w 309"/>
                  <a:gd name="T7" fmla="*/ 63 h 63"/>
                  <a:gd name="T8" fmla="*/ 4 w 309"/>
                  <a:gd name="T9" fmla="*/ 63 h 63"/>
                  <a:gd name="T10" fmla="*/ 0 w 309"/>
                  <a:gd name="T11" fmla="*/ 47 h 63"/>
                  <a:gd name="T12" fmla="*/ 0 w 309"/>
                  <a:gd name="T13" fmla="*/ 31 h 63"/>
                  <a:gd name="T14" fmla="*/ 273 w 309"/>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63">
                    <a:moveTo>
                      <a:pt x="273" y="0"/>
                    </a:moveTo>
                    <a:lnTo>
                      <a:pt x="309" y="12"/>
                    </a:lnTo>
                    <a:lnTo>
                      <a:pt x="275" y="32"/>
                    </a:lnTo>
                    <a:lnTo>
                      <a:pt x="4" y="63"/>
                    </a:lnTo>
                    <a:lnTo>
                      <a:pt x="4" y="63"/>
                    </a:lnTo>
                    <a:lnTo>
                      <a:pt x="0" y="47"/>
                    </a:lnTo>
                    <a:lnTo>
                      <a:pt x="0" y="31"/>
                    </a:lnTo>
                    <a:lnTo>
                      <a:pt x="273" y="0"/>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8" name="Freeform 728"/>
              <p:cNvSpPr/>
              <p:nvPr/>
            </p:nvSpPr>
            <p:spPr bwMode="auto">
              <a:xfrm>
                <a:off x="3774529" y="1318709"/>
                <a:ext cx="416219" cy="63309"/>
              </a:xfrm>
              <a:custGeom>
                <a:avLst/>
                <a:gdLst>
                  <a:gd name="T0" fmla="*/ 273 w 309"/>
                  <a:gd name="T1" fmla="*/ 0 h 47"/>
                  <a:gd name="T2" fmla="*/ 309 w 309"/>
                  <a:gd name="T3" fmla="*/ 12 h 47"/>
                  <a:gd name="T4" fmla="*/ 273 w 309"/>
                  <a:gd name="T5" fmla="*/ 16 h 47"/>
                  <a:gd name="T6" fmla="*/ 0 w 309"/>
                  <a:gd name="T7" fmla="*/ 47 h 47"/>
                  <a:gd name="T8" fmla="*/ 0 w 309"/>
                  <a:gd name="T9" fmla="*/ 47 h 47"/>
                  <a:gd name="T10" fmla="*/ 0 w 309"/>
                  <a:gd name="T11" fmla="*/ 31 h 47"/>
                  <a:gd name="T12" fmla="*/ 273 w 30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09" h="47">
                    <a:moveTo>
                      <a:pt x="273" y="0"/>
                    </a:moveTo>
                    <a:lnTo>
                      <a:pt x="309" y="12"/>
                    </a:lnTo>
                    <a:lnTo>
                      <a:pt x="273" y="16"/>
                    </a:lnTo>
                    <a:lnTo>
                      <a:pt x="0" y="47"/>
                    </a:lnTo>
                    <a:lnTo>
                      <a:pt x="0" y="47"/>
                    </a:lnTo>
                    <a:lnTo>
                      <a:pt x="0" y="31"/>
                    </a:lnTo>
                    <a:lnTo>
                      <a:pt x="27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9" name="Freeform 729"/>
              <p:cNvSpPr/>
              <p:nvPr/>
            </p:nvSpPr>
            <p:spPr bwMode="auto">
              <a:xfrm>
                <a:off x="3786651" y="1318709"/>
                <a:ext cx="404095" cy="84860"/>
              </a:xfrm>
              <a:custGeom>
                <a:avLst/>
                <a:gdLst>
                  <a:gd name="T0" fmla="*/ 264 w 300"/>
                  <a:gd name="T1" fmla="*/ 0 h 63"/>
                  <a:gd name="T2" fmla="*/ 300 w 300"/>
                  <a:gd name="T3" fmla="*/ 12 h 63"/>
                  <a:gd name="T4" fmla="*/ 266 w 300"/>
                  <a:gd name="T5" fmla="*/ 32 h 63"/>
                  <a:gd name="T6" fmla="*/ 4 w 300"/>
                  <a:gd name="T7" fmla="*/ 63 h 63"/>
                  <a:gd name="T8" fmla="*/ 4 w 300"/>
                  <a:gd name="T9" fmla="*/ 63 h 63"/>
                  <a:gd name="T10" fmla="*/ 2 w 300"/>
                  <a:gd name="T11" fmla="*/ 46 h 63"/>
                  <a:gd name="T12" fmla="*/ 0 w 300"/>
                  <a:gd name="T13" fmla="*/ 29 h 63"/>
                  <a:gd name="T14" fmla="*/ 264 w 30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63">
                    <a:moveTo>
                      <a:pt x="264" y="0"/>
                    </a:moveTo>
                    <a:lnTo>
                      <a:pt x="300" y="12"/>
                    </a:lnTo>
                    <a:lnTo>
                      <a:pt x="266" y="32"/>
                    </a:lnTo>
                    <a:lnTo>
                      <a:pt x="4" y="63"/>
                    </a:lnTo>
                    <a:lnTo>
                      <a:pt x="4" y="63"/>
                    </a:lnTo>
                    <a:lnTo>
                      <a:pt x="2" y="46"/>
                    </a:lnTo>
                    <a:lnTo>
                      <a:pt x="0" y="29"/>
                    </a:lnTo>
                    <a:lnTo>
                      <a:pt x="264" y="0"/>
                    </a:lnTo>
                    <a:close/>
                  </a:path>
                </a:pathLst>
              </a:custGeom>
              <a:solidFill>
                <a:srgbClr val="FFC41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0" name="Freeform 730"/>
              <p:cNvSpPr/>
              <p:nvPr/>
            </p:nvSpPr>
            <p:spPr bwMode="auto">
              <a:xfrm>
                <a:off x="3786651" y="1318709"/>
                <a:ext cx="404095" cy="61961"/>
              </a:xfrm>
              <a:custGeom>
                <a:avLst/>
                <a:gdLst>
                  <a:gd name="T0" fmla="*/ 264 w 300"/>
                  <a:gd name="T1" fmla="*/ 0 h 46"/>
                  <a:gd name="T2" fmla="*/ 300 w 300"/>
                  <a:gd name="T3" fmla="*/ 12 h 46"/>
                  <a:gd name="T4" fmla="*/ 264 w 300"/>
                  <a:gd name="T5" fmla="*/ 16 h 46"/>
                  <a:gd name="T6" fmla="*/ 2 w 300"/>
                  <a:gd name="T7" fmla="*/ 46 h 46"/>
                  <a:gd name="T8" fmla="*/ 2 w 300"/>
                  <a:gd name="T9" fmla="*/ 46 h 46"/>
                  <a:gd name="T10" fmla="*/ 0 w 300"/>
                  <a:gd name="T11" fmla="*/ 29 h 46"/>
                  <a:gd name="T12" fmla="*/ 264 w 30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0" h="46">
                    <a:moveTo>
                      <a:pt x="264" y="0"/>
                    </a:moveTo>
                    <a:lnTo>
                      <a:pt x="300" y="12"/>
                    </a:lnTo>
                    <a:lnTo>
                      <a:pt x="264" y="16"/>
                    </a:lnTo>
                    <a:lnTo>
                      <a:pt x="2" y="46"/>
                    </a:lnTo>
                    <a:lnTo>
                      <a:pt x="2" y="46"/>
                    </a:lnTo>
                    <a:lnTo>
                      <a:pt x="0" y="29"/>
                    </a:lnTo>
                    <a:lnTo>
                      <a:pt x="2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1" name="Freeform 731"/>
              <p:cNvSpPr/>
              <p:nvPr/>
            </p:nvSpPr>
            <p:spPr bwMode="auto">
              <a:xfrm>
                <a:off x="4142255" y="1318709"/>
                <a:ext cx="48491" cy="43103"/>
              </a:xfrm>
              <a:custGeom>
                <a:avLst/>
                <a:gdLst>
                  <a:gd name="T0" fmla="*/ 0 w 36"/>
                  <a:gd name="T1" fmla="*/ 0 h 32"/>
                  <a:gd name="T2" fmla="*/ 36 w 36"/>
                  <a:gd name="T3" fmla="*/ 12 h 32"/>
                  <a:gd name="T4" fmla="*/ 2 w 36"/>
                  <a:gd name="T5" fmla="*/ 32 h 32"/>
                  <a:gd name="T6" fmla="*/ 2 w 36"/>
                  <a:gd name="T7" fmla="*/ 32 h 32"/>
                  <a:gd name="T8" fmla="*/ 0 w 36"/>
                  <a:gd name="T9" fmla="*/ 16 h 32"/>
                  <a:gd name="T10" fmla="*/ 0 w 36"/>
                  <a:gd name="T11" fmla="*/ 16 h 32"/>
                  <a:gd name="T12" fmla="*/ 0 w 36"/>
                  <a:gd name="T13" fmla="*/ 0 h 32"/>
                  <a:gd name="T14" fmla="*/ 0 w 36"/>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2">
                    <a:moveTo>
                      <a:pt x="0" y="0"/>
                    </a:moveTo>
                    <a:lnTo>
                      <a:pt x="36" y="12"/>
                    </a:lnTo>
                    <a:lnTo>
                      <a:pt x="2" y="32"/>
                    </a:lnTo>
                    <a:lnTo>
                      <a:pt x="2" y="32"/>
                    </a:lnTo>
                    <a:lnTo>
                      <a:pt x="0" y="16"/>
                    </a:lnTo>
                    <a:lnTo>
                      <a:pt x="0" y="16"/>
                    </a:lnTo>
                    <a:lnTo>
                      <a:pt x="0" y="0"/>
                    </a:lnTo>
                    <a:lnTo>
                      <a:pt x="0" y="0"/>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2" name="Freeform 732"/>
              <p:cNvSpPr/>
              <p:nvPr/>
            </p:nvSpPr>
            <p:spPr bwMode="auto">
              <a:xfrm>
                <a:off x="4142255" y="1318709"/>
                <a:ext cx="48491" cy="21552"/>
              </a:xfrm>
              <a:custGeom>
                <a:avLst/>
                <a:gdLst>
                  <a:gd name="T0" fmla="*/ 0 w 36"/>
                  <a:gd name="T1" fmla="*/ 0 h 16"/>
                  <a:gd name="T2" fmla="*/ 36 w 36"/>
                  <a:gd name="T3" fmla="*/ 12 h 16"/>
                  <a:gd name="T4" fmla="*/ 0 w 36"/>
                  <a:gd name="T5" fmla="*/ 16 h 16"/>
                  <a:gd name="T6" fmla="*/ 0 w 36"/>
                  <a:gd name="T7" fmla="*/ 16 h 16"/>
                  <a:gd name="T8" fmla="*/ 0 w 36"/>
                  <a:gd name="T9" fmla="*/ 0 h 16"/>
                  <a:gd name="T10" fmla="*/ 0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0" y="0"/>
                    </a:moveTo>
                    <a:lnTo>
                      <a:pt x="36" y="12"/>
                    </a:lnTo>
                    <a:lnTo>
                      <a:pt x="0" y="16"/>
                    </a:lnTo>
                    <a:lnTo>
                      <a:pt x="0" y="16"/>
                    </a:lnTo>
                    <a:lnTo>
                      <a:pt x="0" y="0"/>
                    </a:lnTo>
                    <a:lnTo>
                      <a:pt x="0" y="0"/>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3" name="Freeform 733"/>
              <p:cNvSpPr/>
              <p:nvPr/>
            </p:nvSpPr>
            <p:spPr bwMode="auto">
              <a:xfrm>
                <a:off x="4174582" y="1329485"/>
                <a:ext cx="16164" cy="14817"/>
              </a:xfrm>
              <a:custGeom>
                <a:avLst/>
                <a:gdLst>
                  <a:gd name="T0" fmla="*/ 0 w 12"/>
                  <a:gd name="T1" fmla="*/ 0 h 11"/>
                  <a:gd name="T2" fmla="*/ 12 w 12"/>
                  <a:gd name="T3" fmla="*/ 4 h 11"/>
                  <a:gd name="T4" fmla="*/ 1 w 12"/>
                  <a:gd name="T5" fmla="*/ 11 h 11"/>
                  <a:gd name="T6" fmla="*/ 1 w 12"/>
                  <a:gd name="T7" fmla="*/ 11 h 11"/>
                  <a:gd name="T8" fmla="*/ 0 w 12"/>
                  <a:gd name="T9" fmla="*/ 5 h 11"/>
                  <a:gd name="T10" fmla="*/ 0 w 12"/>
                  <a:gd name="T11" fmla="*/ 5 h 11"/>
                  <a:gd name="T12" fmla="*/ 0 w 12"/>
                  <a:gd name="T13" fmla="*/ 0 h 11"/>
                  <a:gd name="T14" fmla="*/ 0 w 1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0" y="0"/>
                    </a:moveTo>
                    <a:lnTo>
                      <a:pt x="12" y="4"/>
                    </a:lnTo>
                    <a:lnTo>
                      <a:pt x="1" y="11"/>
                    </a:lnTo>
                    <a:lnTo>
                      <a:pt x="1" y="11"/>
                    </a:lnTo>
                    <a:lnTo>
                      <a:pt x="0" y="5"/>
                    </a:lnTo>
                    <a:lnTo>
                      <a:pt x="0" y="5"/>
                    </a:lnTo>
                    <a:lnTo>
                      <a:pt x="0" y="0"/>
                    </a:lnTo>
                    <a:lnTo>
                      <a:pt x="0" y="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4" name="Freeform 734"/>
              <p:cNvSpPr/>
              <p:nvPr/>
            </p:nvSpPr>
            <p:spPr bwMode="auto">
              <a:xfrm>
                <a:off x="4003516" y="1372589"/>
                <a:ext cx="63309" cy="49839"/>
              </a:xfrm>
              <a:custGeom>
                <a:avLst/>
                <a:gdLst>
                  <a:gd name="T0" fmla="*/ 34 w 47"/>
                  <a:gd name="T1" fmla="*/ 0 h 37"/>
                  <a:gd name="T2" fmla="*/ 34 w 47"/>
                  <a:gd name="T3" fmla="*/ 0 h 37"/>
                  <a:gd name="T4" fmla="*/ 0 w 47"/>
                  <a:gd name="T5" fmla="*/ 6 h 37"/>
                  <a:gd name="T6" fmla="*/ 0 w 47"/>
                  <a:gd name="T7" fmla="*/ 6 h 37"/>
                  <a:gd name="T8" fmla="*/ 3 w 47"/>
                  <a:gd name="T9" fmla="*/ 6 h 37"/>
                  <a:gd name="T10" fmla="*/ 3 w 47"/>
                  <a:gd name="T11" fmla="*/ 6 h 37"/>
                  <a:gd name="T12" fmla="*/ 11 w 47"/>
                  <a:gd name="T13" fmla="*/ 11 h 37"/>
                  <a:gd name="T14" fmla="*/ 17 w 47"/>
                  <a:gd name="T15" fmla="*/ 15 h 37"/>
                  <a:gd name="T16" fmla="*/ 28 w 47"/>
                  <a:gd name="T17" fmla="*/ 26 h 37"/>
                  <a:gd name="T18" fmla="*/ 34 w 47"/>
                  <a:gd name="T19" fmla="*/ 34 h 37"/>
                  <a:gd name="T20" fmla="*/ 36 w 47"/>
                  <a:gd name="T21" fmla="*/ 37 h 37"/>
                  <a:gd name="T22" fmla="*/ 36 w 47"/>
                  <a:gd name="T23" fmla="*/ 37 h 37"/>
                  <a:gd name="T24" fmla="*/ 39 w 47"/>
                  <a:gd name="T25" fmla="*/ 37 h 37"/>
                  <a:gd name="T26" fmla="*/ 42 w 47"/>
                  <a:gd name="T27" fmla="*/ 37 h 37"/>
                  <a:gd name="T28" fmla="*/ 44 w 47"/>
                  <a:gd name="T29" fmla="*/ 34 h 37"/>
                  <a:gd name="T30" fmla="*/ 47 w 47"/>
                  <a:gd name="T31" fmla="*/ 31 h 37"/>
                  <a:gd name="T32" fmla="*/ 47 w 47"/>
                  <a:gd name="T33" fmla="*/ 26 h 37"/>
                  <a:gd name="T34" fmla="*/ 44 w 47"/>
                  <a:gd name="T35" fmla="*/ 19 h 37"/>
                  <a:gd name="T36" fmla="*/ 39 w 47"/>
                  <a:gd name="T37" fmla="*/ 10 h 37"/>
                  <a:gd name="T38" fmla="*/ 39 w 47"/>
                  <a:gd name="T39" fmla="*/ 10 h 37"/>
                  <a:gd name="T40" fmla="*/ 34 w 47"/>
                  <a:gd name="T41" fmla="*/ 0 h 37"/>
                  <a:gd name="T42" fmla="*/ 34 w 4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7">
                    <a:moveTo>
                      <a:pt x="34" y="0"/>
                    </a:moveTo>
                    <a:lnTo>
                      <a:pt x="34" y="0"/>
                    </a:lnTo>
                    <a:lnTo>
                      <a:pt x="0" y="6"/>
                    </a:lnTo>
                    <a:lnTo>
                      <a:pt x="0" y="6"/>
                    </a:lnTo>
                    <a:lnTo>
                      <a:pt x="3" y="6"/>
                    </a:lnTo>
                    <a:lnTo>
                      <a:pt x="3" y="6"/>
                    </a:lnTo>
                    <a:lnTo>
                      <a:pt x="11" y="11"/>
                    </a:lnTo>
                    <a:lnTo>
                      <a:pt x="17" y="15"/>
                    </a:lnTo>
                    <a:lnTo>
                      <a:pt x="28" y="26"/>
                    </a:lnTo>
                    <a:lnTo>
                      <a:pt x="34" y="34"/>
                    </a:lnTo>
                    <a:lnTo>
                      <a:pt x="36" y="37"/>
                    </a:lnTo>
                    <a:lnTo>
                      <a:pt x="36" y="37"/>
                    </a:lnTo>
                    <a:lnTo>
                      <a:pt x="39" y="37"/>
                    </a:lnTo>
                    <a:lnTo>
                      <a:pt x="42" y="37"/>
                    </a:lnTo>
                    <a:lnTo>
                      <a:pt x="44" y="34"/>
                    </a:lnTo>
                    <a:lnTo>
                      <a:pt x="47" y="31"/>
                    </a:lnTo>
                    <a:lnTo>
                      <a:pt x="47" y="26"/>
                    </a:lnTo>
                    <a:lnTo>
                      <a:pt x="44" y="19"/>
                    </a:lnTo>
                    <a:lnTo>
                      <a:pt x="39" y="10"/>
                    </a:lnTo>
                    <a:lnTo>
                      <a:pt x="39" y="10"/>
                    </a:lnTo>
                    <a:lnTo>
                      <a:pt x="34" y="0"/>
                    </a:lnTo>
                    <a:lnTo>
                      <a:pt x="34" y="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5" name="Freeform 735"/>
              <p:cNvSpPr/>
              <p:nvPr/>
            </p:nvSpPr>
            <p:spPr bwMode="auto">
              <a:xfrm>
                <a:off x="3883634" y="1123396"/>
                <a:ext cx="199354" cy="257274"/>
              </a:xfrm>
              <a:custGeom>
                <a:avLst/>
                <a:gdLst>
                  <a:gd name="T0" fmla="*/ 23 w 148"/>
                  <a:gd name="T1" fmla="*/ 164 h 191"/>
                  <a:gd name="T2" fmla="*/ 82 w 148"/>
                  <a:gd name="T3" fmla="*/ 157 h 191"/>
                  <a:gd name="T4" fmla="*/ 82 w 148"/>
                  <a:gd name="T5" fmla="*/ 157 h 191"/>
                  <a:gd name="T6" fmla="*/ 71 w 148"/>
                  <a:gd name="T7" fmla="*/ 151 h 191"/>
                  <a:gd name="T8" fmla="*/ 77 w 148"/>
                  <a:gd name="T9" fmla="*/ 124 h 191"/>
                  <a:gd name="T10" fmla="*/ 102 w 148"/>
                  <a:gd name="T11" fmla="*/ 123 h 191"/>
                  <a:gd name="T12" fmla="*/ 102 w 148"/>
                  <a:gd name="T13" fmla="*/ 123 h 191"/>
                  <a:gd name="T14" fmla="*/ 104 w 148"/>
                  <a:gd name="T15" fmla="*/ 123 h 191"/>
                  <a:gd name="T16" fmla="*/ 105 w 148"/>
                  <a:gd name="T17" fmla="*/ 124 h 191"/>
                  <a:gd name="T18" fmla="*/ 108 w 148"/>
                  <a:gd name="T19" fmla="*/ 126 h 191"/>
                  <a:gd name="T20" fmla="*/ 109 w 148"/>
                  <a:gd name="T21" fmla="*/ 128 h 191"/>
                  <a:gd name="T22" fmla="*/ 111 w 148"/>
                  <a:gd name="T23" fmla="*/ 134 h 191"/>
                  <a:gd name="T24" fmla="*/ 112 w 148"/>
                  <a:gd name="T25" fmla="*/ 141 h 191"/>
                  <a:gd name="T26" fmla="*/ 111 w 148"/>
                  <a:gd name="T27" fmla="*/ 150 h 191"/>
                  <a:gd name="T28" fmla="*/ 111 w 148"/>
                  <a:gd name="T29" fmla="*/ 150 h 191"/>
                  <a:gd name="T30" fmla="*/ 111 w 148"/>
                  <a:gd name="T31" fmla="*/ 155 h 191"/>
                  <a:gd name="T32" fmla="*/ 111 w 148"/>
                  <a:gd name="T33" fmla="*/ 162 h 191"/>
                  <a:gd name="T34" fmla="*/ 115 w 148"/>
                  <a:gd name="T35" fmla="*/ 172 h 191"/>
                  <a:gd name="T36" fmla="*/ 120 w 148"/>
                  <a:gd name="T37" fmla="*/ 180 h 191"/>
                  <a:gd name="T38" fmla="*/ 125 w 148"/>
                  <a:gd name="T39" fmla="*/ 185 h 191"/>
                  <a:gd name="T40" fmla="*/ 125 w 148"/>
                  <a:gd name="T41" fmla="*/ 185 h 191"/>
                  <a:gd name="T42" fmla="*/ 135 w 148"/>
                  <a:gd name="T43" fmla="*/ 189 h 191"/>
                  <a:gd name="T44" fmla="*/ 143 w 148"/>
                  <a:gd name="T45" fmla="*/ 191 h 191"/>
                  <a:gd name="T46" fmla="*/ 143 w 148"/>
                  <a:gd name="T47" fmla="*/ 191 h 191"/>
                  <a:gd name="T48" fmla="*/ 147 w 148"/>
                  <a:gd name="T49" fmla="*/ 189 h 191"/>
                  <a:gd name="T50" fmla="*/ 148 w 148"/>
                  <a:gd name="T51" fmla="*/ 188 h 191"/>
                  <a:gd name="T52" fmla="*/ 148 w 148"/>
                  <a:gd name="T53" fmla="*/ 185 h 191"/>
                  <a:gd name="T54" fmla="*/ 148 w 148"/>
                  <a:gd name="T55" fmla="*/ 180 h 191"/>
                  <a:gd name="T56" fmla="*/ 144 w 148"/>
                  <a:gd name="T57" fmla="*/ 168 h 191"/>
                  <a:gd name="T58" fmla="*/ 139 w 148"/>
                  <a:gd name="T59" fmla="*/ 149 h 191"/>
                  <a:gd name="T60" fmla="*/ 139 w 148"/>
                  <a:gd name="T61" fmla="*/ 149 h 191"/>
                  <a:gd name="T62" fmla="*/ 132 w 148"/>
                  <a:gd name="T63" fmla="*/ 108 h 191"/>
                  <a:gd name="T64" fmla="*/ 129 w 148"/>
                  <a:gd name="T65" fmla="*/ 88 h 191"/>
                  <a:gd name="T66" fmla="*/ 129 w 148"/>
                  <a:gd name="T67" fmla="*/ 88 h 191"/>
                  <a:gd name="T68" fmla="*/ 111 w 148"/>
                  <a:gd name="T69" fmla="*/ 74 h 191"/>
                  <a:gd name="T70" fmla="*/ 94 w 148"/>
                  <a:gd name="T71" fmla="*/ 64 h 191"/>
                  <a:gd name="T72" fmla="*/ 82 w 148"/>
                  <a:gd name="T73" fmla="*/ 54 h 191"/>
                  <a:gd name="T74" fmla="*/ 82 w 148"/>
                  <a:gd name="T75" fmla="*/ 54 h 191"/>
                  <a:gd name="T76" fmla="*/ 77 w 148"/>
                  <a:gd name="T77" fmla="*/ 49 h 191"/>
                  <a:gd name="T78" fmla="*/ 70 w 148"/>
                  <a:gd name="T79" fmla="*/ 41 h 191"/>
                  <a:gd name="T80" fmla="*/ 58 w 148"/>
                  <a:gd name="T81" fmla="*/ 23 h 191"/>
                  <a:gd name="T82" fmla="*/ 43 w 148"/>
                  <a:gd name="T83" fmla="*/ 0 h 191"/>
                  <a:gd name="T84" fmla="*/ 0 w 148"/>
                  <a:gd name="T85" fmla="*/ 25 h 191"/>
                  <a:gd name="T86" fmla="*/ 0 w 148"/>
                  <a:gd name="T87" fmla="*/ 25 h 191"/>
                  <a:gd name="T88" fmla="*/ 3 w 148"/>
                  <a:gd name="T89" fmla="*/ 27 h 191"/>
                  <a:gd name="T90" fmla="*/ 7 w 148"/>
                  <a:gd name="T91" fmla="*/ 34 h 191"/>
                  <a:gd name="T92" fmla="*/ 9 w 148"/>
                  <a:gd name="T93" fmla="*/ 39 h 191"/>
                  <a:gd name="T94" fmla="*/ 11 w 148"/>
                  <a:gd name="T95" fmla="*/ 46 h 191"/>
                  <a:gd name="T96" fmla="*/ 13 w 148"/>
                  <a:gd name="T97" fmla="*/ 56 h 191"/>
                  <a:gd name="T98" fmla="*/ 15 w 148"/>
                  <a:gd name="T99" fmla="*/ 66 h 191"/>
                  <a:gd name="T100" fmla="*/ 15 w 148"/>
                  <a:gd name="T101" fmla="*/ 66 h 191"/>
                  <a:gd name="T102" fmla="*/ 16 w 148"/>
                  <a:gd name="T103" fmla="*/ 119 h 191"/>
                  <a:gd name="T104" fmla="*/ 19 w 148"/>
                  <a:gd name="T105" fmla="*/ 145 h 191"/>
                  <a:gd name="T106" fmla="*/ 21 w 148"/>
                  <a:gd name="T107" fmla="*/ 155 h 191"/>
                  <a:gd name="T108" fmla="*/ 23 w 148"/>
                  <a:gd name="T109" fmla="*/ 164 h 191"/>
                  <a:gd name="T110" fmla="*/ 23 w 148"/>
                  <a:gd name="T11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91">
                    <a:moveTo>
                      <a:pt x="23" y="164"/>
                    </a:moveTo>
                    <a:lnTo>
                      <a:pt x="82" y="157"/>
                    </a:lnTo>
                    <a:lnTo>
                      <a:pt x="82" y="157"/>
                    </a:lnTo>
                    <a:lnTo>
                      <a:pt x="71" y="151"/>
                    </a:lnTo>
                    <a:lnTo>
                      <a:pt x="77" y="124"/>
                    </a:lnTo>
                    <a:lnTo>
                      <a:pt x="102" y="123"/>
                    </a:lnTo>
                    <a:lnTo>
                      <a:pt x="102" y="123"/>
                    </a:lnTo>
                    <a:lnTo>
                      <a:pt x="104" y="123"/>
                    </a:lnTo>
                    <a:lnTo>
                      <a:pt x="105" y="124"/>
                    </a:lnTo>
                    <a:lnTo>
                      <a:pt x="108" y="126"/>
                    </a:lnTo>
                    <a:lnTo>
                      <a:pt x="109" y="128"/>
                    </a:lnTo>
                    <a:lnTo>
                      <a:pt x="111" y="134"/>
                    </a:lnTo>
                    <a:lnTo>
                      <a:pt x="112" y="141"/>
                    </a:lnTo>
                    <a:lnTo>
                      <a:pt x="111" y="150"/>
                    </a:lnTo>
                    <a:lnTo>
                      <a:pt x="111" y="150"/>
                    </a:lnTo>
                    <a:lnTo>
                      <a:pt x="111" y="155"/>
                    </a:lnTo>
                    <a:lnTo>
                      <a:pt x="111" y="162"/>
                    </a:lnTo>
                    <a:lnTo>
                      <a:pt x="115" y="172"/>
                    </a:lnTo>
                    <a:lnTo>
                      <a:pt x="120" y="180"/>
                    </a:lnTo>
                    <a:lnTo>
                      <a:pt x="125" y="185"/>
                    </a:lnTo>
                    <a:lnTo>
                      <a:pt x="125" y="185"/>
                    </a:lnTo>
                    <a:lnTo>
                      <a:pt x="135" y="189"/>
                    </a:lnTo>
                    <a:lnTo>
                      <a:pt x="143" y="191"/>
                    </a:lnTo>
                    <a:lnTo>
                      <a:pt x="143" y="191"/>
                    </a:lnTo>
                    <a:lnTo>
                      <a:pt x="147" y="189"/>
                    </a:lnTo>
                    <a:lnTo>
                      <a:pt x="148" y="188"/>
                    </a:lnTo>
                    <a:lnTo>
                      <a:pt x="148" y="185"/>
                    </a:lnTo>
                    <a:lnTo>
                      <a:pt x="148" y="180"/>
                    </a:lnTo>
                    <a:lnTo>
                      <a:pt x="144" y="168"/>
                    </a:lnTo>
                    <a:lnTo>
                      <a:pt x="139" y="149"/>
                    </a:lnTo>
                    <a:lnTo>
                      <a:pt x="139" y="149"/>
                    </a:lnTo>
                    <a:lnTo>
                      <a:pt x="132" y="108"/>
                    </a:lnTo>
                    <a:lnTo>
                      <a:pt x="129" y="88"/>
                    </a:lnTo>
                    <a:lnTo>
                      <a:pt x="129" y="88"/>
                    </a:lnTo>
                    <a:lnTo>
                      <a:pt x="111" y="74"/>
                    </a:lnTo>
                    <a:lnTo>
                      <a:pt x="94" y="64"/>
                    </a:lnTo>
                    <a:lnTo>
                      <a:pt x="82" y="54"/>
                    </a:lnTo>
                    <a:lnTo>
                      <a:pt x="82" y="54"/>
                    </a:lnTo>
                    <a:lnTo>
                      <a:pt x="77" y="49"/>
                    </a:lnTo>
                    <a:lnTo>
                      <a:pt x="70" y="41"/>
                    </a:lnTo>
                    <a:lnTo>
                      <a:pt x="58" y="23"/>
                    </a:lnTo>
                    <a:lnTo>
                      <a:pt x="43" y="0"/>
                    </a:lnTo>
                    <a:lnTo>
                      <a:pt x="0" y="25"/>
                    </a:lnTo>
                    <a:lnTo>
                      <a:pt x="0" y="25"/>
                    </a:lnTo>
                    <a:lnTo>
                      <a:pt x="3" y="27"/>
                    </a:lnTo>
                    <a:lnTo>
                      <a:pt x="7" y="34"/>
                    </a:lnTo>
                    <a:lnTo>
                      <a:pt x="9" y="39"/>
                    </a:lnTo>
                    <a:lnTo>
                      <a:pt x="11" y="46"/>
                    </a:lnTo>
                    <a:lnTo>
                      <a:pt x="13" y="56"/>
                    </a:lnTo>
                    <a:lnTo>
                      <a:pt x="15" y="66"/>
                    </a:lnTo>
                    <a:lnTo>
                      <a:pt x="15" y="66"/>
                    </a:lnTo>
                    <a:lnTo>
                      <a:pt x="16" y="119"/>
                    </a:lnTo>
                    <a:lnTo>
                      <a:pt x="19" y="145"/>
                    </a:lnTo>
                    <a:lnTo>
                      <a:pt x="21" y="155"/>
                    </a:lnTo>
                    <a:lnTo>
                      <a:pt x="23" y="164"/>
                    </a:lnTo>
                    <a:lnTo>
                      <a:pt x="23" y="16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6" name="Freeform 736"/>
              <p:cNvSpPr/>
              <p:nvPr/>
            </p:nvSpPr>
            <p:spPr bwMode="auto">
              <a:xfrm>
                <a:off x="4221727" y="634441"/>
                <a:ext cx="308460" cy="390625"/>
              </a:xfrm>
              <a:custGeom>
                <a:avLst/>
                <a:gdLst>
                  <a:gd name="T0" fmla="*/ 229 w 229"/>
                  <a:gd name="T1" fmla="*/ 31 h 290"/>
                  <a:gd name="T2" fmla="*/ 173 w 229"/>
                  <a:gd name="T3" fmla="*/ 0 h 290"/>
                  <a:gd name="T4" fmla="*/ 0 w 229"/>
                  <a:gd name="T5" fmla="*/ 286 h 290"/>
                  <a:gd name="T6" fmla="*/ 0 w 229"/>
                  <a:gd name="T7" fmla="*/ 290 h 290"/>
                  <a:gd name="T8" fmla="*/ 130 w 229"/>
                  <a:gd name="T9" fmla="*/ 290 h 290"/>
                  <a:gd name="T10" fmla="*/ 229 w 229"/>
                  <a:gd name="T11" fmla="*/ 31 h 290"/>
                </a:gdLst>
                <a:ahLst/>
                <a:cxnLst>
                  <a:cxn ang="0">
                    <a:pos x="T0" y="T1"/>
                  </a:cxn>
                  <a:cxn ang="0">
                    <a:pos x="T2" y="T3"/>
                  </a:cxn>
                  <a:cxn ang="0">
                    <a:pos x="T4" y="T5"/>
                  </a:cxn>
                  <a:cxn ang="0">
                    <a:pos x="T6" y="T7"/>
                  </a:cxn>
                  <a:cxn ang="0">
                    <a:pos x="T8" y="T9"/>
                  </a:cxn>
                  <a:cxn ang="0">
                    <a:pos x="T10" y="T11"/>
                  </a:cxn>
                </a:cxnLst>
                <a:rect l="0" t="0" r="r" b="b"/>
                <a:pathLst>
                  <a:path w="229" h="290">
                    <a:moveTo>
                      <a:pt x="229" y="31"/>
                    </a:moveTo>
                    <a:lnTo>
                      <a:pt x="173" y="0"/>
                    </a:lnTo>
                    <a:lnTo>
                      <a:pt x="0" y="286"/>
                    </a:lnTo>
                    <a:lnTo>
                      <a:pt x="0" y="290"/>
                    </a:lnTo>
                    <a:lnTo>
                      <a:pt x="130" y="290"/>
                    </a:lnTo>
                    <a:lnTo>
                      <a:pt x="229"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7" name="Freeform 737"/>
              <p:cNvSpPr/>
              <p:nvPr/>
            </p:nvSpPr>
            <p:spPr bwMode="auto">
              <a:xfrm>
                <a:off x="4321404" y="285572"/>
                <a:ext cx="595367" cy="790680"/>
              </a:xfrm>
              <a:custGeom>
                <a:avLst/>
                <a:gdLst>
                  <a:gd name="T0" fmla="*/ 50 w 442"/>
                  <a:gd name="T1" fmla="*/ 541 h 587"/>
                  <a:gd name="T2" fmla="*/ 54 w 442"/>
                  <a:gd name="T3" fmla="*/ 518 h 587"/>
                  <a:gd name="T4" fmla="*/ 62 w 442"/>
                  <a:gd name="T5" fmla="*/ 505 h 587"/>
                  <a:gd name="T6" fmla="*/ 70 w 442"/>
                  <a:gd name="T7" fmla="*/ 498 h 587"/>
                  <a:gd name="T8" fmla="*/ 73 w 442"/>
                  <a:gd name="T9" fmla="*/ 497 h 587"/>
                  <a:gd name="T10" fmla="*/ 77 w 442"/>
                  <a:gd name="T11" fmla="*/ 525 h 587"/>
                  <a:gd name="T12" fmla="*/ 87 w 442"/>
                  <a:gd name="T13" fmla="*/ 555 h 587"/>
                  <a:gd name="T14" fmla="*/ 101 w 442"/>
                  <a:gd name="T15" fmla="*/ 587 h 587"/>
                  <a:gd name="T16" fmla="*/ 103 w 442"/>
                  <a:gd name="T17" fmla="*/ 576 h 587"/>
                  <a:gd name="T18" fmla="*/ 110 w 442"/>
                  <a:gd name="T19" fmla="*/ 549 h 587"/>
                  <a:gd name="T20" fmla="*/ 127 w 442"/>
                  <a:gd name="T21" fmla="*/ 517 h 587"/>
                  <a:gd name="T22" fmla="*/ 141 w 442"/>
                  <a:gd name="T23" fmla="*/ 501 h 587"/>
                  <a:gd name="T24" fmla="*/ 158 w 442"/>
                  <a:gd name="T25" fmla="*/ 487 h 587"/>
                  <a:gd name="T26" fmla="*/ 169 w 442"/>
                  <a:gd name="T27" fmla="*/ 482 h 587"/>
                  <a:gd name="T28" fmla="*/ 199 w 442"/>
                  <a:gd name="T29" fmla="*/ 470 h 587"/>
                  <a:gd name="T30" fmla="*/ 238 w 442"/>
                  <a:gd name="T31" fmla="*/ 460 h 587"/>
                  <a:gd name="T32" fmla="*/ 280 w 442"/>
                  <a:gd name="T33" fmla="*/ 449 h 587"/>
                  <a:gd name="T34" fmla="*/ 312 w 442"/>
                  <a:gd name="T35" fmla="*/ 436 h 587"/>
                  <a:gd name="T36" fmla="*/ 323 w 442"/>
                  <a:gd name="T37" fmla="*/ 428 h 587"/>
                  <a:gd name="T38" fmla="*/ 350 w 442"/>
                  <a:gd name="T39" fmla="*/ 405 h 587"/>
                  <a:gd name="T40" fmla="*/ 377 w 442"/>
                  <a:gd name="T41" fmla="*/ 370 h 587"/>
                  <a:gd name="T42" fmla="*/ 401 w 442"/>
                  <a:gd name="T43" fmla="*/ 329 h 587"/>
                  <a:gd name="T44" fmla="*/ 420 w 442"/>
                  <a:gd name="T45" fmla="*/ 285 h 587"/>
                  <a:gd name="T46" fmla="*/ 425 w 442"/>
                  <a:gd name="T47" fmla="*/ 271 h 587"/>
                  <a:gd name="T48" fmla="*/ 431 w 442"/>
                  <a:gd name="T49" fmla="*/ 258 h 587"/>
                  <a:gd name="T50" fmla="*/ 440 w 442"/>
                  <a:gd name="T51" fmla="*/ 209 h 587"/>
                  <a:gd name="T52" fmla="*/ 442 w 442"/>
                  <a:gd name="T53" fmla="*/ 181 h 587"/>
                  <a:gd name="T54" fmla="*/ 439 w 442"/>
                  <a:gd name="T55" fmla="*/ 171 h 587"/>
                  <a:gd name="T56" fmla="*/ 432 w 442"/>
                  <a:gd name="T57" fmla="*/ 158 h 587"/>
                  <a:gd name="T58" fmla="*/ 429 w 442"/>
                  <a:gd name="T59" fmla="*/ 146 h 587"/>
                  <a:gd name="T60" fmla="*/ 420 w 442"/>
                  <a:gd name="T61" fmla="*/ 121 h 587"/>
                  <a:gd name="T62" fmla="*/ 415 w 442"/>
                  <a:gd name="T63" fmla="*/ 109 h 587"/>
                  <a:gd name="T64" fmla="*/ 392 w 442"/>
                  <a:gd name="T65" fmla="*/ 74 h 587"/>
                  <a:gd name="T66" fmla="*/ 363 w 442"/>
                  <a:gd name="T67" fmla="*/ 46 h 587"/>
                  <a:gd name="T68" fmla="*/ 331 w 442"/>
                  <a:gd name="T69" fmla="*/ 24 h 587"/>
                  <a:gd name="T70" fmla="*/ 294 w 442"/>
                  <a:gd name="T71" fmla="*/ 9 h 587"/>
                  <a:gd name="T72" fmla="*/ 257 w 442"/>
                  <a:gd name="T73" fmla="*/ 1 h 587"/>
                  <a:gd name="T74" fmla="*/ 216 w 442"/>
                  <a:gd name="T75" fmla="*/ 0 h 587"/>
                  <a:gd name="T76" fmla="*/ 177 w 442"/>
                  <a:gd name="T77" fmla="*/ 8 h 587"/>
                  <a:gd name="T78" fmla="*/ 139 w 442"/>
                  <a:gd name="T79" fmla="*/ 23 h 587"/>
                  <a:gd name="T80" fmla="*/ 124 w 442"/>
                  <a:gd name="T81" fmla="*/ 32 h 587"/>
                  <a:gd name="T82" fmla="*/ 97 w 442"/>
                  <a:gd name="T83" fmla="*/ 53 h 587"/>
                  <a:gd name="T84" fmla="*/ 74 w 442"/>
                  <a:gd name="T85" fmla="*/ 77 h 587"/>
                  <a:gd name="T86" fmla="*/ 56 w 442"/>
                  <a:gd name="T87" fmla="*/ 104 h 587"/>
                  <a:gd name="T88" fmla="*/ 49 w 442"/>
                  <a:gd name="T89" fmla="*/ 119 h 587"/>
                  <a:gd name="T90" fmla="*/ 31 w 442"/>
                  <a:gd name="T91" fmla="*/ 148 h 587"/>
                  <a:gd name="T92" fmla="*/ 18 w 442"/>
                  <a:gd name="T93" fmla="*/ 181 h 587"/>
                  <a:gd name="T94" fmla="*/ 8 w 442"/>
                  <a:gd name="T95" fmla="*/ 215 h 587"/>
                  <a:gd name="T96" fmla="*/ 3 w 442"/>
                  <a:gd name="T97" fmla="*/ 248 h 587"/>
                  <a:gd name="T98" fmla="*/ 2 w 442"/>
                  <a:gd name="T99" fmla="*/ 318 h 587"/>
                  <a:gd name="T100" fmla="*/ 8 w 442"/>
                  <a:gd name="T101" fmla="*/ 386 h 587"/>
                  <a:gd name="T102" fmla="*/ 20 w 442"/>
                  <a:gd name="T103" fmla="*/ 447 h 587"/>
                  <a:gd name="T104" fmla="*/ 34 w 442"/>
                  <a:gd name="T105" fmla="*/ 495 h 587"/>
                  <a:gd name="T106" fmla="*/ 50 w 442"/>
                  <a:gd name="T107" fmla="*/ 54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 h="587">
                    <a:moveTo>
                      <a:pt x="50" y="541"/>
                    </a:moveTo>
                    <a:lnTo>
                      <a:pt x="50" y="541"/>
                    </a:lnTo>
                    <a:lnTo>
                      <a:pt x="51" y="529"/>
                    </a:lnTo>
                    <a:lnTo>
                      <a:pt x="54" y="518"/>
                    </a:lnTo>
                    <a:lnTo>
                      <a:pt x="58" y="512"/>
                    </a:lnTo>
                    <a:lnTo>
                      <a:pt x="62" y="505"/>
                    </a:lnTo>
                    <a:lnTo>
                      <a:pt x="66" y="501"/>
                    </a:lnTo>
                    <a:lnTo>
                      <a:pt x="70" y="498"/>
                    </a:lnTo>
                    <a:lnTo>
                      <a:pt x="73" y="497"/>
                    </a:lnTo>
                    <a:lnTo>
                      <a:pt x="73" y="497"/>
                    </a:lnTo>
                    <a:lnTo>
                      <a:pt x="74" y="510"/>
                    </a:lnTo>
                    <a:lnTo>
                      <a:pt x="77" y="525"/>
                    </a:lnTo>
                    <a:lnTo>
                      <a:pt x="81" y="540"/>
                    </a:lnTo>
                    <a:lnTo>
                      <a:pt x="87" y="555"/>
                    </a:lnTo>
                    <a:lnTo>
                      <a:pt x="97" y="578"/>
                    </a:lnTo>
                    <a:lnTo>
                      <a:pt x="101" y="587"/>
                    </a:lnTo>
                    <a:lnTo>
                      <a:pt x="101" y="587"/>
                    </a:lnTo>
                    <a:lnTo>
                      <a:pt x="103" y="576"/>
                    </a:lnTo>
                    <a:lnTo>
                      <a:pt x="105" y="564"/>
                    </a:lnTo>
                    <a:lnTo>
                      <a:pt x="110" y="549"/>
                    </a:lnTo>
                    <a:lnTo>
                      <a:pt x="118" y="533"/>
                    </a:lnTo>
                    <a:lnTo>
                      <a:pt x="127" y="517"/>
                    </a:lnTo>
                    <a:lnTo>
                      <a:pt x="134" y="509"/>
                    </a:lnTo>
                    <a:lnTo>
                      <a:pt x="141" y="501"/>
                    </a:lnTo>
                    <a:lnTo>
                      <a:pt x="149" y="494"/>
                    </a:lnTo>
                    <a:lnTo>
                      <a:pt x="158" y="487"/>
                    </a:lnTo>
                    <a:lnTo>
                      <a:pt x="158" y="487"/>
                    </a:lnTo>
                    <a:lnTo>
                      <a:pt x="169" y="482"/>
                    </a:lnTo>
                    <a:lnTo>
                      <a:pt x="178" y="478"/>
                    </a:lnTo>
                    <a:lnTo>
                      <a:pt x="199" y="470"/>
                    </a:lnTo>
                    <a:lnTo>
                      <a:pt x="219" y="466"/>
                    </a:lnTo>
                    <a:lnTo>
                      <a:pt x="238" y="460"/>
                    </a:lnTo>
                    <a:lnTo>
                      <a:pt x="258" y="456"/>
                    </a:lnTo>
                    <a:lnTo>
                      <a:pt x="280" y="449"/>
                    </a:lnTo>
                    <a:lnTo>
                      <a:pt x="301" y="441"/>
                    </a:lnTo>
                    <a:lnTo>
                      <a:pt x="312" y="436"/>
                    </a:lnTo>
                    <a:lnTo>
                      <a:pt x="323" y="428"/>
                    </a:lnTo>
                    <a:lnTo>
                      <a:pt x="323" y="428"/>
                    </a:lnTo>
                    <a:lnTo>
                      <a:pt x="336" y="418"/>
                    </a:lnTo>
                    <a:lnTo>
                      <a:pt x="350" y="405"/>
                    </a:lnTo>
                    <a:lnTo>
                      <a:pt x="363" y="389"/>
                    </a:lnTo>
                    <a:lnTo>
                      <a:pt x="377" y="370"/>
                    </a:lnTo>
                    <a:lnTo>
                      <a:pt x="389" y="350"/>
                    </a:lnTo>
                    <a:lnTo>
                      <a:pt x="401" y="329"/>
                    </a:lnTo>
                    <a:lnTo>
                      <a:pt x="411" y="306"/>
                    </a:lnTo>
                    <a:lnTo>
                      <a:pt x="420" y="285"/>
                    </a:lnTo>
                    <a:lnTo>
                      <a:pt x="420" y="285"/>
                    </a:lnTo>
                    <a:lnTo>
                      <a:pt x="425" y="271"/>
                    </a:lnTo>
                    <a:lnTo>
                      <a:pt x="431" y="258"/>
                    </a:lnTo>
                    <a:lnTo>
                      <a:pt x="431" y="258"/>
                    </a:lnTo>
                    <a:lnTo>
                      <a:pt x="436" y="232"/>
                    </a:lnTo>
                    <a:lnTo>
                      <a:pt x="440" y="209"/>
                    </a:lnTo>
                    <a:lnTo>
                      <a:pt x="442" y="189"/>
                    </a:lnTo>
                    <a:lnTo>
                      <a:pt x="442" y="181"/>
                    </a:lnTo>
                    <a:lnTo>
                      <a:pt x="439" y="171"/>
                    </a:lnTo>
                    <a:lnTo>
                      <a:pt x="439" y="171"/>
                    </a:lnTo>
                    <a:lnTo>
                      <a:pt x="436" y="165"/>
                    </a:lnTo>
                    <a:lnTo>
                      <a:pt x="432" y="158"/>
                    </a:lnTo>
                    <a:lnTo>
                      <a:pt x="432" y="158"/>
                    </a:lnTo>
                    <a:lnTo>
                      <a:pt x="429" y="146"/>
                    </a:lnTo>
                    <a:lnTo>
                      <a:pt x="425" y="134"/>
                    </a:lnTo>
                    <a:lnTo>
                      <a:pt x="420" y="121"/>
                    </a:lnTo>
                    <a:lnTo>
                      <a:pt x="415" y="109"/>
                    </a:lnTo>
                    <a:lnTo>
                      <a:pt x="415" y="109"/>
                    </a:lnTo>
                    <a:lnTo>
                      <a:pt x="404" y="90"/>
                    </a:lnTo>
                    <a:lnTo>
                      <a:pt x="392" y="74"/>
                    </a:lnTo>
                    <a:lnTo>
                      <a:pt x="378" y="59"/>
                    </a:lnTo>
                    <a:lnTo>
                      <a:pt x="363" y="46"/>
                    </a:lnTo>
                    <a:lnTo>
                      <a:pt x="347" y="35"/>
                    </a:lnTo>
                    <a:lnTo>
                      <a:pt x="331" y="24"/>
                    </a:lnTo>
                    <a:lnTo>
                      <a:pt x="313" y="16"/>
                    </a:lnTo>
                    <a:lnTo>
                      <a:pt x="294" y="9"/>
                    </a:lnTo>
                    <a:lnTo>
                      <a:pt x="276" y="4"/>
                    </a:lnTo>
                    <a:lnTo>
                      <a:pt x="257" y="1"/>
                    </a:lnTo>
                    <a:lnTo>
                      <a:pt x="236" y="0"/>
                    </a:lnTo>
                    <a:lnTo>
                      <a:pt x="216" y="0"/>
                    </a:lnTo>
                    <a:lnTo>
                      <a:pt x="197" y="3"/>
                    </a:lnTo>
                    <a:lnTo>
                      <a:pt x="177" y="8"/>
                    </a:lnTo>
                    <a:lnTo>
                      <a:pt x="158" y="15"/>
                    </a:lnTo>
                    <a:lnTo>
                      <a:pt x="139" y="23"/>
                    </a:lnTo>
                    <a:lnTo>
                      <a:pt x="139" y="23"/>
                    </a:lnTo>
                    <a:lnTo>
                      <a:pt x="124" y="32"/>
                    </a:lnTo>
                    <a:lnTo>
                      <a:pt x="110" y="42"/>
                    </a:lnTo>
                    <a:lnTo>
                      <a:pt x="97" y="53"/>
                    </a:lnTo>
                    <a:lnTo>
                      <a:pt x="85" y="65"/>
                    </a:lnTo>
                    <a:lnTo>
                      <a:pt x="74" y="77"/>
                    </a:lnTo>
                    <a:lnTo>
                      <a:pt x="65" y="90"/>
                    </a:lnTo>
                    <a:lnTo>
                      <a:pt x="56" y="104"/>
                    </a:lnTo>
                    <a:lnTo>
                      <a:pt x="49" y="119"/>
                    </a:lnTo>
                    <a:lnTo>
                      <a:pt x="49" y="119"/>
                    </a:lnTo>
                    <a:lnTo>
                      <a:pt x="39" y="134"/>
                    </a:lnTo>
                    <a:lnTo>
                      <a:pt x="31" y="148"/>
                    </a:lnTo>
                    <a:lnTo>
                      <a:pt x="23" y="165"/>
                    </a:lnTo>
                    <a:lnTo>
                      <a:pt x="18" y="181"/>
                    </a:lnTo>
                    <a:lnTo>
                      <a:pt x="12" y="197"/>
                    </a:lnTo>
                    <a:lnTo>
                      <a:pt x="8" y="215"/>
                    </a:lnTo>
                    <a:lnTo>
                      <a:pt x="6" y="231"/>
                    </a:lnTo>
                    <a:lnTo>
                      <a:pt x="3" y="248"/>
                    </a:lnTo>
                    <a:lnTo>
                      <a:pt x="0" y="283"/>
                    </a:lnTo>
                    <a:lnTo>
                      <a:pt x="2" y="318"/>
                    </a:lnTo>
                    <a:lnTo>
                      <a:pt x="4" y="354"/>
                    </a:lnTo>
                    <a:lnTo>
                      <a:pt x="8" y="386"/>
                    </a:lnTo>
                    <a:lnTo>
                      <a:pt x="14" y="418"/>
                    </a:lnTo>
                    <a:lnTo>
                      <a:pt x="20" y="447"/>
                    </a:lnTo>
                    <a:lnTo>
                      <a:pt x="27" y="474"/>
                    </a:lnTo>
                    <a:lnTo>
                      <a:pt x="34" y="495"/>
                    </a:lnTo>
                    <a:lnTo>
                      <a:pt x="45" y="529"/>
                    </a:lnTo>
                    <a:lnTo>
                      <a:pt x="50" y="541"/>
                    </a:lnTo>
                    <a:lnTo>
                      <a:pt x="50" y="541"/>
                    </a:lnTo>
                    <a:close/>
                  </a:path>
                </a:pathLst>
              </a:custGeom>
              <a:solidFill>
                <a:srgbClr val="491E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3" name="组合 472"/>
          <p:cNvGrpSpPr/>
          <p:nvPr/>
        </p:nvGrpSpPr>
        <p:grpSpPr>
          <a:xfrm rot="16200000">
            <a:off x="11008480" y="5654717"/>
            <a:ext cx="1200130" cy="1120170"/>
            <a:chOff x="240632" y="529389"/>
            <a:chExt cx="739051" cy="689811"/>
          </a:xfrm>
          <a:solidFill>
            <a:srgbClr val="00A78B"/>
          </a:solidFill>
        </p:grpSpPr>
        <p:sp>
          <p:nvSpPr>
            <p:cNvPr id="474" name="直角三角形 473"/>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直角三角形 474"/>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p:nvGrpSpPr>
        <p:grpSpPr>
          <a:xfrm>
            <a:off x="274565" y="368355"/>
            <a:ext cx="464609" cy="433654"/>
            <a:chOff x="240632" y="529389"/>
            <a:chExt cx="739051" cy="689811"/>
          </a:xfrm>
          <a:solidFill>
            <a:srgbClr val="00A78B"/>
          </a:solidFill>
        </p:grpSpPr>
        <p:sp>
          <p:nvSpPr>
            <p:cNvPr id="477" name="直角三角形 476"/>
            <p:cNvSpPr/>
            <p:nvPr/>
          </p:nvSpPr>
          <p:spPr>
            <a:xfrm>
              <a:off x="240632" y="529389"/>
              <a:ext cx="625642" cy="68981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直角三角形 477"/>
            <p:cNvSpPr/>
            <p:nvPr/>
          </p:nvSpPr>
          <p:spPr>
            <a:xfrm rot="4436401">
              <a:off x="493880" y="604863"/>
              <a:ext cx="462105" cy="50950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9" name="文本框 478"/>
          <p:cNvSpPr txBox="1"/>
          <p:nvPr/>
        </p:nvSpPr>
        <p:spPr>
          <a:xfrm>
            <a:off x="814165" y="361981"/>
            <a:ext cx="2169160" cy="521970"/>
          </a:xfrm>
          <a:prstGeom prst="rect">
            <a:avLst/>
          </a:prstGeom>
          <a:noFill/>
        </p:spPr>
        <p:txBody>
          <a:bodyPr wrap="none" rtlCol="0">
            <a:spAutoFit/>
          </a:bodyPr>
          <a:lstStyle/>
          <a:p>
            <a:pPr algn="l"/>
            <a:r>
              <a:rPr lang="en-US" altLang="zh-CN" sz="2800" dirty="0">
                <a:solidFill>
                  <a:schemeClr val="bg1"/>
                </a:solidFill>
                <a:latin typeface="微软雅黑" panose="020B0503020204020204" pitchFamily="34" charset="-122"/>
                <a:ea typeface="微软雅黑" panose="020B0503020204020204" pitchFamily="34" charset="-122"/>
              </a:rPr>
              <a:t>1</a:t>
            </a:r>
            <a:r>
              <a:rPr lang="zh-CN" altLang="en-US" sz="2800" dirty="0">
                <a:solidFill>
                  <a:schemeClr val="bg1"/>
                </a:solidFill>
                <a:latin typeface="微软雅黑" panose="020B0503020204020204" pitchFamily="34" charset="-122"/>
                <a:ea typeface="微软雅黑" panose="020B0503020204020204" pitchFamily="34" charset="-122"/>
              </a:rPr>
              <a:t>月复习计划</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456007" y="2088515"/>
            <a:ext cx="2438813" cy="3570605"/>
            <a:chOff x="4467521" y="1122561"/>
            <a:chExt cx="3258901" cy="4770460"/>
          </a:xfrm>
        </p:grpSpPr>
        <p:sp>
          <p:nvSpPr>
            <p:cNvPr id="468" name="同侧圆角矩形 467"/>
            <p:cNvSpPr/>
            <p:nvPr/>
          </p:nvSpPr>
          <p:spPr>
            <a:xfrm>
              <a:off x="4476558" y="2116345"/>
              <a:ext cx="3191501" cy="2510648"/>
            </a:xfrm>
            <a:prstGeom prst="round2SameRect">
              <a:avLst>
                <a:gd name="adj1" fmla="val 4881"/>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2" name="同侧圆角矩形 481"/>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3" name="TextBox 102"/>
            <p:cNvSpPr txBox="1"/>
            <p:nvPr/>
          </p:nvSpPr>
          <p:spPr>
            <a:xfrm>
              <a:off x="4467521" y="3003109"/>
              <a:ext cx="2862316" cy="568417"/>
            </a:xfrm>
            <a:prstGeom prst="rect">
              <a:avLst/>
            </a:prstGeom>
            <a:noFill/>
            <a:effectLst/>
          </p:spPr>
          <p:txBody>
            <a:bodyPr wrap="square" lIns="121899" tIns="60949" rIns="121899" bIns="60949" rtlCol="0">
              <a:spAutoFit/>
            </a:bodyPr>
            <a:p>
              <a:r>
                <a:rPr lang="zh-CN" altLang="en-US" sz="1865" b="1" dirty="0">
                  <a:solidFill>
                    <a:schemeClr val="bg1"/>
                  </a:solidFill>
                  <a:cs typeface="+mn-ea"/>
                  <a:sym typeface="+mn-lt"/>
                </a:rPr>
                <a:t>考前冲刺</a:t>
              </a:r>
              <a:endParaRPr lang="zh-CN" altLang="en-US" sz="1865" b="1" dirty="0">
                <a:solidFill>
                  <a:schemeClr val="bg1"/>
                </a:solidFill>
                <a:cs typeface="+mn-ea"/>
                <a:sym typeface="+mn-lt"/>
              </a:endParaRPr>
            </a:p>
          </p:txBody>
        </p:sp>
        <p:cxnSp>
          <p:nvCxnSpPr>
            <p:cNvPr id="484"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104"/>
            <p:cNvCxnSpPr/>
            <p:nvPr/>
          </p:nvCxnSpPr>
          <p:spPr>
            <a:xfrm>
              <a:off x="4777786" y="4156380"/>
              <a:ext cx="2736504"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6" name="矩形 485"/>
            <p:cNvSpPr/>
            <p:nvPr/>
          </p:nvSpPr>
          <p:spPr>
            <a:xfrm>
              <a:off x="4689539" y="2245821"/>
              <a:ext cx="1742877" cy="818690"/>
            </a:xfrm>
            <a:prstGeom prst="rect">
              <a:avLst/>
            </a:prstGeom>
          </p:spPr>
          <p:txBody>
            <a:bodyPr wrap="square" lIns="121899" tIns="60949" rIns="121899" bIns="60949">
              <a:spAutoFit/>
            </a:bodyPr>
            <a:p>
              <a:r>
                <a:rPr lang="en-US" altLang="zh-CN" sz="3200" dirty="0">
                  <a:solidFill>
                    <a:schemeClr val="bg1"/>
                  </a:solidFill>
                  <a:cs typeface="+mn-ea"/>
                  <a:sym typeface="+mn-lt"/>
                </a:rPr>
                <a:t>No.4</a:t>
              </a:r>
              <a:endParaRPr lang="en-US" altLang="zh-CN" sz="3200" dirty="0">
                <a:solidFill>
                  <a:schemeClr val="bg1"/>
                </a:solidFill>
                <a:cs typeface="+mn-ea"/>
                <a:sym typeface="+mn-lt"/>
              </a:endParaRPr>
            </a:p>
          </p:txBody>
        </p:sp>
        <p:grpSp>
          <p:nvGrpSpPr>
            <p:cNvPr id="487" name="组合 133"/>
            <p:cNvGrpSpPr/>
            <p:nvPr/>
          </p:nvGrpSpPr>
          <p:grpSpPr>
            <a:xfrm>
              <a:off x="4750157" y="4978122"/>
              <a:ext cx="534916" cy="534916"/>
              <a:chOff x="2654675" y="1308599"/>
              <a:chExt cx="452588" cy="452588"/>
            </a:xfrm>
          </p:grpSpPr>
          <p:sp>
            <p:nvSpPr>
              <p:cNvPr id="488" name="椭圆 487"/>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cs typeface="+mn-ea"/>
                  <a:sym typeface="+mn-lt"/>
                </a:endParaRPr>
              </a:p>
            </p:txBody>
          </p:sp>
          <p:grpSp>
            <p:nvGrpSpPr>
              <p:cNvPr id="489" name="组合 136"/>
              <p:cNvGrpSpPr/>
              <p:nvPr/>
            </p:nvGrpSpPr>
            <p:grpSpPr>
              <a:xfrm>
                <a:off x="2766793" y="1394572"/>
                <a:ext cx="228351" cy="261219"/>
                <a:chOff x="10856093" y="315913"/>
                <a:chExt cx="419100" cy="479425"/>
              </a:xfrm>
              <a:solidFill>
                <a:schemeClr val="tx1">
                  <a:lumMod val="75000"/>
                  <a:lumOff val="25000"/>
                </a:schemeClr>
              </a:solidFill>
            </p:grpSpPr>
            <p:sp>
              <p:nvSpPr>
                <p:cNvPr id="490"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1"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2"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3"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4"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5"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grpSp>
        </p:grpSp>
        <p:sp>
          <p:nvSpPr>
            <p:cNvPr id="496" name="矩形 495"/>
            <p:cNvSpPr/>
            <p:nvPr/>
          </p:nvSpPr>
          <p:spPr>
            <a:xfrm>
              <a:off x="5381036" y="4840255"/>
              <a:ext cx="2207095" cy="919648"/>
            </a:xfrm>
            <a:prstGeom prst="rect">
              <a:avLst/>
            </a:prstGeom>
          </p:spPr>
          <p:txBody>
            <a:bodyPr wrap="square" lIns="121899" tIns="60949" rIns="121899" bIns="60949">
              <a:spAutoFit/>
            </a:bodyPr>
            <a:p>
              <a:r>
                <a:rPr lang="en-US"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，考前预热</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，调整状态</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497" name="组 109"/>
            <p:cNvGrpSpPr/>
            <p:nvPr/>
          </p:nvGrpSpPr>
          <p:grpSpPr>
            <a:xfrm flipV="1">
              <a:off x="5901707" y="1122561"/>
              <a:ext cx="1824715" cy="2564658"/>
              <a:chOff x="2256477" y="2960682"/>
              <a:chExt cx="1368536" cy="1923494"/>
            </a:xfrm>
            <a:effectLst>
              <a:outerShdw blurRad="50800" dist="76200" dir="2700000" algn="tl" rotWithShape="0">
                <a:prstClr val="black">
                  <a:alpha val="40000"/>
                </a:prstClr>
              </a:outerShdw>
            </a:effectLst>
          </p:grpSpPr>
          <p:sp>
            <p:nvSpPr>
              <p:cNvPr id="498"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499"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0"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1"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2"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3"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4"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5"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6"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7"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8"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9"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0"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1"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2"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3"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4"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5"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6"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7"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8"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9"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0"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1"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2"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3"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4"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5"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6"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7"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8"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9"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0"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1"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2"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3"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4"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5"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6"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7"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8"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9"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0"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1"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2"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3"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4"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5"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6"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7"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8"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9"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0"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1"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2"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3"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4"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5"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pic>
            <p:nvPicPr>
              <p:cNvPr id="556"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8"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9"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0"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1"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2"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3"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4"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5"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6"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7"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8"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9"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0"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1"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2"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3"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4"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5"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6"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7"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8"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9"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0"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1"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2"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3"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4"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5"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6"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7"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8"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9"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0"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1"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2"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3"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4"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5"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6"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7"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8"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9"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0"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1"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2"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3"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4"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5"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6"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7"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8"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9"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3"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4"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5"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6"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8"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0"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4"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0"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2"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3"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8"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9"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0"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1"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2"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3"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4"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5"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6"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7"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grpSp>
      </p:grpSp>
      <p:pic>
        <p:nvPicPr>
          <p:cNvPr id="472" name="图片 471" descr="LOGO2"/>
          <p:cNvPicPr>
            <a:picLocks noChangeAspect="1"/>
          </p:cNvPicPr>
          <p:nvPr/>
        </p:nvPicPr>
        <p:blipFill>
          <a:blip r:embed="rId4"/>
          <a:stretch>
            <a:fillRect/>
          </a:stretch>
        </p:blipFill>
        <p:spPr>
          <a:xfrm>
            <a:off x="9802495" y="228600"/>
            <a:ext cx="1807845" cy="1673860"/>
          </a:xfrm>
          <a:prstGeom prst="rect">
            <a:avLst/>
          </a:prstGeom>
          <a:ln w="28575" cmpd="sng">
            <a:noFill/>
            <a:prstDash val="solid"/>
          </a:ln>
          <a:effectLst>
            <a:softEdge rad="114300"/>
          </a:effectLst>
        </p:spPr>
      </p:pic>
      <p:sp>
        <p:nvSpPr>
          <p:cNvPr id="481" name="文本框 480"/>
          <p:cNvSpPr txBox="1"/>
          <p:nvPr/>
        </p:nvSpPr>
        <p:spPr>
          <a:xfrm>
            <a:off x="844550" y="5843905"/>
            <a:ext cx="812165" cy="645160"/>
          </a:xfrm>
          <a:prstGeom prst="rect">
            <a:avLst/>
          </a:prstGeom>
          <a:noFill/>
        </p:spPr>
        <p:txBody>
          <a:bodyPr wrap="square" rtlCol="0">
            <a:spAutoFit/>
          </a:bodyPr>
          <a:p>
            <a:r>
              <a:rPr lang="en-US" b="1">
                <a:solidFill>
                  <a:schemeClr val="bg1"/>
                </a:solidFill>
              </a:rPr>
              <a:t>1</a:t>
            </a:r>
            <a:r>
              <a:rPr lang="zh-CN" altLang="en-US" b="1">
                <a:solidFill>
                  <a:schemeClr val="bg1"/>
                </a:solidFill>
              </a:rPr>
              <a:t>周</a:t>
            </a:r>
            <a:endParaRPr lang="zh-CN" altLang="en-US" b="1">
              <a:solidFill>
                <a:schemeClr val="bg1"/>
              </a:solidFill>
            </a:endParaRPr>
          </a:p>
          <a:p>
            <a:endParaRPr lang="zh-CN" altLang="en-US" b="1">
              <a:solidFill>
                <a:schemeClr val="bg1"/>
              </a:solidFill>
            </a:endParaRPr>
          </a:p>
        </p:txBody>
      </p:sp>
      <p:sp>
        <p:nvSpPr>
          <p:cNvPr id="611" name="文本框 610"/>
          <p:cNvSpPr txBox="1"/>
          <p:nvPr/>
        </p:nvSpPr>
        <p:spPr>
          <a:xfrm>
            <a:off x="3970655" y="5844540"/>
            <a:ext cx="812165" cy="368300"/>
          </a:xfrm>
          <a:prstGeom prst="rect">
            <a:avLst/>
          </a:prstGeom>
          <a:noFill/>
        </p:spPr>
        <p:txBody>
          <a:bodyPr wrap="square" rtlCol="0">
            <a:spAutoFit/>
          </a:bodyPr>
          <a:p>
            <a:r>
              <a:rPr lang="en-US" b="1">
                <a:solidFill>
                  <a:schemeClr val="bg1"/>
                </a:solidFill>
              </a:rPr>
              <a:t>2</a:t>
            </a:r>
            <a:r>
              <a:rPr lang="zh-CN" altLang="en-US" b="1">
                <a:solidFill>
                  <a:schemeClr val="bg1"/>
                </a:solidFill>
              </a:rPr>
              <a:t>周</a:t>
            </a:r>
            <a:endParaRPr lang="zh-CN" altLang="en-US" b="1">
              <a:solidFill>
                <a:schemeClr val="bg1"/>
              </a:solidFill>
            </a:endParaRPr>
          </a:p>
        </p:txBody>
      </p:sp>
      <p:sp>
        <p:nvSpPr>
          <p:cNvPr id="612" name="文本框 611"/>
          <p:cNvSpPr txBox="1"/>
          <p:nvPr/>
        </p:nvSpPr>
        <p:spPr>
          <a:xfrm>
            <a:off x="7279005" y="5844540"/>
            <a:ext cx="812165" cy="368300"/>
          </a:xfrm>
          <a:prstGeom prst="rect">
            <a:avLst/>
          </a:prstGeom>
          <a:noFill/>
        </p:spPr>
        <p:txBody>
          <a:bodyPr wrap="square" rtlCol="0">
            <a:spAutoFit/>
          </a:bodyPr>
          <a:p>
            <a:r>
              <a:rPr lang="en-US" b="1">
                <a:solidFill>
                  <a:schemeClr val="bg1"/>
                </a:solidFill>
              </a:rPr>
              <a:t>1</a:t>
            </a:r>
            <a:r>
              <a:rPr lang="zh-CN" altLang="en-US" b="1">
                <a:solidFill>
                  <a:schemeClr val="bg1"/>
                </a:solidFill>
              </a:rPr>
              <a:t>周</a:t>
            </a:r>
            <a:endParaRPr lang="zh-CN" altLang="en-US" b="1">
              <a:solidFill>
                <a:schemeClr val="bg1"/>
              </a:solidFill>
            </a:endParaRPr>
          </a:p>
        </p:txBody>
      </p:sp>
      <p:sp>
        <p:nvSpPr>
          <p:cNvPr id="613" name="文本框 612"/>
          <p:cNvSpPr txBox="1"/>
          <p:nvPr/>
        </p:nvSpPr>
        <p:spPr>
          <a:xfrm>
            <a:off x="10297795" y="5844540"/>
            <a:ext cx="918210" cy="368300"/>
          </a:xfrm>
          <a:prstGeom prst="rect">
            <a:avLst/>
          </a:prstGeom>
          <a:noFill/>
        </p:spPr>
        <p:txBody>
          <a:bodyPr wrap="square" rtlCol="0">
            <a:spAutoFit/>
          </a:bodyPr>
          <a:p>
            <a:r>
              <a:rPr lang="en-US" altLang="zh-CN" b="1">
                <a:solidFill>
                  <a:schemeClr val="bg1"/>
                </a:solidFill>
              </a:rPr>
              <a:t>1</a:t>
            </a:r>
            <a:r>
              <a:rPr lang="zh-CN" altLang="en-US" b="1">
                <a:solidFill>
                  <a:schemeClr val="bg1"/>
                </a:solidFill>
              </a:rPr>
              <a:t>个月</a:t>
            </a:r>
            <a:endParaRPr lang="zh-CN" altLang="en-US"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flipH="1">
            <a:off x="0" y="1173180"/>
            <a:ext cx="12192000" cy="168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19" name="组合 18"/>
          <p:cNvGrpSpPr/>
          <p:nvPr/>
        </p:nvGrpSpPr>
        <p:grpSpPr>
          <a:xfrm>
            <a:off x="1687867" y="1571851"/>
            <a:ext cx="1328605" cy="988453"/>
            <a:chOff x="6233338" y="4924592"/>
            <a:chExt cx="808555" cy="601547"/>
          </a:xfrm>
          <a:solidFill>
            <a:schemeClr val="bg1"/>
          </a:solidFill>
        </p:grpSpPr>
        <p:sp>
          <p:nvSpPr>
            <p:cNvPr id="20"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242231" y="3332280"/>
            <a:ext cx="1538605" cy="1539116"/>
            <a:chOff x="1141781" y="3336463"/>
            <a:chExt cx="1539116" cy="1539116"/>
          </a:xfrm>
        </p:grpSpPr>
        <p:grpSp>
          <p:nvGrpSpPr>
            <p:cNvPr id="31" name="组合 30"/>
            <p:cNvGrpSpPr/>
            <p:nvPr/>
          </p:nvGrpSpPr>
          <p:grpSpPr>
            <a:xfrm>
              <a:off x="1381921" y="3720581"/>
              <a:ext cx="1109662" cy="825500"/>
              <a:chOff x="4203700" y="15481300"/>
              <a:chExt cx="1109662" cy="825500"/>
            </a:xfrm>
            <a:solidFill>
              <a:srgbClr val="00A78B"/>
            </a:solidFill>
          </p:grpSpPr>
          <p:sp>
            <p:nvSpPr>
              <p:cNvPr id="32" name="Freeform 493"/>
              <p:cNvSpPr/>
              <p:nvPr/>
            </p:nvSpPr>
            <p:spPr bwMode="auto">
              <a:xfrm>
                <a:off x="5021262" y="15481300"/>
                <a:ext cx="292100" cy="769937"/>
              </a:xfrm>
              <a:custGeom>
                <a:avLst/>
                <a:gdLst>
                  <a:gd name="T0" fmla="*/ 0 w 78"/>
                  <a:gd name="T1" fmla="*/ 187 h 205"/>
                  <a:gd name="T2" fmla="*/ 6 w 78"/>
                  <a:gd name="T3" fmla="*/ 16 h 205"/>
                  <a:gd name="T4" fmla="*/ 23 w 78"/>
                  <a:gd name="T5" fmla="*/ 0 h 205"/>
                  <a:gd name="T6" fmla="*/ 16 w 78"/>
                  <a:gd name="T7" fmla="*/ 205 h 205"/>
                  <a:gd name="T8" fmla="*/ 0 w 78"/>
                  <a:gd name="T9" fmla="*/ 187 h 205"/>
                  <a:gd name="T10" fmla="*/ 0 w 78"/>
                  <a:gd name="T11" fmla="*/ 187 h 205"/>
                </a:gdLst>
                <a:ahLst/>
                <a:cxnLst>
                  <a:cxn ang="0">
                    <a:pos x="T0" y="T1"/>
                  </a:cxn>
                  <a:cxn ang="0">
                    <a:pos x="T2" y="T3"/>
                  </a:cxn>
                  <a:cxn ang="0">
                    <a:pos x="T4" y="T5"/>
                  </a:cxn>
                  <a:cxn ang="0">
                    <a:pos x="T6" y="T7"/>
                  </a:cxn>
                  <a:cxn ang="0">
                    <a:pos x="T8" y="T9"/>
                  </a:cxn>
                  <a:cxn ang="0">
                    <a:pos x="T10" y="T11"/>
                  </a:cxn>
                </a:cxnLst>
                <a:rect l="0" t="0" r="r" b="b"/>
                <a:pathLst>
                  <a:path w="78" h="205">
                    <a:moveTo>
                      <a:pt x="0" y="187"/>
                    </a:moveTo>
                    <a:cubicBezTo>
                      <a:pt x="49" y="142"/>
                      <a:pt x="51" y="65"/>
                      <a:pt x="6" y="16"/>
                    </a:cubicBezTo>
                    <a:cubicBezTo>
                      <a:pt x="23" y="0"/>
                      <a:pt x="23" y="0"/>
                      <a:pt x="23" y="0"/>
                    </a:cubicBezTo>
                    <a:cubicBezTo>
                      <a:pt x="78" y="58"/>
                      <a:pt x="75" y="150"/>
                      <a:pt x="16" y="205"/>
                    </a:cubicBezTo>
                    <a:cubicBezTo>
                      <a:pt x="0" y="187"/>
                      <a:pt x="0" y="187"/>
                      <a:pt x="0" y="187"/>
                    </a:cubicBezTo>
                    <a:cubicBezTo>
                      <a:pt x="0" y="187"/>
                      <a:pt x="0" y="187"/>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94"/>
              <p:cNvSpPr/>
              <p:nvPr/>
            </p:nvSpPr>
            <p:spPr bwMode="auto">
              <a:xfrm>
                <a:off x="4938712" y="15579725"/>
                <a:ext cx="214313" cy="566737"/>
              </a:xfrm>
              <a:custGeom>
                <a:avLst/>
                <a:gdLst>
                  <a:gd name="T0" fmla="*/ 0 w 57"/>
                  <a:gd name="T1" fmla="*/ 137 h 151"/>
                  <a:gd name="T2" fmla="*/ 4 w 57"/>
                  <a:gd name="T3" fmla="*/ 12 h 151"/>
                  <a:gd name="T4" fmla="*/ 4 w 57"/>
                  <a:gd name="T5" fmla="*/ 12 h 151"/>
                  <a:gd name="T6" fmla="*/ 17 w 57"/>
                  <a:gd name="T7" fmla="*/ 0 h 151"/>
                  <a:gd name="T8" fmla="*/ 17 w 57"/>
                  <a:gd name="T9" fmla="*/ 0 h 151"/>
                  <a:gd name="T10" fmla="*/ 12 w 57"/>
                  <a:gd name="T11" fmla="*/ 151 h 151"/>
                  <a:gd name="T12" fmla="*/ 0 w 57"/>
                  <a:gd name="T13" fmla="*/ 137 h 151"/>
                </a:gdLst>
                <a:ahLst/>
                <a:cxnLst>
                  <a:cxn ang="0">
                    <a:pos x="T0" y="T1"/>
                  </a:cxn>
                  <a:cxn ang="0">
                    <a:pos x="T2" y="T3"/>
                  </a:cxn>
                  <a:cxn ang="0">
                    <a:pos x="T4" y="T5"/>
                  </a:cxn>
                  <a:cxn ang="0">
                    <a:pos x="T6" y="T7"/>
                  </a:cxn>
                  <a:cxn ang="0">
                    <a:pos x="T8" y="T9"/>
                  </a:cxn>
                  <a:cxn ang="0">
                    <a:pos x="T10" y="T11"/>
                  </a:cxn>
                  <a:cxn ang="0">
                    <a:pos x="T12" y="T13"/>
                  </a:cxn>
                </a:cxnLst>
                <a:rect l="0" t="0" r="r" b="b"/>
                <a:pathLst>
                  <a:path w="57" h="151">
                    <a:moveTo>
                      <a:pt x="0" y="137"/>
                    </a:moveTo>
                    <a:cubicBezTo>
                      <a:pt x="35" y="104"/>
                      <a:pt x="37" y="48"/>
                      <a:pt x="4" y="12"/>
                    </a:cubicBezTo>
                    <a:cubicBezTo>
                      <a:pt x="4" y="12"/>
                      <a:pt x="4" y="12"/>
                      <a:pt x="4" y="12"/>
                    </a:cubicBezTo>
                    <a:cubicBezTo>
                      <a:pt x="17" y="0"/>
                      <a:pt x="17" y="0"/>
                      <a:pt x="17" y="0"/>
                    </a:cubicBezTo>
                    <a:cubicBezTo>
                      <a:pt x="17" y="0"/>
                      <a:pt x="17" y="0"/>
                      <a:pt x="17" y="0"/>
                    </a:cubicBezTo>
                    <a:cubicBezTo>
                      <a:pt x="57" y="43"/>
                      <a:pt x="55" y="110"/>
                      <a:pt x="12" y="151"/>
                    </a:cubicBezTo>
                    <a:lnTo>
                      <a:pt x="0"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95"/>
              <p:cNvSpPr/>
              <p:nvPr/>
            </p:nvSpPr>
            <p:spPr bwMode="auto">
              <a:xfrm>
                <a:off x="4848225" y="15668625"/>
                <a:ext cx="157163" cy="376237"/>
              </a:xfrm>
              <a:custGeom>
                <a:avLst/>
                <a:gdLst>
                  <a:gd name="T0" fmla="*/ 15 w 42"/>
                  <a:gd name="T1" fmla="*/ 0 h 100"/>
                  <a:gd name="T2" fmla="*/ 12 w 42"/>
                  <a:gd name="T3" fmla="*/ 100 h 100"/>
                  <a:gd name="T4" fmla="*/ 0 w 42"/>
                  <a:gd name="T5" fmla="*/ 87 h 100"/>
                  <a:gd name="T6" fmla="*/ 2 w 42"/>
                  <a:gd name="T7" fmla="*/ 13 h 100"/>
                  <a:gd name="T8" fmla="*/ 2 w 42"/>
                  <a:gd name="T9" fmla="*/ 12 h 100"/>
                  <a:gd name="T10" fmla="*/ 15 w 42"/>
                  <a:gd name="T11" fmla="*/ 0 h 100"/>
                  <a:gd name="T12" fmla="*/ 15 w 42"/>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42" h="100">
                    <a:moveTo>
                      <a:pt x="15" y="0"/>
                    </a:moveTo>
                    <a:cubicBezTo>
                      <a:pt x="42" y="29"/>
                      <a:pt x="40" y="74"/>
                      <a:pt x="12" y="100"/>
                    </a:cubicBezTo>
                    <a:cubicBezTo>
                      <a:pt x="0" y="87"/>
                      <a:pt x="0" y="87"/>
                      <a:pt x="0" y="87"/>
                    </a:cubicBezTo>
                    <a:cubicBezTo>
                      <a:pt x="21" y="67"/>
                      <a:pt x="22" y="34"/>
                      <a:pt x="2" y="13"/>
                    </a:cubicBezTo>
                    <a:cubicBezTo>
                      <a:pt x="2" y="12"/>
                      <a:pt x="2" y="12"/>
                      <a:pt x="2" y="12"/>
                    </a:cubicBezTo>
                    <a:cubicBezTo>
                      <a:pt x="15" y="0"/>
                      <a:pt x="15" y="0"/>
                      <a:pt x="15" y="0"/>
                    </a:cubicBezTo>
                    <a:cubicBezTo>
                      <a:pt x="15" y="0"/>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96"/>
              <p:cNvSpPr>
                <a:spLocks noEditPoints="1"/>
              </p:cNvSpPr>
              <p:nvPr/>
            </p:nvSpPr>
            <p:spPr bwMode="auto">
              <a:xfrm>
                <a:off x="4203700" y="15500350"/>
                <a:ext cx="622300" cy="806450"/>
              </a:xfrm>
              <a:custGeom>
                <a:avLst/>
                <a:gdLst>
                  <a:gd name="T0" fmla="*/ 112 w 166"/>
                  <a:gd name="T1" fmla="*/ 98 h 215"/>
                  <a:gd name="T2" fmla="*/ 110 w 166"/>
                  <a:gd name="T3" fmla="*/ 90 h 215"/>
                  <a:gd name="T4" fmla="*/ 125 w 166"/>
                  <a:gd name="T5" fmla="*/ 75 h 215"/>
                  <a:gd name="T6" fmla="*/ 140 w 166"/>
                  <a:gd name="T7" fmla="*/ 90 h 215"/>
                  <a:gd name="T8" fmla="*/ 138 w 166"/>
                  <a:gd name="T9" fmla="*/ 98 h 215"/>
                  <a:gd name="T10" fmla="*/ 138 w 166"/>
                  <a:gd name="T11" fmla="*/ 101 h 215"/>
                  <a:gd name="T12" fmla="*/ 138 w 166"/>
                  <a:gd name="T13" fmla="*/ 108 h 215"/>
                  <a:gd name="T14" fmla="*/ 148 w 166"/>
                  <a:gd name="T15" fmla="*/ 90 h 215"/>
                  <a:gd name="T16" fmla="*/ 125 w 166"/>
                  <a:gd name="T17" fmla="*/ 67 h 215"/>
                  <a:gd name="T18" fmla="*/ 102 w 166"/>
                  <a:gd name="T19" fmla="*/ 90 h 215"/>
                  <a:gd name="T20" fmla="*/ 112 w 166"/>
                  <a:gd name="T21" fmla="*/ 108 h 215"/>
                  <a:gd name="T22" fmla="*/ 112 w 166"/>
                  <a:gd name="T23" fmla="*/ 101 h 215"/>
                  <a:gd name="T24" fmla="*/ 112 w 166"/>
                  <a:gd name="T25" fmla="*/ 98 h 215"/>
                  <a:gd name="T26" fmla="*/ 50 w 166"/>
                  <a:gd name="T27" fmla="*/ 132 h 215"/>
                  <a:gd name="T28" fmla="*/ 41 w 166"/>
                  <a:gd name="T29" fmla="*/ 141 h 215"/>
                  <a:gd name="T30" fmla="*/ 41 w 166"/>
                  <a:gd name="T31" fmla="*/ 148 h 215"/>
                  <a:gd name="T32" fmla="*/ 50 w 166"/>
                  <a:gd name="T33" fmla="*/ 157 h 215"/>
                  <a:gd name="T34" fmla="*/ 61 w 166"/>
                  <a:gd name="T35" fmla="*/ 157 h 215"/>
                  <a:gd name="T36" fmla="*/ 64 w 166"/>
                  <a:gd name="T37" fmla="*/ 156 h 215"/>
                  <a:gd name="T38" fmla="*/ 74 w 166"/>
                  <a:gd name="T39" fmla="*/ 157 h 215"/>
                  <a:gd name="T40" fmla="*/ 133 w 166"/>
                  <a:gd name="T41" fmla="*/ 98 h 215"/>
                  <a:gd name="T42" fmla="*/ 119 w 166"/>
                  <a:gd name="T43" fmla="*/ 98 h 215"/>
                  <a:gd name="T44" fmla="*/ 74 w 166"/>
                  <a:gd name="T45" fmla="*/ 144 h 215"/>
                  <a:gd name="T46" fmla="*/ 70 w 166"/>
                  <a:gd name="T47" fmla="*/ 143 h 215"/>
                  <a:gd name="T48" fmla="*/ 70 w 166"/>
                  <a:gd name="T49" fmla="*/ 141 h 215"/>
                  <a:gd name="T50" fmla="*/ 61 w 166"/>
                  <a:gd name="T51" fmla="*/ 132 h 215"/>
                  <a:gd name="T52" fmla="*/ 50 w 166"/>
                  <a:gd name="T53" fmla="*/ 132 h 215"/>
                  <a:gd name="T54" fmla="*/ 69 w 166"/>
                  <a:gd name="T55" fmla="*/ 189 h 215"/>
                  <a:gd name="T56" fmla="*/ 44 w 166"/>
                  <a:gd name="T57" fmla="*/ 180 h 215"/>
                  <a:gd name="T58" fmla="*/ 40 w 166"/>
                  <a:gd name="T59" fmla="*/ 162 h 215"/>
                  <a:gd name="T60" fmla="*/ 38 w 166"/>
                  <a:gd name="T61" fmla="*/ 154 h 215"/>
                  <a:gd name="T62" fmla="*/ 31 w 166"/>
                  <a:gd name="T63" fmla="*/ 145 h 215"/>
                  <a:gd name="T64" fmla="*/ 13 w 166"/>
                  <a:gd name="T65" fmla="*/ 145 h 215"/>
                  <a:gd name="T66" fmla="*/ 4 w 166"/>
                  <a:gd name="T67" fmla="*/ 133 h 215"/>
                  <a:gd name="T68" fmla="*/ 22 w 166"/>
                  <a:gd name="T69" fmla="*/ 104 h 215"/>
                  <a:gd name="T70" fmla="*/ 20 w 166"/>
                  <a:gd name="T71" fmla="*/ 60 h 215"/>
                  <a:gd name="T72" fmla="*/ 140 w 166"/>
                  <a:gd name="T73" fmla="*/ 19 h 215"/>
                  <a:gd name="T74" fmla="*/ 165 w 166"/>
                  <a:gd name="T75" fmla="*/ 68 h 215"/>
                  <a:gd name="T76" fmla="*/ 162 w 166"/>
                  <a:gd name="T77" fmla="*/ 113 h 215"/>
                  <a:gd name="T78" fmla="*/ 164 w 166"/>
                  <a:gd name="T79" fmla="*/ 171 h 215"/>
                  <a:gd name="T80" fmla="*/ 100 w 166"/>
                  <a:gd name="T81" fmla="*/ 215 h 215"/>
                  <a:gd name="T82" fmla="*/ 100 w 166"/>
                  <a:gd name="T83" fmla="*/ 198 h 215"/>
                  <a:gd name="T84" fmla="*/ 94 w 166"/>
                  <a:gd name="T85" fmla="*/ 182 h 215"/>
                  <a:gd name="T86" fmla="*/ 69 w 166"/>
                  <a:gd name="T87"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15">
                    <a:moveTo>
                      <a:pt x="112" y="98"/>
                    </a:moveTo>
                    <a:cubicBezTo>
                      <a:pt x="111" y="96"/>
                      <a:pt x="110" y="93"/>
                      <a:pt x="110" y="90"/>
                    </a:cubicBezTo>
                    <a:cubicBezTo>
                      <a:pt x="110" y="82"/>
                      <a:pt x="117" y="75"/>
                      <a:pt x="125" y="75"/>
                    </a:cubicBezTo>
                    <a:cubicBezTo>
                      <a:pt x="133" y="75"/>
                      <a:pt x="140" y="82"/>
                      <a:pt x="140" y="90"/>
                    </a:cubicBezTo>
                    <a:cubicBezTo>
                      <a:pt x="140" y="93"/>
                      <a:pt x="140" y="96"/>
                      <a:pt x="138" y="98"/>
                    </a:cubicBezTo>
                    <a:cubicBezTo>
                      <a:pt x="138" y="99"/>
                      <a:pt x="138" y="100"/>
                      <a:pt x="138" y="101"/>
                    </a:cubicBezTo>
                    <a:cubicBezTo>
                      <a:pt x="138" y="108"/>
                      <a:pt x="138" y="108"/>
                      <a:pt x="138" y="108"/>
                    </a:cubicBezTo>
                    <a:cubicBezTo>
                      <a:pt x="144" y="104"/>
                      <a:pt x="148" y="98"/>
                      <a:pt x="148" y="90"/>
                    </a:cubicBezTo>
                    <a:cubicBezTo>
                      <a:pt x="148" y="78"/>
                      <a:pt x="138" y="67"/>
                      <a:pt x="125" y="67"/>
                    </a:cubicBezTo>
                    <a:cubicBezTo>
                      <a:pt x="113" y="67"/>
                      <a:pt x="102" y="78"/>
                      <a:pt x="102" y="90"/>
                    </a:cubicBezTo>
                    <a:cubicBezTo>
                      <a:pt x="102" y="98"/>
                      <a:pt x="106" y="104"/>
                      <a:pt x="112" y="108"/>
                    </a:cubicBezTo>
                    <a:cubicBezTo>
                      <a:pt x="112" y="101"/>
                      <a:pt x="112" y="101"/>
                      <a:pt x="112" y="101"/>
                    </a:cubicBezTo>
                    <a:cubicBezTo>
                      <a:pt x="112" y="100"/>
                      <a:pt x="112" y="99"/>
                      <a:pt x="112" y="98"/>
                    </a:cubicBezTo>
                    <a:close/>
                    <a:moveTo>
                      <a:pt x="50" y="132"/>
                    </a:moveTo>
                    <a:cubicBezTo>
                      <a:pt x="45" y="132"/>
                      <a:pt x="41" y="136"/>
                      <a:pt x="41" y="141"/>
                    </a:cubicBezTo>
                    <a:cubicBezTo>
                      <a:pt x="41" y="148"/>
                      <a:pt x="41" y="148"/>
                      <a:pt x="41" y="148"/>
                    </a:cubicBezTo>
                    <a:cubicBezTo>
                      <a:pt x="41" y="153"/>
                      <a:pt x="45" y="157"/>
                      <a:pt x="50" y="157"/>
                    </a:cubicBezTo>
                    <a:cubicBezTo>
                      <a:pt x="61" y="157"/>
                      <a:pt x="61" y="157"/>
                      <a:pt x="61" y="157"/>
                    </a:cubicBezTo>
                    <a:cubicBezTo>
                      <a:pt x="62" y="157"/>
                      <a:pt x="63" y="157"/>
                      <a:pt x="64" y="156"/>
                    </a:cubicBezTo>
                    <a:cubicBezTo>
                      <a:pt x="67" y="157"/>
                      <a:pt x="70" y="157"/>
                      <a:pt x="74" y="157"/>
                    </a:cubicBezTo>
                    <a:cubicBezTo>
                      <a:pt x="106" y="157"/>
                      <a:pt x="133" y="130"/>
                      <a:pt x="133" y="98"/>
                    </a:cubicBezTo>
                    <a:cubicBezTo>
                      <a:pt x="119" y="98"/>
                      <a:pt x="119" y="98"/>
                      <a:pt x="119" y="98"/>
                    </a:cubicBezTo>
                    <a:cubicBezTo>
                      <a:pt x="119" y="123"/>
                      <a:pt x="99" y="144"/>
                      <a:pt x="74" y="144"/>
                    </a:cubicBezTo>
                    <a:cubicBezTo>
                      <a:pt x="72" y="144"/>
                      <a:pt x="71" y="144"/>
                      <a:pt x="70" y="143"/>
                    </a:cubicBezTo>
                    <a:cubicBezTo>
                      <a:pt x="70" y="141"/>
                      <a:pt x="70" y="141"/>
                      <a:pt x="70" y="141"/>
                    </a:cubicBezTo>
                    <a:cubicBezTo>
                      <a:pt x="70" y="136"/>
                      <a:pt x="66" y="132"/>
                      <a:pt x="61" y="132"/>
                    </a:cubicBezTo>
                    <a:lnTo>
                      <a:pt x="50" y="132"/>
                    </a:lnTo>
                    <a:close/>
                    <a:moveTo>
                      <a:pt x="69" y="189"/>
                    </a:moveTo>
                    <a:cubicBezTo>
                      <a:pt x="50" y="195"/>
                      <a:pt x="44" y="180"/>
                      <a:pt x="44" y="180"/>
                    </a:cubicBezTo>
                    <a:cubicBezTo>
                      <a:pt x="40" y="162"/>
                      <a:pt x="40" y="162"/>
                      <a:pt x="40" y="162"/>
                    </a:cubicBezTo>
                    <a:cubicBezTo>
                      <a:pt x="38" y="154"/>
                      <a:pt x="38" y="154"/>
                      <a:pt x="38" y="154"/>
                    </a:cubicBezTo>
                    <a:cubicBezTo>
                      <a:pt x="31" y="145"/>
                      <a:pt x="31" y="145"/>
                      <a:pt x="31" y="145"/>
                    </a:cubicBezTo>
                    <a:cubicBezTo>
                      <a:pt x="31" y="145"/>
                      <a:pt x="26" y="145"/>
                      <a:pt x="13" y="145"/>
                    </a:cubicBezTo>
                    <a:cubicBezTo>
                      <a:pt x="0" y="145"/>
                      <a:pt x="4" y="133"/>
                      <a:pt x="4" y="133"/>
                    </a:cubicBezTo>
                    <a:cubicBezTo>
                      <a:pt x="22" y="104"/>
                      <a:pt x="22" y="104"/>
                      <a:pt x="22" y="104"/>
                    </a:cubicBezTo>
                    <a:cubicBezTo>
                      <a:pt x="21" y="90"/>
                      <a:pt x="19" y="75"/>
                      <a:pt x="20" y="60"/>
                    </a:cubicBezTo>
                    <a:cubicBezTo>
                      <a:pt x="24" y="9"/>
                      <a:pt x="104" y="0"/>
                      <a:pt x="140" y="19"/>
                    </a:cubicBezTo>
                    <a:cubicBezTo>
                      <a:pt x="158" y="29"/>
                      <a:pt x="164" y="48"/>
                      <a:pt x="165" y="68"/>
                    </a:cubicBezTo>
                    <a:cubicBezTo>
                      <a:pt x="166" y="83"/>
                      <a:pt x="164" y="99"/>
                      <a:pt x="162" y="113"/>
                    </a:cubicBezTo>
                    <a:cubicBezTo>
                      <a:pt x="159" y="145"/>
                      <a:pt x="164" y="171"/>
                      <a:pt x="164" y="171"/>
                    </a:cubicBezTo>
                    <a:cubicBezTo>
                      <a:pt x="166" y="206"/>
                      <a:pt x="100" y="215"/>
                      <a:pt x="100" y="215"/>
                    </a:cubicBezTo>
                    <a:cubicBezTo>
                      <a:pt x="100" y="198"/>
                      <a:pt x="100" y="198"/>
                      <a:pt x="100" y="198"/>
                    </a:cubicBezTo>
                    <a:cubicBezTo>
                      <a:pt x="94" y="182"/>
                      <a:pt x="94" y="182"/>
                      <a:pt x="94" y="182"/>
                    </a:cubicBezTo>
                    <a:lnTo>
                      <a:pt x="69"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97"/>
              <p:cNvSpPr>
                <a:spLocks noEditPoints="1"/>
              </p:cNvSpPr>
              <p:nvPr/>
            </p:nvSpPr>
            <p:spPr bwMode="auto">
              <a:xfrm>
                <a:off x="4383087" y="16014700"/>
                <a:ext cx="44450" cy="44450"/>
              </a:xfrm>
              <a:custGeom>
                <a:avLst/>
                <a:gdLst>
                  <a:gd name="T0" fmla="*/ 6 w 12"/>
                  <a:gd name="T1" fmla="*/ 3 h 12"/>
                  <a:gd name="T2" fmla="*/ 3 w 12"/>
                  <a:gd name="T3" fmla="*/ 6 h 12"/>
                  <a:gd name="T4" fmla="*/ 6 w 12"/>
                  <a:gd name="T5" fmla="*/ 9 h 12"/>
                  <a:gd name="T6" fmla="*/ 9 w 12"/>
                  <a:gd name="T7" fmla="*/ 6 h 12"/>
                  <a:gd name="T8" fmla="*/ 6 w 12"/>
                  <a:gd name="T9" fmla="*/ 3 h 12"/>
                  <a:gd name="T10" fmla="*/ 6 w 12"/>
                  <a:gd name="T11" fmla="*/ 12 h 12"/>
                  <a:gd name="T12" fmla="*/ 0 w 12"/>
                  <a:gd name="T13" fmla="*/ 6 h 12"/>
                  <a:gd name="T14" fmla="*/ 6 w 12"/>
                  <a:gd name="T15" fmla="*/ 0 h 12"/>
                  <a:gd name="T16" fmla="*/ 12 w 12"/>
                  <a:gd name="T17" fmla="*/ 6 h 12"/>
                  <a:gd name="T18" fmla="*/ 6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3"/>
                    </a:moveTo>
                    <a:cubicBezTo>
                      <a:pt x="4" y="3"/>
                      <a:pt x="3" y="4"/>
                      <a:pt x="3" y="6"/>
                    </a:cubicBezTo>
                    <a:cubicBezTo>
                      <a:pt x="3" y="8"/>
                      <a:pt x="4" y="9"/>
                      <a:pt x="6" y="9"/>
                    </a:cubicBezTo>
                    <a:cubicBezTo>
                      <a:pt x="8" y="9"/>
                      <a:pt x="9" y="8"/>
                      <a:pt x="9" y="6"/>
                    </a:cubicBezTo>
                    <a:cubicBezTo>
                      <a:pt x="9" y="4"/>
                      <a:pt x="8" y="3"/>
                      <a:pt x="6" y="3"/>
                    </a:cubicBezTo>
                    <a:close/>
                    <a:moveTo>
                      <a:pt x="6" y="12"/>
                    </a:moveTo>
                    <a:cubicBezTo>
                      <a:pt x="3" y="12"/>
                      <a:pt x="0" y="9"/>
                      <a:pt x="0" y="6"/>
                    </a:cubicBezTo>
                    <a:cubicBezTo>
                      <a:pt x="0" y="3"/>
                      <a:pt x="3" y="0"/>
                      <a:pt x="6" y="0"/>
                    </a:cubicBezTo>
                    <a:cubicBezTo>
                      <a:pt x="9" y="0"/>
                      <a:pt x="12" y="3"/>
                      <a:pt x="12" y="6"/>
                    </a:cubicBezTo>
                    <a:cubicBezTo>
                      <a:pt x="12" y="9"/>
                      <a:pt x="9" y="12"/>
                      <a:pt x="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椭圆 55"/>
            <p:cNvSpPr/>
            <p:nvPr/>
          </p:nvSpPr>
          <p:spPr>
            <a:xfrm>
              <a:off x="1141781" y="3336463"/>
              <a:ext cx="1539116" cy="1539116"/>
            </a:xfrm>
            <a:prstGeom prst="ellipse">
              <a:avLst/>
            </a:prstGeom>
            <a:noFill/>
            <a:ln>
              <a:solidFill>
                <a:srgbClr val="00A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1199560" y="3332280"/>
            <a:ext cx="1539116" cy="1539116"/>
            <a:chOff x="3871197" y="3342277"/>
            <a:chExt cx="1539116" cy="1539116"/>
          </a:xfrm>
        </p:grpSpPr>
        <p:grpSp>
          <p:nvGrpSpPr>
            <p:cNvPr id="43" name="组合 42"/>
            <p:cNvGrpSpPr/>
            <p:nvPr/>
          </p:nvGrpSpPr>
          <p:grpSpPr>
            <a:xfrm>
              <a:off x="4243387" y="3584480"/>
              <a:ext cx="777875" cy="960437"/>
              <a:chOff x="2840037" y="16743362"/>
              <a:chExt cx="777875" cy="960437"/>
            </a:xfrm>
            <a:solidFill>
              <a:srgbClr val="00A78B"/>
            </a:solidFill>
          </p:grpSpPr>
          <p:sp>
            <p:nvSpPr>
              <p:cNvPr id="44" name="Freeform 515"/>
              <p:cNvSpPr/>
              <p:nvPr/>
            </p:nvSpPr>
            <p:spPr bwMode="auto">
              <a:xfrm>
                <a:off x="3208337" y="16743362"/>
                <a:ext cx="390525" cy="242887"/>
              </a:xfrm>
              <a:custGeom>
                <a:avLst/>
                <a:gdLst>
                  <a:gd name="T0" fmla="*/ 97 w 246"/>
                  <a:gd name="T1" fmla="*/ 127 h 153"/>
                  <a:gd name="T2" fmla="*/ 69 w 246"/>
                  <a:gd name="T3" fmla="*/ 153 h 153"/>
                  <a:gd name="T4" fmla="*/ 31 w 246"/>
                  <a:gd name="T5" fmla="*/ 127 h 153"/>
                  <a:gd name="T6" fmla="*/ 14 w 246"/>
                  <a:gd name="T7" fmla="*/ 127 h 153"/>
                  <a:gd name="T8" fmla="*/ 10 w 246"/>
                  <a:gd name="T9" fmla="*/ 127 h 153"/>
                  <a:gd name="T10" fmla="*/ 0 w 246"/>
                  <a:gd name="T11" fmla="*/ 134 h 153"/>
                  <a:gd name="T12" fmla="*/ 21 w 246"/>
                  <a:gd name="T13" fmla="*/ 0 h 153"/>
                  <a:gd name="T14" fmla="*/ 246 w 246"/>
                  <a:gd name="T15" fmla="*/ 49 h 153"/>
                  <a:gd name="T16" fmla="*/ 225 w 246"/>
                  <a:gd name="T17" fmla="*/ 144 h 153"/>
                  <a:gd name="T18" fmla="*/ 215 w 246"/>
                  <a:gd name="T19" fmla="*/ 153 h 153"/>
                  <a:gd name="T20" fmla="*/ 189 w 246"/>
                  <a:gd name="T21" fmla="*/ 127 h 153"/>
                  <a:gd name="T22" fmla="*/ 168 w 246"/>
                  <a:gd name="T23" fmla="*/ 127 h 153"/>
                  <a:gd name="T24" fmla="*/ 140 w 246"/>
                  <a:gd name="T25" fmla="*/ 153 h 153"/>
                  <a:gd name="T26" fmla="*/ 114 w 246"/>
                  <a:gd name="T27" fmla="*/ 127 h 153"/>
                  <a:gd name="T28" fmla="*/ 97 w 246"/>
                  <a:gd name="T29" fmla="*/ 1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53">
                    <a:moveTo>
                      <a:pt x="97" y="127"/>
                    </a:moveTo>
                    <a:lnTo>
                      <a:pt x="69" y="153"/>
                    </a:lnTo>
                    <a:lnTo>
                      <a:pt x="31" y="127"/>
                    </a:lnTo>
                    <a:lnTo>
                      <a:pt x="14" y="127"/>
                    </a:lnTo>
                    <a:lnTo>
                      <a:pt x="10" y="127"/>
                    </a:lnTo>
                    <a:lnTo>
                      <a:pt x="0" y="134"/>
                    </a:lnTo>
                    <a:lnTo>
                      <a:pt x="21" y="0"/>
                    </a:lnTo>
                    <a:lnTo>
                      <a:pt x="246" y="49"/>
                    </a:lnTo>
                    <a:lnTo>
                      <a:pt x="225" y="144"/>
                    </a:lnTo>
                    <a:lnTo>
                      <a:pt x="215" y="153"/>
                    </a:lnTo>
                    <a:lnTo>
                      <a:pt x="189" y="127"/>
                    </a:lnTo>
                    <a:lnTo>
                      <a:pt x="168" y="127"/>
                    </a:lnTo>
                    <a:lnTo>
                      <a:pt x="140" y="153"/>
                    </a:lnTo>
                    <a:lnTo>
                      <a:pt x="114" y="127"/>
                    </a:lnTo>
                    <a:lnTo>
                      <a:pt x="97"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6"/>
              <p:cNvSpPr>
                <a:spLocks noEditPoints="1"/>
              </p:cNvSpPr>
              <p:nvPr/>
            </p:nvSpPr>
            <p:spPr bwMode="auto">
              <a:xfrm>
                <a:off x="2840037" y="16975137"/>
                <a:ext cx="777875" cy="728662"/>
              </a:xfrm>
              <a:custGeom>
                <a:avLst/>
                <a:gdLst>
                  <a:gd name="T0" fmla="*/ 159 w 207"/>
                  <a:gd name="T1" fmla="*/ 36 h 194"/>
                  <a:gd name="T2" fmla="*/ 152 w 207"/>
                  <a:gd name="T3" fmla="*/ 43 h 194"/>
                  <a:gd name="T4" fmla="*/ 160 w 207"/>
                  <a:gd name="T5" fmla="*/ 51 h 194"/>
                  <a:gd name="T6" fmla="*/ 162 w 207"/>
                  <a:gd name="T7" fmla="*/ 51 h 194"/>
                  <a:gd name="T8" fmla="*/ 106 w 207"/>
                  <a:gd name="T9" fmla="*/ 90 h 194"/>
                  <a:gd name="T10" fmla="*/ 51 w 207"/>
                  <a:gd name="T11" fmla="*/ 51 h 194"/>
                  <a:gd name="T12" fmla="*/ 52 w 207"/>
                  <a:gd name="T13" fmla="*/ 51 h 194"/>
                  <a:gd name="T14" fmla="*/ 60 w 207"/>
                  <a:gd name="T15" fmla="*/ 43 h 194"/>
                  <a:gd name="T16" fmla="*/ 53 w 207"/>
                  <a:gd name="T17" fmla="*/ 36 h 194"/>
                  <a:gd name="T18" fmla="*/ 53 w 207"/>
                  <a:gd name="T19" fmla="*/ 41 h 194"/>
                  <a:gd name="T20" fmla="*/ 38 w 207"/>
                  <a:gd name="T21" fmla="*/ 41 h 194"/>
                  <a:gd name="T22" fmla="*/ 38 w 207"/>
                  <a:gd name="T23" fmla="*/ 36 h 194"/>
                  <a:gd name="T24" fmla="*/ 32 w 207"/>
                  <a:gd name="T25" fmla="*/ 43 h 194"/>
                  <a:gd name="T26" fmla="*/ 39 w 207"/>
                  <a:gd name="T27" fmla="*/ 51 h 194"/>
                  <a:gd name="T28" fmla="*/ 43 w 207"/>
                  <a:gd name="T29" fmla="*/ 51 h 194"/>
                  <a:gd name="T30" fmla="*/ 106 w 207"/>
                  <a:gd name="T31" fmla="*/ 98 h 194"/>
                  <a:gd name="T32" fmla="*/ 170 w 207"/>
                  <a:gd name="T33" fmla="*/ 51 h 194"/>
                  <a:gd name="T34" fmla="*/ 173 w 207"/>
                  <a:gd name="T35" fmla="*/ 51 h 194"/>
                  <a:gd name="T36" fmla="*/ 180 w 207"/>
                  <a:gd name="T37" fmla="*/ 43 h 194"/>
                  <a:gd name="T38" fmla="*/ 174 w 207"/>
                  <a:gd name="T39" fmla="*/ 36 h 194"/>
                  <a:gd name="T40" fmla="*/ 174 w 207"/>
                  <a:gd name="T41" fmla="*/ 41 h 194"/>
                  <a:gd name="T42" fmla="*/ 159 w 207"/>
                  <a:gd name="T43" fmla="*/ 41 h 194"/>
                  <a:gd name="T44" fmla="*/ 159 w 207"/>
                  <a:gd name="T45" fmla="*/ 36 h 194"/>
                  <a:gd name="T46" fmla="*/ 127 w 207"/>
                  <a:gd name="T47" fmla="*/ 12 h 194"/>
                  <a:gd name="T48" fmla="*/ 139 w 207"/>
                  <a:gd name="T49" fmla="*/ 0 h 194"/>
                  <a:gd name="T50" fmla="*/ 146 w 207"/>
                  <a:gd name="T51" fmla="*/ 0 h 194"/>
                  <a:gd name="T52" fmla="*/ 157 w 207"/>
                  <a:gd name="T53" fmla="*/ 12 h 194"/>
                  <a:gd name="T54" fmla="*/ 169 w 207"/>
                  <a:gd name="T55" fmla="*/ 0 h 194"/>
                  <a:gd name="T56" fmla="*/ 178 w 207"/>
                  <a:gd name="T57" fmla="*/ 0 h 194"/>
                  <a:gd name="T58" fmla="*/ 189 w 207"/>
                  <a:gd name="T59" fmla="*/ 12 h 194"/>
                  <a:gd name="T60" fmla="*/ 200 w 207"/>
                  <a:gd name="T61" fmla="*/ 0 h 194"/>
                  <a:gd name="T62" fmla="*/ 207 w 207"/>
                  <a:gd name="T63" fmla="*/ 0 h 194"/>
                  <a:gd name="T64" fmla="*/ 190 w 207"/>
                  <a:gd name="T65" fmla="*/ 194 h 194"/>
                  <a:gd name="T66" fmla="*/ 156 w 207"/>
                  <a:gd name="T67" fmla="*/ 194 h 194"/>
                  <a:gd name="T68" fmla="*/ 52 w 207"/>
                  <a:gd name="T69" fmla="*/ 194 h 194"/>
                  <a:gd name="T70" fmla="*/ 17 w 207"/>
                  <a:gd name="T71" fmla="*/ 194 h 194"/>
                  <a:gd name="T72" fmla="*/ 0 w 207"/>
                  <a:gd name="T73" fmla="*/ 0 h 194"/>
                  <a:gd name="T74" fmla="*/ 6 w 207"/>
                  <a:gd name="T75" fmla="*/ 0 h 194"/>
                  <a:gd name="T76" fmla="*/ 14 w 207"/>
                  <a:gd name="T77" fmla="*/ 12 h 194"/>
                  <a:gd name="T78" fmla="*/ 25 w 207"/>
                  <a:gd name="T79" fmla="*/ 0 h 194"/>
                  <a:gd name="T80" fmla="*/ 35 w 207"/>
                  <a:gd name="T81" fmla="*/ 0 h 194"/>
                  <a:gd name="T82" fmla="*/ 49 w 207"/>
                  <a:gd name="T83" fmla="*/ 12 h 194"/>
                  <a:gd name="T84" fmla="*/ 64 w 207"/>
                  <a:gd name="T85" fmla="*/ 0 h 194"/>
                  <a:gd name="T86" fmla="*/ 72 w 207"/>
                  <a:gd name="T87" fmla="*/ 0 h 194"/>
                  <a:gd name="T88" fmla="*/ 87 w 207"/>
                  <a:gd name="T89" fmla="*/ 12 h 194"/>
                  <a:gd name="T90" fmla="*/ 102 w 207"/>
                  <a:gd name="T91" fmla="*/ 0 h 194"/>
                  <a:gd name="T92" fmla="*/ 104 w 207"/>
                  <a:gd name="T93" fmla="*/ 0 h 194"/>
                  <a:gd name="T94" fmla="*/ 111 w 207"/>
                  <a:gd name="T95" fmla="*/ 0 h 194"/>
                  <a:gd name="T96" fmla="*/ 127 w 207"/>
                  <a:gd name="T97"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7" h="194">
                    <a:moveTo>
                      <a:pt x="159" y="36"/>
                    </a:moveTo>
                    <a:cubicBezTo>
                      <a:pt x="155" y="36"/>
                      <a:pt x="152" y="39"/>
                      <a:pt x="152" y="43"/>
                    </a:cubicBezTo>
                    <a:cubicBezTo>
                      <a:pt x="152" y="47"/>
                      <a:pt x="155" y="51"/>
                      <a:pt x="160" y="51"/>
                    </a:cubicBezTo>
                    <a:cubicBezTo>
                      <a:pt x="162" y="51"/>
                      <a:pt x="162" y="51"/>
                      <a:pt x="162" y="51"/>
                    </a:cubicBezTo>
                    <a:cubicBezTo>
                      <a:pt x="156" y="73"/>
                      <a:pt x="134" y="90"/>
                      <a:pt x="106" y="90"/>
                    </a:cubicBezTo>
                    <a:cubicBezTo>
                      <a:pt x="79" y="90"/>
                      <a:pt x="57" y="73"/>
                      <a:pt x="51" y="51"/>
                    </a:cubicBezTo>
                    <a:cubicBezTo>
                      <a:pt x="52" y="51"/>
                      <a:pt x="52" y="51"/>
                      <a:pt x="52" y="51"/>
                    </a:cubicBezTo>
                    <a:cubicBezTo>
                      <a:pt x="57" y="51"/>
                      <a:pt x="60" y="47"/>
                      <a:pt x="60" y="43"/>
                    </a:cubicBezTo>
                    <a:cubicBezTo>
                      <a:pt x="60" y="40"/>
                      <a:pt x="57" y="37"/>
                      <a:pt x="53" y="36"/>
                    </a:cubicBezTo>
                    <a:cubicBezTo>
                      <a:pt x="53" y="41"/>
                      <a:pt x="53" y="41"/>
                      <a:pt x="53" y="41"/>
                    </a:cubicBezTo>
                    <a:cubicBezTo>
                      <a:pt x="38" y="41"/>
                      <a:pt x="38" y="41"/>
                      <a:pt x="38" y="41"/>
                    </a:cubicBezTo>
                    <a:cubicBezTo>
                      <a:pt x="38" y="36"/>
                      <a:pt x="38" y="36"/>
                      <a:pt x="38" y="36"/>
                    </a:cubicBezTo>
                    <a:cubicBezTo>
                      <a:pt x="34" y="37"/>
                      <a:pt x="32" y="40"/>
                      <a:pt x="32" y="43"/>
                    </a:cubicBezTo>
                    <a:cubicBezTo>
                      <a:pt x="32" y="47"/>
                      <a:pt x="35" y="51"/>
                      <a:pt x="39" y="51"/>
                    </a:cubicBezTo>
                    <a:cubicBezTo>
                      <a:pt x="43" y="51"/>
                      <a:pt x="43" y="51"/>
                      <a:pt x="43" y="51"/>
                    </a:cubicBezTo>
                    <a:cubicBezTo>
                      <a:pt x="49" y="78"/>
                      <a:pt x="75" y="98"/>
                      <a:pt x="106" y="98"/>
                    </a:cubicBezTo>
                    <a:cubicBezTo>
                      <a:pt x="138" y="98"/>
                      <a:pt x="164" y="78"/>
                      <a:pt x="170" y="51"/>
                    </a:cubicBezTo>
                    <a:cubicBezTo>
                      <a:pt x="173" y="51"/>
                      <a:pt x="173" y="51"/>
                      <a:pt x="173" y="51"/>
                    </a:cubicBezTo>
                    <a:cubicBezTo>
                      <a:pt x="177" y="51"/>
                      <a:pt x="180" y="47"/>
                      <a:pt x="180" y="43"/>
                    </a:cubicBezTo>
                    <a:cubicBezTo>
                      <a:pt x="180" y="40"/>
                      <a:pt x="178" y="37"/>
                      <a:pt x="174" y="36"/>
                    </a:cubicBezTo>
                    <a:cubicBezTo>
                      <a:pt x="174" y="41"/>
                      <a:pt x="174" y="41"/>
                      <a:pt x="174" y="41"/>
                    </a:cubicBezTo>
                    <a:cubicBezTo>
                      <a:pt x="159" y="41"/>
                      <a:pt x="159" y="41"/>
                      <a:pt x="159" y="41"/>
                    </a:cubicBezTo>
                    <a:lnTo>
                      <a:pt x="159" y="36"/>
                    </a:lnTo>
                    <a:close/>
                    <a:moveTo>
                      <a:pt x="127" y="12"/>
                    </a:moveTo>
                    <a:cubicBezTo>
                      <a:pt x="139" y="0"/>
                      <a:pt x="139" y="0"/>
                      <a:pt x="139" y="0"/>
                    </a:cubicBezTo>
                    <a:cubicBezTo>
                      <a:pt x="146" y="0"/>
                      <a:pt x="146" y="0"/>
                      <a:pt x="146" y="0"/>
                    </a:cubicBezTo>
                    <a:cubicBezTo>
                      <a:pt x="157" y="12"/>
                      <a:pt x="157" y="12"/>
                      <a:pt x="157" y="12"/>
                    </a:cubicBezTo>
                    <a:cubicBezTo>
                      <a:pt x="169" y="0"/>
                      <a:pt x="169" y="0"/>
                      <a:pt x="169" y="0"/>
                    </a:cubicBezTo>
                    <a:cubicBezTo>
                      <a:pt x="178" y="0"/>
                      <a:pt x="178" y="0"/>
                      <a:pt x="178" y="0"/>
                    </a:cubicBezTo>
                    <a:cubicBezTo>
                      <a:pt x="189" y="12"/>
                      <a:pt x="189" y="12"/>
                      <a:pt x="189" y="12"/>
                    </a:cubicBezTo>
                    <a:cubicBezTo>
                      <a:pt x="200" y="0"/>
                      <a:pt x="200" y="0"/>
                      <a:pt x="200" y="0"/>
                    </a:cubicBezTo>
                    <a:cubicBezTo>
                      <a:pt x="207" y="0"/>
                      <a:pt x="207" y="0"/>
                      <a:pt x="207" y="0"/>
                    </a:cubicBezTo>
                    <a:cubicBezTo>
                      <a:pt x="190" y="194"/>
                      <a:pt x="190" y="194"/>
                      <a:pt x="190" y="194"/>
                    </a:cubicBezTo>
                    <a:cubicBezTo>
                      <a:pt x="156" y="194"/>
                      <a:pt x="156" y="194"/>
                      <a:pt x="156" y="194"/>
                    </a:cubicBezTo>
                    <a:cubicBezTo>
                      <a:pt x="52" y="194"/>
                      <a:pt x="52" y="194"/>
                      <a:pt x="52" y="194"/>
                    </a:cubicBezTo>
                    <a:cubicBezTo>
                      <a:pt x="17" y="194"/>
                      <a:pt x="17" y="194"/>
                      <a:pt x="17" y="194"/>
                    </a:cubicBezTo>
                    <a:cubicBezTo>
                      <a:pt x="0" y="0"/>
                      <a:pt x="0" y="0"/>
                      <a:pt x="0" y="0"/>
                    </a:cubicBezTo>
                    <a:cubicBezTo>
                      <a:pt x="6" y="0"/>
                      <a:pt x="6" y="0"/>
                      <a:pt x="6" y="0"/>
                    </a:cubicBezTo>
                    <a:cubicBezTo>
                      <a:pt x="14" y="12"/>
                      <a:pt x="14" y="12"/>
                      <a:pt x="14" y="12"/>
                    </a:cubicBezTo>
                    <a:cubicBezTo>
                      <a:pt x="25" y="0"/>
                      <a:pt x="25" y="0"/>
                      <a:pt x="25" y="0"/>
                    </a:cubicBezTo>
                    <a:cubicBezTo>
                      <a:pt x="35" y="0"/>
                      <a:pt x="35" y="0"/>
                      <a:pt x="35" y="0"/>
                    </a:cubicBezTo>
                    <a:cubicBezTo>
                      <a:pt x="49" y="12"/>
                      <a:pt x="49" y="12"/>
                      <a:pt x="49" y="12"/>
                    </a:cubicBezTo>
                    <a:cubicBezTo>
                      <a:pt x="64" y="0"/>
                      <a:pt x="64" y="0"/>
                      <a:pt x="64" y="0"/>
                    </a:cubicBezTo>
                    <a:cubicBezTo>
                      <a:pt x="72" y="0"/>
                      <a:pt x="72" y="0"/>
                      <a:pt x="72" y="0"/>
                    </a:cubicBezTo>
                    <a:cubicBezTo>
                      <a:pt x="87" y="12"/>
                      <a:pt x="87" y="12"/>
                      <a:pt x="87" y="12"/>
                    </a:cubicBezTo>
                    <a:cubicBezTo>
                      <a:pt x="102" y="0"/>
                      <a:pt x="102" y="0"/>
                      <a:pt x="102" y="0"/>
                    </a:cubicBezTo>
                    <a:cubicBezTo>
                      <a:pt x="104" y="0"/>
                      <a:pt x="104" y="0"/>
                      <a:pt x="104" y="0"/>
                    </a:cubicBezTo>
                    <a:cubicBezTo>
                      <a:pt x="111" y="0"/>
                      <a:pt x="111" y="0"/>
                      <a:pt x="111" y="0"/>
                    </a:cubicBezTo>
                    <a:lnTo>
                      <a:pt x="12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17"/>
              <p:cNvSpPr/>
              <p:nvPr/>
            </p:nvSpPr>
            <p:spPr bwMode="auto">
              <a:xfrm>
                <a:off x="2908300" y="16821150"/>
                <a:ext cx="233363" cy="165100"/>
              </a:xfrm>
              <a:custGeom>
                <a:avLst/>
                <a:gdLst>
                  <a:gd name="T0" fmla="*/ 0 w 62"/>
                  <a:gd name="T1" fmla="*/ 31 h 44"/>
                  <a:gd name="T2" fmla="*/ 21 w 62"/>
                  <a:gd name="T3" fmla="*/ 7 h 44"/>
                  <a:gd name="T4" fmla="*/ 21 w 62"/>
                  <a:gd name="T5" fmla="*/ 0 h 44"/>
                  <a:gd name="T6" fmla="*/ 41 w 62"/>
                  <a:gd name="T7" fmla="*/ 0 h 44"/>
                  <a:gd name="T8" fmla="*/ 41 w 62"/>
                  <a:gd name="T9" fmla="*/ 7 h 44"/>
                  <a:gd name="T10" fmla="*/ 62 w 62"/>
                  <a:gd name="T11" fmla="*/ 31 h 44"/>
                  <a:gd name="T12" fmla="*/ 62 w 62"/>
                  <a:gd name="T13" fmla="*/ 38 h 44"/>
                  <a:gd name="T14" fmla="*/ 54 w 62"/>
                  <a:gd name="T15" fmla="*/ 32 h 44"/>
                  <a:gd name="T16" fmla="*/ 46 w 62"/>
                  <a:gd name="T17" fmla="*/ 32 h 44"/>
                  <a:gd name="T18" fmla="*/ 31 w 62"/>
                  <a:gd name="T19" fmla="*/ 44 h 44"/>
                  <a:gd name="T20" fmla="*/ 17 w 62"/>
                  <a:gd name="T21" fmla="*/ 32 h 44"/>
                  <a:gd name="T22" fmla="*/ 7 w 62"/>
                  <a:gd name="T23" fmla="*/ 32 h 44"/>
                  <a:gd name="T24" fmla="*/ 0 w 62"/>
                  <a:gd name="T25" fmla="*/ 40 h 44"/>
                  <a:gd name="T26" fmla="*/ 0 w 62"/>
                  <a:gd name="T27"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44">
                    <a:moveTo>
                      <a:pt x="0" y="31"/>
                    </a:moveTo>
                    <a:cubicBezTo>
                      <a:pt x="0" y="18"/>
                      <a:pt x="9" y="8"/>
                      <a:pt x="21" y="7"/>
                    </a:cubicBezTo>
                    <a:cubicBezTo>
                      <a:pt x="21" y="0"/>
                      <a:pt x="21" y="0"/>
                      <a:pt x="21" y="0"/>
                    </a:cubicBezTo>
                    <a:cubicBezTo>
                      <a:pt x="41" y="0"/>
                      <a:pt x="41" y="0"/>
                      <a:pt x="41" y="0"/>
                    </a:cubicBezTo>
                    <a:cubicBezTo>
                      <a:pt x="41" y="7"/>
                      <a:pt x="41" y="7"/>
                      <a:pt x="41" y="7"/>
                    </a:cubicBezTo>
                    <a:cubicBezTo>
                      <a:pt x="53" y="8"/>
                      <a:pt x="62" y="18"/>
                      <a:pt x="62" y="31"/>
                    </a:cubicBezTo>
                    <a:cubicBezTo>
                      <a:pt x="62" y="38"/>
                      <a:pt x="62" y="38"/>
                      <a:pt x="62" y="38"/>
                    </a:cubicBezTo>
                    <a:cubicBezTo>
                      <a:pt x="54" y="32"/>
                      <a:pt x="54" y="32"/>
                      <a:pt x="54" y="32"/>
                    </a:cubicBezTo>
                    <a:cubicBezTo>
                      <a:pt x="46" y="32"/>
                      <a:pt x="46" y="32"/>
                      <a:pt x="46" y="32"/>
                    </a:cubicBezTo>
                    <a:cubicBezTo>
                      <a:pt x="31" y="44"/>
                      <a:pt x="31" y="44"/>
                      <a:pt x="31" y="44"/>
                    </a:cubicBezTo>
                    <a:cubicBezTo>
                      <a:pt x="17" y="32"/>
                      <a:pt x="17" y="32"/>
                      <a:pt x="17" y="32"/>
                    </a:cubicBezTo>
                    <a:cubicBezTo>
                      <a:pt x="7" y="32"/>
                      <a:pt x="7" y="32"/>
                      <a:pt x="7" y="32"/>
                    </a:cubicBezTo>
                    <a:cubicBezTo>
                      <a:pt x="0" y="40"/>
                      <a:pt x="0" y="40"/>
                      <a:pt x="0" y="40"/>
                    </a:cubicBez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518"/>
              <p:cNvSpPr>
                <a:spLocks noChangeArrowheads="1"/>
              </p:cNvSpPr>
              <p:nvPr/>
            </p:nvSpPr>
            <p:spPr bwMode="auto">
              <a:xfrm>
                <a:off x="2960687" y="16743362"/>
                <a:ext cx="127000"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57" name="椭圆 56"/>
            <p:cNvSpPr/>
            <p:nvPr/>
          </p:nvSpPr>
          <p:spPr>
            <a:xfrm>
              <a:off x="3871197" y="3342277"/>
              <a:ext cx="1539116" cy="1539116"/>
            </a:xfrm>
            <a:prstGeom prst="ellipse">
              <a:avLst/>
            </a:prstGeom>
            <a:noFill/>
            <a:ln>
              <a:solidFill>
                <a:srgbClr val="00A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7353856" y="3332280"/>
            <a:ext cx="1538605" cy="1539116"/>
            <a:chOff x="6735459" y="3078525"/>
            <a:chExt cx="1539116" cy="1539116"/>
          </a:xfrm>
        </p:grpSpPr>
        <p:grpSp>
          <p:nvGrpSpPr>
            <p:cNvPr id="37" name="组合 36"/>
            <p:cNvGrpSpPr/>
            <p:nvPr/>
          </p:nvGrpSpPr>
          <p:grpSpPr>
            <a:xfrm>
              <a:off x="7049029" y="3315320"/>
              <a:ext cx="971551" cy="954087"/>
              <a:chOff x="13341350" y="16738600"/>
              <a:chExt cx="971551" cy="954087"/>
            </a:xfrm>
            <a:solidFill>
              <a:srgbClr val="00A78B"/>
            </a:solidFill>
          </p:grpSpPr>
          <p:sp>
            <p:nvSpPr>
              <p:cNvPr id="38" name="Freeform 488"/>
              <p:cNvSpPr/>
              <p:nvPr/>
            </p:nvSpPr>
            <p:spPr bwMode="auto">
              <a:xfrm>
                <a:off x="14012863" y="17286287"/>
                <a:ext cx="300038" cy="300037"/>
              </a:xfrm>
              <a:custGeom>
                <a:avLst/>
                <a:gdLst>
                  <a:gd name="T0" fmla="*/ 40 w 80"/>
                  <a:gd name="T1" fmla="*/ 71 h 80"/>
                  <a:gd name="T2" fmla="*/ 71 w 80"/>
                  <a:gd name="T3" fmla="*/ 40 h 80"/>
                  <a:gd name="T4" fmla="*/ 70 w 80"/>
                  <a:gd name="T5" fmla="*/ 32 h 80"/>
                  <a:gd name="T6" fmla="*/ 78 w 80"/>
                  <a:gd name="T7" fmla="*/ 27 h 80"/>
                  <a:gd name="T8" fmla="*/ 80 w 80"/>
                  <a:gd name="T9" fmla="*/ 40 h 80"/>
                  <a:gd name="T10" fmla="*/ 40 w 80"/>
                  <a:gd name="T11" fmla="*/ 80 h 80"/>
                  <a:gd name="T12" fmla="*/ 0 w 80"/>
                  <a:gd name="T13" fmla="*/ 40 h 80"/>
                  <a:gd name="T14" fmla="*/ 40 w 80"/>
                  <a:gd name="T15" fmla="*/ 0 h 80"/>
                  <a:gd name="T16" fmla="*/ 67 w 80"/>
                  <a:gd name="T17" fmla="*/ 10 h 80"/>
                  <a:gd name="T18" fmla="*/ 58 w 80"/>
                  <a:gd name="T19" fmla="*/ 15 h 80"/>
                  <a:gd name="T20" fmla="*/ 40 w 80"/>
                  <a:gd name="T21" fmla="*/ 9 h 80"/>
                  <a:gd name="T22" fmla="*/ 9 w 80"/>
                  <a:gd name="T23" fmla="*/ 40 h 80"/>
                  <a:gd name="T24" fmla="*/ 40 w 80"/>
                  <a:gd name="T25"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71"/>
                    </a:moveTo>
                    <a:cubicBezTo>
                      <a:pt x="57" y="71"/>
                      <a:pt x="71" y="57"/>
                      <a:pt x="71" y="40"/>
                    </a:cubicBezTo>
                    <a:cubicBezTo>
                      <a:pt x="71" y="37"/>
                      <a:pt x="71" y="35"/>
                      <a:pt x="70" y="32"/>
                    </a:cubicBezTo>
                    <a:cubicBezTo>
                      <a:pt x="78" y="27"/>
                      <a:pt x="78" y="27"/>
                      <a:pt x="78" y="27"/>
                    </a:cubicBezTo>
                    <a:cubicBezTo>
                      <a:pt x="79" y="31"/>
                      <a:pt x="80" y="36"/>
                      <a:pt x="80" y="40"/>
                    </a:cubicBezTo>
                    <a:cubicBezTo>
                      <a:pt x="80" y="62"/>
                      <a:pt x="62" y="80"/>
                      <a:pt x="40" y="80"/>
                    </a:cubicBezTo>
                    <a:cubicBezTo>
                      <a:pt x="18" y="80"/>
                      <a:pt x="0" y="62"/>
                      <a:pt x="0" y="40"/>
                    </a:cubicBezTo>
                    <a:cubicBezTo>
                      <a:pt x="0" y="18"/>
                      <a:pt x="18" y="0"/>
                      <a:pt x="40" y="0"/>
                    </a:cubicBezTo>
                    <a:cubicBezTo>
                      <a:pt x="50" y="0"/>
                      <a:pt x="59" y="4"/>
                      <a:pt x="67" y="10"/>
                    </a:cubicBezTo>
                    <a:cubicBezTo>
                      <a:pt x="58" y="15"/>
                      <a:pt x="58" y="15"/>
                      <a:pt x="58" y="15"/>
                    </a:cubicBezTo>
                    <a:cubicBezTo>
                      <a:pt x="53" y="12"/>
                      <a:pt x="47" y="9"/>
                      <a:pt x="40" y="9"/>
                    </a:cubicBezTo>
                    <a:cubicBezTo>
                      <a:pt x="23" y="9"/>
                      <a:pt x="9" y="23"/>
                      <a:pt x="9" y="40"/>
                    </a:cubicBezTo>
                    <a:cubicBezTo>
                      <a:pt x="9" y="57"/>
                      <a:pt x="23" y="71"/>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89"/>
              <p:cNvSpPr/>
              <p:nvPr/>
            </p:nvSpPr>
            <p:spPr bwMode="auto">
              <a:xfrm>
                <a:off x="14087475" y="17316450"/>
                <a:ext cx="214313" cy="206375"/>
              </a:xfrm>
              <a:custGeom>
                <a:avLst/>
                <a:gdLst>
                  <a:gd name="T0" fmla="*/ 57 w 57"/>
                  <a:gd name="T1" fmla="*/ 0 h 55"/>
                  <a:gd name="T2" fmla="*/ 21 w 57"/>
                  <a:gd name="T3" fmla="*/ 55 h 55"/>
                  <a:gd name="T4" fmla="*/ 0 w 57"/>
                  <a:gd name="T5" fmla="*/ 18 h 55"/>
                  <a:gd name="T6" fmla="*/ 21 w 57"/>
                  <a:gd name="T7" fmla="*/ 33 h 55"/>
                  <a:gd name="T8" fmla="*/ 57 w 57"/>
                  <a:gd name="T9" fmla="*/ 0 h 55"/>
                </a:gdLst>
                <a:ahLst/>
                <a:cxnLst>
                  <a:cxn ang="0">
                    <a:pos x="T0" y="T1"/>
                  </a:cxn>
                  <a:cxn ang="0">
                    <a:pos x="T2" y="T3"/>
                  </a:cxn>
                  <a:cxn ang="0">
                    <a:pos x="T4" y="T5"/>
                  </a:cxn>
                  <a:cxn ang="0">
                    <a:pos x="T6" y="T7"/>
                  </a:cxn>
                  <a:cxn ang="0">
                    <a:pos x="T8" y="T9"/>
                  </a:cxn>
                </a:cxnLst>
                <a:rect l="0" t="0" r="r" b="b"/>
                <a:pathLst>
                  <a:path w="57" h="55">
                    <a:moveTo>
                      <a:pt x="57" y="0"/>
                    </a:moveTo>
                    <a:cubicBezTo>
                      <a:pt x="41" y="13"/>
                      <a:pt x="21" y="54"/>
                      <a:pt x="21" y="55"/>
                    </a:cubicBezTo>
                    <a:cubicBezTo>
                      <a:pt x="0" y="18"/>
                      <a:pt x="0" y="18"/>
                      <a:pt x="0" y="18"/>
                    </a:cubicBezTo>
                    <a:cubicBezTo>
                      <a:pt x="21" y="33"/>
                      <a:pt x="21" y="33"/>
                      <a:pt x="21" y="33"/>
                    </a:cubicBezTo>
                    <a:cubicBezTo>
                      <a:pt x="26" y="24"/>
                      <a:pt x="50" y="5"/>
                      <a:pt x="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90"/>
              <p:cNvSpPr>
                <a:spLocks noEditPoints="1"/>
              </p:cNvSpPr>
              <p:nvPr/>
            </p:nvSpPr>
            <p:spPr bwMode="auto">
              <a:xfrm>
                <a:off x="13341350" y="17200562"/>
                <a:ext cx="855663" cy="492125"/>
              </a:xfrm>
              <a:custGeom>
                <a:avLst/>
                <a:gdLst>
                  <a:gd name="T0" fmla="*/ 73 w 228"/>
                  <a:gd name="T1" fmla="*/ 18 h 131"/>
                  <a:gd name="T2" fmla="*/ 75 w 228"/>
                  <a:gd name="T3" fmla="*/ 117 h 131"/>
                  <a:gd name="T4" fmla="*/ 82 w 228"/>
                  <a:gd name="T5" fmla="*/ 114 h 131"/>
                  <a:gd name="T6" fmla="*/ 81 w 228"/>
                  <a:gd name="T7" fmla="*/ 15 h 131"/>
                  <a:gd name="T8" fmla="*/ 104 w 228"/>
                  <a:gd name="T9" fmla="*/ 14 h 131"/>
                  <a:gd name="T10" fmla="*/ 99 w 228"/>
                  <a:gd name="T11" fmla="*/ 114 h 131"/>
                  <a:gd name="T12" fmla="*/ 104 w 228"/>
                  <a:gd name="T13" fmla="*/ 118 h 131"/>
                  <a:gd name="T14" fmla="*/ 108 w 228"/>
                  <a:gd name="T15" fmla="*/ 18 h 131"/>
                  <a:gd name="T16" fmla="*/ 104 w 228"/>
                  <a:gd name="T17" fmla="*/ 14 h 131"/>
                  <a:gd name="T18" fmla="*/ 171 w 228"/>
                  <a:gd name="T19" fmla="*/ 63 h 131"/>
                  <a:gd name="T20" fmla="*/ 228 w 228"/>
                  <a:gd name="T21" fmla="*/ 110 h 131"/>
                  <a:gd name="T22" fmla="*/ 0 w 228"/>
                  <a:gd name="T23" fmla="*/ 131 h 131"/>
                  <a:gd name="T24" fmla="*/ 228 w 228"/>
                  <a:gd name="T25" fmla="*/ 0 h 131"/>
                  <a:gd name="T26" fmla="*/ 219 w 228"/>
                  <a:gd name="T27" fmla="*/ 15 h 131"/>
                  <a:gd name="T28" fmla="*/ 20 w 228"/>
                  <a:gd name="T29" fmla="*/ 18 h 131"/>
                  <a:gd name="T30" fmla="*/ 22 w 228"/>
                  <a:gd name="T31" fmla="*/ 117 h 131"/>
                  <a:gd name="T32" fmla="*/ 29 w 228"/>
                  <a:gd name="T33" fmla="*/ 114 h 131"/>
                  <a:gd name="T34" fmla="*/ 28 w 228"/>
                  <a:gd name="T35" fmla="*/ 15 h 131"/>
                  <a:gd name="T36" fmla="*/ 54 w 228"/>
                  <a:gd name="T37" fmla="*/ 15 h 131"/>
                  <a:gd name="T38" fmla="*/ 46 w 228"/>
                  <a:gd name="T39" fmla="*/ 18 h 131"/>
                  <a:gd name="T40" fmla="*/ 47 w 228"/>
                  <a:gd name="T41" fmla="*/ 117 h 131"/>
                  <a:gd name="T42" fmla="*/ 55 w 228"/>
                  <a:gd name="T43" fmla="*/ 114 h 131"/>
                  <a:gd name="T44" fmla="*/ 54 w 228"/>
                  <a:gd name="T45" fmla="*/ 15 h 131"/>
                  <a:gd name="T46" fmla="*/ 128 w 228"/>
                  <a:gd name="T47" fmla="*/ 13 h 131"/>
                  <a:gd name="T48" fmla="*/ 123 w 228"/>
                  <a:gd name="T49" fmla="*/ 113 h 131"/>
                  <a:gd name="T50" fmla="*/ 128 w 228"/>
                  <a:gd name="T51" fmla="*/ 118 h 131"/>
                  <a:gd name="T52" fmla="*/ 132 w 228"/>
                  <a:gd name="T53" fmla="*/ 17 h 131"/>
                  <a:gd name="T54" fmla="*/ 158 w 228"/>
                  <a:gd name="T55" fmla="*/ 113 h 131"/>
                  <a:gd name="T56" fmla="*/ 157 w 228"/>
                  <a:gd name="T57" fmla="*/ 14 h 131"/>
                  <a:gd name="T58" fmla="*/ 149 w 228"/>
                  <a:gd name="T59" fmla="*/ 17 h 131"/>
                  <a:gd name="T60" fmla="*/ 150 w 228"/>
                  <a:gd name="T61" fmla="*/ 116 h 131"/>
                  <a:gd name="T62" fmla="*/ 158 w 228"/>
                  <a:gd name="T63"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31">
                    <a:moveTo>
                      <a:pt x="78" y="14"/>
                    </a:moveTo>
                    <a:cubicBezTo>
                      <a:pt x="75" y="14"/>
                      <a:pt x="73" y="16"/>
                      <a:pt x="73" y="18"/>
                    </a:cubicBezTo>
                    <a:cubicBezTo>
                      <a:pt x="73" y="114"/>
                      <a:pt x="73" y="114"/>
                      <a:pt x="73" y="114"/>
                    </a:cubicBezTo>
                    <a:cubicBezTo>
                      <a:pt x="73" y="115"/>
                      <a:pt x="74" y="116"/>
                      <a:pt x="75" y="117"/>
                    </a:cubicBezTo>
                    <a:cubicBezTo>
                      <a:pt x="75" y="118"/>
                      <a:pt x="77" y="118"/>
                      <a:pt x="78" y="118"/>
                    </a:cubicBezTo>
                    <a:cubicBezTo>
                      <a:pt x="80" y="118"/>
                      <a:pt x="82" y="116"/>
                      <a:pt x="82" y="114"/>
                    </a:cubicBezTo>
                    <a:cubicBezTo>
                      <a:pt x="82" y="18"/>
                      <a:pt x="82" y="18"/>
                      <a:pt x="82" y="18"/>
                    </a:cubicBezTo>
                    <a:cubicBezTo>
                      <a:pt x="82" y="17"/>
                      <a:pt x="82" y="16"/>
                      <a:pt x="81" y="15"/>
                    </a:cubicBezTo>
                    <a:cubicBezTo>
                      <a:pt x="80" y="14"/>
                      <a:pt x="79" y="14"/>
                      <a:pt x="78" y="14"/>
                    </a:cubicBezTo>
                    <a:close/>
                    <a:moveTo>
                      <a:pt x="104" y="14"/>
                    </a:moveTo>
                    <a:cubicBezTo>
                      <a:pt x="101" y="14"/>
                      <a:pt x="99" y="16"/>
                      <a:pt x="99" y="18"/>
                    </a:cubicBezTo>
                    <a:cubicBezTo>
                      <a:pt x="99" y="114"/>
                      <a:pt x="99" y="114"/>
                      <a:pt x="99" y="114"/>
                    </a:cubicBezTo>
                    <a:cubicBezTo>
                      <a:pt x="99" y="115"/>
                      <a:pt x="100" y="116"/>
                      <a:pt x="101" y="117"/>
                    </a:cubicBezTo>
                    <a:cubicBezTo>
                      <a:pt x="101" y="118"/>
                      <a:pt x="103" y="118"/>
                      <a:pt x="104" y="118"/>
                    </a:cubicBezTo>
                    <a:cubicBezTo>
                      <a:pt x="106" y="118"/>
                      <a:pt x="108" y="116"/>
                      <a:pt x="108" y="114"/>
                    </a:cubicBezTo>
                    <a:cubicBezTo>
                      <a:pt x="108" y="18"/>
                      <a:pt x="108" y="18"/>
                      <a:pt x="108" y="18"/>
                    </a:cubicBezTo>
                    <a:cubicBezTo>
                      <a:pt x="108" y="17"/>
                      <a:pt x="108" y="16"/>
                      <a:pt x="107" y="15"/>
                    </a:cubicBezTo>
                    <a:cubicBezTo>
                      <a:pt x="106" y="14"/>
                      <a:pt x="105" y="14"/>
                      <a:pt x="104" y="14"/>
                    </a:cubicBezTo>
                    <a:close/>
                    <a:moveTo>
                      <a:pt x="219" y="15"/>
                    </a:moveTo>
                    <a:cubicBezTo>
                      <a:pt x="193" y="15"/>
                      <a:pt x="171" y="37"/>
                      <a:pt x="171" y="63"/>
                    </a:cubicBezTo>
                    <a:cubicBezTo>
                      <a:pt x="171" y="90"/>
                      <a:pt x="193" y="111"/>
                      <a:pt x="219" y="111"/>
                    </a:cubicBezTo>
                    <a:cubicBezTo>
                      <a:pt x="222" y="111"/>
                      <a:pt x="225" y="111"/>
                      <a:pt x="228" y="110"/>
                    </a:cubicBezTo>
                    <a:cubicBezTo>
                      <a:pt x="228" y="131"/>
                      <a:pt x="228" y="131"/>
                      <a:pt x="228" y="131"/>
                    </a:cubicBezTo>
                    <a:cubicBezTo>
                      <a:pt x="0" y="131"/>
                      <a:pt x="0" y="131"/>
                      <a:pt x="0" y="131"/>
                    </a:cubicBezTo>
                    <a:cubicBezTo>
                      <a:pt x="0" y="0"/>
                      <a:pt x="0" y="0"/>
                      <a:pt x="0" y="0"/>
                    </a:cubicBezTo>
                    <a:cubicBezTo>
                      <a:pt x="228" y="0"/>
                      <a:pt x="228" y="0"/>
                      <a:pt x="228" y="0"/>
                    </a:cubicBezTo>
                    <a:cubicBezTo>
                      <a:pt x="228" y="16"/>
                      <a:pt x="228" y="16"/>
                      <a:pt x="228" y="16"/>
                    </a:cubicBezTo>
                    <a:cubicBezTo>
                      <a:pt x="225" y="16"/>
                      <a:pt x="222" y="15"/>
                      <a:pt x="219" y="15"/>
                    </a:cubicBezTo>
                    <a:close/>
                    <a:moveTo>
                      <a:pt x="25" y="14"/>
                    </a:moveTo>
                    <a:cubicBezTo>
                      <a:pt x="22" y="14"/>
                      <a:pt x="20" y="16"/>
                      <a:pt x="20" y="18"/>
                    </a:cubicBezTo>
                    <a:cubicBezTo>
                      <a:pt x="20" y="114"/>
                      <a:pt x="20" y="114"/>
                      <a:pt x="20" y="114"/>
                    </a:cubicBezTo>
                    <a:cubicBezTo>
                      <a:pt x="20" y="115"/>
                      <a:pt x="21" y="116"/>
                      <a:pt x="22" y="117"/>
                    </a:cubicBezTo>
                    <a:cubicBezTo>
                      <a:pt x="22" y="118"/>
                      <a:pt x="24" y="118"/>
                      <a:pt x="25" y="118"/>
                    </a:cubicBezTo>
                    <a:cubicBezTo>
                      <a:pt x="27" y="118"/>
                      <a:pt x="29" y="116"/>
                      <a:pt x="29" y="114"/>
                    </a:cubicBezTo>
                    <a:cubicBezTo>
                      <a:pt x="29" y="18"/>
                      <a:pt x="29" y="18"/>
                      <a:pt x="29" y="18"/>
                    </a:cubicBezTo>
                    <a:cubicBezTo>
                      <a:pt x="29" y="17"/>
                      <a:pt x="29" y="16"/>
                      <a:pt x="28" y="15"/>
                    </a:cubicBezTo>
                    <a:cubicBezTo>
                      <a:pt x="27" y="14"/>
                      <a:pt x="26" y="14"/>
                      <a:pt x="25" y="14"/>
                    </a:cubicBezTo>
                    <a:close/>
                    <a:moveTo>
                      <a:pt x="54" y="15"/>
                    </a:moveTo>
                    <a:cubicBezTo>
                      <a:pt x="53" y="14"/>
                      <a:pt x="52" y="14"/>
                      <a:pt x="51" y="14"/>
                    </a:cubicBezTo>
                    <a:cubicBezTo>
                      <a:pt x="48" y="14"/>
                      <a:pt x="46" y="16"/>
                      <a:pt x="46" y="18"/>
                    </a:cubicBezTo>
                    <a:cubicBezTo>
                      <a:pt x="46" y="114"/>
                      <a:pt x="46" y="114"/>
                      <a:pt x="46" y="114"/>
                    </a:cubicBezTo>
                    <a:cubicBezTo>
                      <a:pt x="46" y="115"/>
                      <a:pt x="47" y="116"/>
                      <a:pt x="47" y="117"/>
                    </a:cubicBezTo>
                    <a:cubicBezTo>
                      <a:pt x="48" y="118"/>
                      <a:pt x="49" y="118"/>
                      <a:pt x="51" y="118"/>
                    </a:cubicBezTo>
                    <a:cubicBezTo>
                      <a:pt x="53" y="118"/>
                      <a:pt x="55" y="116"/>
                      <a:pt x="55" y="114"/>
                    </a:cubicBezTo>
                    <a:cubicBezTo>
                      <a:pt x="55" y="18"/>
                      <a:pt x="55" y="18"/>
                      <a:pt x="55" y="18"/>
                    </a:cubicBezTo>
                    <a:cubicBezTo>
                      <a:pt x="55" y="17"/>
                      <a:pt x="55" y="16"/>
                      <a:pt x="54" y="15"/>
                    </a:cubicBezTo>
                    <a:close/>
                    <a:moveTo>
                      <a:pt x="131" y="14"/>
                    </a:moveTo>
                    <a:cubicBezTo>
                      <a:pt x="130" y="14"/>
                      <a:pt x="129" y="13"/>
                      <a:pt x="128" y="13"/>
                    </a:cubicBezTo>
                    <a:cubicBezTo>
                      <a:pt x="125" y="13"/>
                      <a:pt x="123" y="15"/>
                      <a:pt x="123" y="17"/>
                    </a:cubicBezTo>
                    <a:cubicBezTo>
                      <a:pt x="123" y="113"/>
                      <a:pt x="123" y="113"/>
                      <a:pt x="123" y="113"/>
                    </a:cubicBezTo>
                    <a:cubicBezTo>
                      <a:pt x="123" y="115"/>
                      <a:pt x="124" y="116"/>
                      <a:pt x="125" y="116"/>
                    </a:cubicBezTo>
                    <a:cubicBezTo>
                      <a:pt x="125" y="117"/>
                      <a:pt x="126" y="118"/>
                      <a:pt x="128" y="118"/>
                    </a:cubicBezTo>
                    <a:cubicBezTo>
                      <a:pt x="130" y="118"/>
                      <a:pt x="132" y="116"/>
                      <a:pt x="132" y="113"/>
                    </a:cubicBezTo>
                    <a:cubicBezTo>
                      <a:pt x="132" y="17"/>
                      <a:pt x="132" y="17"/>
                      <a:pt x="132" y="17"/>
                    </a:cubicBezTo>
                    <a:cubicBezTo>
                      <a:pt x="132" y="16"/>
                      <a:pt x="132" y="15"/>
                      <a:pt x="131" y="14"/>
                    </a:cubicBezTo>
                    <a:close/>
                    <a:moveTo>
                      <a:pt x="158" y="113"/>
                    </a:moveTo>
                    <a:cubicBezTo>
                      <a:pt x="158" y="17"/>
                      <a:pt x="158" y="17"/>
                      <a:pt x="158" y="17"/>
                    </a:cubicBezTo>
                    <a:cubicBezTo>
                      <a:pt x="158" y="16"/>
                      <a:pt x="158" y="15"/>
                      <a:pt x="157" y="14"/>
                    </a:cubicBezTo>
                    <a:cubicBezTo>
                      <a:pt x="156" y="14"/>
                      <a:pt x="155" y="13"/>
                      <a:pt x="154" y="13"/>
                    </a:cubicBezTo>
                    <a:cubicBezTo>
                      <a:pt x="151" y="13"/>
                      <a:pt x="149" y="15"/>
                      <a:pt x="149" y="17"/>
                    </a:cubicBezTo>
                    <a:cubicBezTo>
                      <a:pt x="149" y="113"/>
                      <a:pt x="149" y="113"/>
                      <a:pt x="149" y="113"/>
                    </a:cubicBezTo>
                    <a:cubicBezTo>
                      <a:pt x="149" y="115"/>
                      <a:pt x="150" y="116"/>
                      <a:pt x="150" y="116"/>
                    </a:cubicBezTo>
                    <a:cubicBezTo>
                      <a:pt x="151" y="117"/>
                      <a:pt x="152" y="118"/>
                      <a:pt x="154" y="118"/>
                    </a:cubicBezTo>
                    <a:cubicBezTo>
                      <a:pt x="156" y="118"/>
                      <a:pt x="158" y="116"/>
                      <a:pt x="158"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91"/>
              <p:cNvSpPr/>
              <p:nvPr/>
            </p:nvSpPr>
            <p:spPr bwMode="auto">
              <a:xfrm>
                <a:off x="13341350" y="17110075"/>
                <a:ext cx="855663" cy="68262"/>
              </a:xfrm>
              <a:custGeom>
                <a:avLst/>
                <a:gdLst>
                  <a:gd name="T0" fmla="*/ 66 w 228"/>
                  <a:gd name="T1" fmla="*/ 0 h 18"/>
                  <a:gd name="T2" fmla="*/ 71 w 228"/>
                  <a:gd name="T3" fmla="*/ 11 h 18"/>
                  <a:gd name="T4" fmla="*/ 86 w 228"/>
                  <a:gd name="T5" fmla="*/ 8 h 18"/>
                  <a:gd name="T6" fmla="*/ 91 w 228"/>
                  <a:gd name="T7" fmla="*/ 0 h 18"/>
                  <a:gd name="T8" fmla="*/ 137 w 228"/>
                  <a:gd name="T9" fmla="*/ 0 h 18"/>
                  <a:gd name="T10" fmla="*/ 143 w 228"/>
                  <a:gd name="T11" fmla="*/ 8 h 18"/>
                  <a:gd name="T12" fmla="*/ 158 w 228"/>
                  <a:gd name="T13" fmla="*/ 12 h 18"/>
                  <a:gd name="T14" fmla="*/ 163 w 228"/>
                  <a:gd name="T15" fmla="*/ 0 h 18"/>
                  <a:gd name="T16" fmla="*/ 171 w 228"/>
                  <a:gd name="T17" fmla="*/ 0 h 18"/>
                  <a:gd name="T18" fmla="*/ 228 w 228"/>
                  <a:gd name="T19" fmla="*/ 18 h 18"/>
                  <a:gd name="T20" fmla="*/ 114 w 228"/>
                  <a:gd name="T21" fmla="*/ 18 h 18"/>
                  <a:gd name="T22" fmla="*/ 0 w 228"/>
                  <a:gd name="T23" fmla="*/ 18 h 18"/>
                  <a:gd name="T24" fmla="*/ 57 w 228"/>
                  <a:gd name="T25" fmla="*/ 0 h 18"/>
                  <a:gd name="T26" fmla="*/ 66 w 228"/>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18">
                    <a:moveTo>
                      <a:pt x="66" y="0"/>
                    </a:moveTo>
                    <a:cubicBezTo>
                      <a:pt x="65" y="4"/>
                      <a:pt x="67" y="9"/>
                      <a:pt x="71" y="11"/>
                    </a:cubicBezTo>
                    <a:cubicBezTo>
                      <a:pt x="76" y="15"/>
                      <a:pt x="83" y="13"/>
                      <a:pt x="86" y="8"/>
                    </a:cubicBezTo>
                    <a:cubicBezTo>
                      <a:pt x="91" y="0"/>
                      <a:pt x="91" y="0"/>
                      <a:pt x="91" y="0"/>
                    </a:cubicBezTo>
                    <a:cubicBezTo>
                      <a:pt x="137" y="0"/>
                      <a:pt x="137" y="0"/>
                      <a:pt x="137" y="0"/>
                    </a:cubicBezTo>
                    <a:cubicBezTo>
                      <a:pt x="143" y="8"/>
                      <a:pt x="143" y="8"/>
                      <a:pt x="143" y="8"/>
                    </a:cubicBezTo>
                    <a:cubicBezTo>
                      <a:pt x="146" y="13"/>
                      <a:pt x="153" y="15"/>
                      <a:pt x="158" y="12"/>
                    </a:cubicBezTo>
                    <a:cubicBezTo>
                      <a:pt x="163" y="9"/>
                      <a:pt x="164" y="4"/>
                      <a:pt x="163" y="0"/>
                    </a:cubicBezTo>
                    <a:cubicBezTo>
                      <a:pt x="171" y="0"/>
                      <a:pt x="171" y="0"/>
                      <a:pt x="171" y="0"/>
                    </a:cubicBezTo>
                    <a:cubicBezTo>
                      <a:pt x="228" y="18"/>
                      <a:pt x="228" y="18"/>
                      <a:pt x="228" y="18"/>
                    </a:cubicBezTo>
                    <a:cubicBezTo>
                      <a:pt x="114" y="18"/>
                      <a:pt x="114" y="18"/>
                      <a:pt x="114" y="18"/>
                    </a:cubicBezTo>
                    <a:cubicBezTo>
                      <a:pt x="0" y="18"/>
                      <a:pt x="0" y="18"/>
                      <a:pt x="0" y="18"/>
                    </a:cubicBezTo>
                    <a:cubicBezTo>
                      <a:pt x="57" y="0"/>
                      <a:pt x="57" y="0"/>
                      <a:pt x="57" y="0"/>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92"/>
              <p:cNvSpPr>
                <a:spLocks noEditPoints="1"/>
              </p:cNvSpPr>
              <p:nvPr/>
            </p:nvSpPr>
            <p:spPr bwMode="auto">
              <a:xfrm>
                <a:off x="13611225" y="16738600"/>
                <a:ext cx="319088" cy="398462"/>
              </a:xfrm>
              <a:custGeom>
                <a:avLst/>
                <a:gdLst>
                  <a:gd name="T0" fmla="*/ 49 w 85"/>
                  <a:gd name="T1" fmla="*/ 11 h 106"/>
                  <a:gd name="T2" fmla="*/ 36 w 85"/>
                  <a:gd name="T3" fmla="*/ 11 h 106"/>
                  <a:gd name="T4" fmla="*/ 29 w 85"/>
                  <a:gd name="T5" fmla="*/ 22 h 106"/>
                  <a:gd name="T6" fmla="*/ 36 w 85"/>
                  <a:gd name="T7" fmla="*/ 34 h 106"/>
                  <a:gd name="T8" fmla="*/ 49 w 85"/>
                  <a:gd name="T9" fmla="*/ 34 h 106"/>
                  <a:gd name="T10" fmla="*/ 55 w 85"/>
                  <a:gd name="T11" fmla="*/ 22 h 106"/>
                  <a:gd name="T12" fmla="*/ 49 w 85"/>
                  <a:gd name="T13" fmla="*/ 11 h 106"/>
                  <a:gd name="T14" fmla="*/ 84 w 85"/>
                  <a:gd name="T15" fmla="*/ 99 h 106"/>
                  <a:gd name="T16" fmla="*/ 82 w 85"/>
                  <a:gd name="T17" fmla="*/ 104 h 106"/>
                  <a:gd name="T18" fmla="*/ 77 w 85"/>
                  <a:gd name="T19" fmla="*/ 103 h 106"/>
                  <a:gd name="T20" fmla="*/ 42 w 85"/>
                  <a:gd name="T21" fmla="*/ 48 h 106"/>
                  <a:gd name="T22" fmla="*/ 8 w 85"/>
                  <a:gd name="T23" fmla="*/ 103 h 106"/>
                  <a:gd name="T24" fmla="*/ 3 w 85"/>
                  <a:gd name="T25" fmla="*/ 104 h 106"/>
                  <a:gd name="T26" fmla="*/ 1 w 85"/>
                  <a:gd name="T27" fmla="*/ 98 h 106"/>
                  <a:gd name="T28" fmla="*/ 35 w 85"/>
                  <a:gd name="T29" fmla="*/ 44 h 106"/>
                  <a:gd name="T30" fmla="*/ 30 w 85"/>
                  <a:gd name="T31" fmla="*/ 44 h 106"/>
                  <a:gd name="T32" fmla="*/ 17 w 85"/>
                  <a:gd name="T33" fmla="*/ 22 h 106"/>
                  <a:gd name="T34" fmla="*/ 30 w 85"/>
                  <a:gd name="T35" fmla="*/ 0 h 106"/>
                  <a:gd name="T36" fmla="*/ 55 w 85"/>
                  <a:gd name="T37" fmla="*/ 0 h 106"/>
                  <a:gd name="T38" fmla="*/ 68 w 85"/>
                  <a:gd name="T39" fmla="*/ 22 h 106"/>
                  <a:gd name="T40" fmla="*/ 55 w 85"/>
                  <a:gd name="T41" fmla="*/ 44 h 106"/>
                  <a:gd name="T42" fmla="*/ 50 w 85"/>
                  <a:gd name="T43" fmla="*/ 44 h 106"/>
                  <a:gd name="T44" fmla="*/ 84 w 85"/>
                  <a:gd name="T45"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6">
                    <a:moveTo>
                      <a:pt x="49" y="11"/>
                    </a:moveTo>
                    <a:cubicBezTo>
                      <a:pt x="36" y="11"/>
                      <a:pt x="36" y="11"/>
                      <a:pt x="36" y="11"/>
                    </a:cubicBezTo>
                    <a:cubicBezTo>
                      <a:pt x="29" y="22"/>
                      <a:pt x="29" y="22"/>
                      <a:pt x="29" y="22"/>
                    </a:cubicBezTo>
                    <a:cubicBezTo>
                      <a:pt x="36" y="34"/>
                      <a:pt x="36" y="34"/>
                      <a:pt x="36" y="34"/>
                    </a:cubicBezTo>
                    <a:cubicBezTo>
                      <a:pt x="49" y="34"/>
                      <a:pt x="49" y="34"/>
                      <a:pt x="49" y="34"/>
                    </a:cubicBezTo>
                    <a:cubicBezTo>
                      <a:pt x="55" y="22"/>
                      <a:pt x="55" y="22"/>
                      <a:pt x="55" y="22"/>
                    </a:cubicBezTo>
                    <a:lnTo>
                      <a:pt x="49" y="11"/>
                    </a:lnTo>
                    <a:close/>
                    <a:moveTo>
                      <a:pt x="84" y="99"/>
                    </a:moveTo>
                    <a:cubicBezTo>
                      <a:pt x="85" y="101"/>
                      <a:pt x="84" y="103"/>
                      <a:pt x="82" y="104"/>
                    </a:cubicBezTo>
                    <a:cubicBezTo>
                      <a:pt x="80" y="106"/>
                      <a:pt x="78" y="105"/>
                      <a:pt x="77" y="103"/>
                    </a:cubicBezTo>
                    <a:cubicBezTo>
                      <a:pt x="42" y="48"/>
                      <a:pt x="42" y="48"/>
                      <a:pt x="42" y="48"/>
                    </a:cubicBezTo>
                    <a:cubicBezTo>
                      <a:pt x="8" y="103"/>
                      <a:pt x="8" y="103"/>
                      <a:pt x="8" y="103"/>
                    </a:cubicBezTo>
                    <a:cubicBezTo>
                      <a:pt x="7" y="105"/>
                      <a:pt x="5" y="105"/>
                      <a:pt x="3" y="104"/>
                    </a:cubicBezTo>
                    <a:cubicBezTo>
                      <a:pt x="1" y="103"/>
                      <a:pt x="0" y="100"/>
                      <a:pt x="1" y="98"/>
                    </a:cubicBezTo>
                    <a:cubicBezTo>
                      <a:pt x="35" y="44"/>
                      <a:pt x="35" y="44"/>
                      <a:pt x="35" y="44"/>
                    </a:cubicBezTo>
                    <a:cubicBezTo>
                      <a:pt x="30" y="44"/>
                      <a:pt x="30" y="44"/>
                      <a:pt x="30" y="44"/>
                    </a:cubicBezTo>
                    <a:cubicBezTo>
                      <a:pt x="17" y="22"/>
                      <a:pt x="17" y="22"/>
                      <a:pt x="17" y="22"/>
                    </a:cubicBezTo>
                    <a:cubicBezTo>
                      <a:pt x="30" y="0"/>
                      <a:pt x="30" y="0"/>
                      <a:pt x="30" y="0"/>
                    </a:cubicBezTo>
                    <a:cubicBezTo>
                      <a:pt x="55" y="0"/>
                      <a:pt x="55" y="0"/>
                      <a:pt x="55" y="0"/>
                    </a:cubicBezTo>
                    <a:cubicBezTo>
                      <a:pt x="68" y="22"/>
                      <a:pt x="68" y="22"/>
                      <a:pt x="68" y="22"/>
                    </a:cubicBezTo>
                    <a:cubicBezTo>
                      <a:pt x="55" y="44"/>
                      <a:pt x="55" y="44"/>
                      <a:pt x="55" y="44"/>
                    </a:cubicBezTo>
                    <a:cubicBezTo>
                      <a:pt x="50" y="44"/>
                      <a:pt x="50" y="44"/>
                      <a:pt x="50" y="44"/>
                    </a:cubicBezTo>
                    <a:lnTo>
                      <a:pt x="84"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椭圆 60"/>
            <p:cNvSpPr/>
            <p:nvPr/>
          </p:nvSpPr>
          <p:spPr>
            <a:xfrm>
              <a:off x="6735459" y="3078525"/>
              <a:ext cx="1539116" cy="1539116"/>
            </a:xfrm>
            <a:prstGeom prst="ellipse">
              <a:avLst/>
            </a:prstGeom>
            <a:noFill/>
            <a:ln>
              <a:solidFill>
                <a:srgbClr val="00A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9396016" y="3332280"/>
            <a:ext cx="1538605" cy="1539116"/>
            <a:chOff x="9709755" y="3057543"/>
            <a:chExt cx="1539116" cy="1539116"/>
          </a:xfrm>
        </p:grpSpPr>
        <p:grpSp>
          <p:nvGrpSpPr>
            <p:cNvPr id="48" name="组合 47"/>
            <p:cNvGrpSpPr/>
            <p:nvPr/>
          </p:nvGrpSpPr>
          <p:grpSpPr>
            <a:xfrm>
              <a:off x="9953850" y="3418150"/>
              <a:ext cx="1050926" cy="889000"/>
              <a:chOff x="5761037" y="18094325"/>
              <a:chExt cx="1050926" cy="889000"/>
            </a:xfrm>
            <a:solidFill>
              <a:srgbClr val="00A78B"/>
            </a:solidFill>
          </p:grpSpPr>
          <p:sp>
            <p:nvSpPr>
              <p:cNvPr id="49" name="Freeform 481"/>
              <p:cNvSpPr>
                <a:spLocks noEditPoints="1"/>
              </p:cNvSpPr>
              <p:nvPr/>
            </p:nvSpPr>
            <p:spPr bwMode="auto">
              <a:xfrm>
                <a:off x="6386512" y="18443575"/>
                <a:ext cx="417513" cy="509587"/>
              </a:xfrm>
              <a:custGeom>
                <a:avLst/>
                <a:gdLst>
                  <a:gd name="T0" fmla="*/ 84 w 111"/>
                  <a:gd name="T1" fmla="*/ 36 h 136"/>
                  <a:gd name="T2" fmla="*/ 36 w 111"/>
                  <a:gd name="T3" fmla="*/ 25 h 136"/>
                  <a:gd name="T4" fmla="*/ 24 w 111"/>
                  <a:gd name="T5" fmla="*/ 73 h 136"/>
                  <a:gd name="T6" fmla="*/ 73 w 111"/>
                  <a:gd name="T7" fmla="*/ 84 h 136"/>
                  <a:gd name="T8" fmla="*/ 84 w 111"/>
                  <a:gd name="T9" fmla="*/ 36 h 136"/>
                  <a:gd name="T10" fmla="*/ 74 w 111"/>
                  <a:gd name="T11" fmla="*/ 98 h 136"/>
                  <a:gd name="T12" fmla="*/ 13 w 111"/>
                  <a:gd name="T13" fmla="*/ 79 h 136"/>
                  <a:gd name="T14" fmla="*/ 29 w 111"/>
                  <a:gd name="T15" fmla="*/ 14 h 136"/>
                  <a:gd name="T16" fmla="*/ 95 w 111"/>
                  <a:gd name="T17" fmla="*/ 29 h 136"/>
                  <a:gd name="T18" fmla="*/ 84 w 111"/>
                  <a:gd name="T19" fmla="*/ 92 h 136"/>
                  <a:gd name="T20" fmla="*/ 86 w 111"/>
                  <a:gd name="T21" fmla="*/ 95 h 136"/>
                  <a:gd name="T22" fmla="*/ 87 w 111"/>
                  <a:gd name="T23" fmla="*/ 95 h 136"/>
                  <a:gd name="T24" fmla="*/ 94 w 111"/>
                  <a:gd name="T25" fmla="*/ 95 h 136"/>
                  <a:gd name="T26" fmla="*/ 110 w 111"/>
                  <a:gd name="T27" fmla="*/ 120 h 136"/>
                  <a:gd name="T28" fmla="*/ 107 w 111"/>
                  <a:gd name="T29" fmla="*/ 127 h 136"/>
                  <a:gd name="T30" fmla="*/ 95 w 111"/>
                  <a:gd name="T31" fmla="*/ 134 h 136"/>
                  <a:gd name="T32" fmla="*/ 88 w 111"/>
                  <a:gd name="T33" fmla="*/ 134 h 136"/>
                  <a:gd name="T34" fmla="*/ 72 w 111"/>
                  <a:gd name="T35" fmla="*/ 109 h 136"/>
                  <a:gd name="T36" fmla="*/ 75 w 111"/>
                  <a:gd name="T37" fmla="*/ 102 h 136"/>
                  <a:gd name="T38" fmla="*/ 76 w 111"/>
                  <a:gd name="T39" fmla="*/ 101 h 136"/>
                  <a:gd name="T40" fmla="*/ 74 w 111"/>
                  <a:gd name="T41" fmla="*/ 9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6">
                    <a:moveTo>
                      <a:pt x="84" y="36"/>
                    </a:moveTo>
                    <a:cubicBezTo>
                      <a:pt x="74" y="20"/>
                      <a:pt x="52" y="15"/>
                      <a:pt x="36" y="25"/>
                    </a:cubicBezTo>
                    <a:cubicBezTo>
                      <a:pt x="20" y="35"/>
                      <a:pt x="14" y="56"/>
                      <a:pt x="24" y="73"/>
                    </a:cubicBezTo>
                    <a:cubicBezTo>
                      <a:pt x="35" y="89"/>
                      <a:pt x="56" y="94"/>
                      <a:pt x="73" y="84"/>
                    </a:cubicBezTo>
                    <a:cubicBezTo>
                      <a:pt x="89" y="74"/>
                      <a:pt x="94" y="53"/>
                      <a:pt x="84" y="36"/>
                    </a:cubicBezTo>
                    <a:close/>
                    <a:moveTo>
                      <a:pt x="74" y="98"/>
                    </a:moveTo>
                    <a:cubicBezTo>
                      <a:pt x="52" y="108"/>
                      <a:pt x="26" y="100"/>
                      <a:pt x="13" y="79"/>
                    </a:cubicBezTo>
                    <a:cubicBezTo>
                      <a:pt x="0" y="57"/>
                      <a:pt x="7" y="27"/>
                      <a:pt x="29" y="14"/>
                    </a:cubicBezTo>
                    <a:cubicBezTo>
                      <a:pt x="52" y="0"/>
                      <a:pt x="81" y="7"/>
                      <a:pt x="95" y="29"/>
                    </a:cubicBezTo>
                    <a:cubicBezTo>
                      <a:pt x="107" y="50"/>
                      <a:pt x="102" y="77"/>
                      <a:pt x="84" y="92"/>
                    </a:cubicBezTo>
                    <a:cubicBezTo>
                      <a:pt x="86" y="95"/>
                      <a:pt x="86" y="95"/>
                      <a:pt x="86" y="95"/>
                    </a:cubicBezTo>
                    <a:cubicBezTo>
                      <a:pt x="87" y="95"/>
                      <a:pt x="87" y="95"/>
                      <a:pt x="87" y="95"/>
                    </a:cubicBezTo>
                    <a:cubicBezTo>
                      <a:pt x="90" y="93"/>
                      <a:pt x="93" y="93"/>
                      <a:pt x="94" y="95"/>
                    </a:cubicBezTo>
                    <a:cubicBezTo>
                      <a:pt x="110" y="120"/>
                      <a:pt x="110" y="120"/>
                      <a:pt x="110" y="120"/>
                    </a:cubicBezTo>
                    <a:cubicBezTo>
                      <a:pt x="111" y="122"/>
                      <a:pt x="109" y="125"/>
                      <a:pt x="107" y="127"/>
                    </a:cubicBezTo>
                    <a:cubicBezTo>
                      <a:pt x="95" y="134"/>
                      <a:pt x="95" y="134"/>
                      <a:pt x="95" y="134"/>
                    </a:cubicBezTo>
                    <a:cubicBezTo>
                      <a:pt x="92" y="136"/>
                      <a:pt x="89" y="136"/>
                      <a:pt x="88" y="134"/>
                    </a:cubicBezTo>
                    <a:cubicBezTo>
                      <a:pt x="72" y="109"/>
                      <a:pt x="72" y="109"/>
                      <a:pt x="72" y="109"/>
                    </a:cubicBezTo>
                    <a:cubicBezTo>
                      <a:pt x="71" y="107"/>
                      <a:pt x="72" y="104"/>
                      <a:pt x="75" y="102"/>
                    </a:cubicBezTo>
                    <a:cubicBezTo>
                      <a:pt x="76" y="101"/>
                      <a:pt x="76" y="101"/>
                      <a:pt x="76" y="101"/>
                    </a:cubicBezTo>
                    <a:lnTo>
                      <a:pt x="74"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2"/>
              <p:cNvSpPr/>
              <p:nvPr/>
            </p:nvSpPr>
            <p:spPr bwMode="auto">
              <a:xfrm>
                <a:off x="6740525" y="18923000"/>
                <a:ext cx="71438" cy="60325"/>
              </a:xfrm>
              <a:custGeom>
                <a:avLst/>
                <a:gdLst>
                  <a:gd name="T0" fmla="*/ 13 w 19"/>
                  <a:gd name="T1" fmla="*/ 13 h 16"/>
                  <a:gd name="T2" fmla="*/ 0 w 19"/>
                  <a:gd name="T3" fmla="*/ 10 h 16"/>
                  <a:gd name="T4" fmla="*/ 16 w 19"/>
                  <a:gd name="T5" fmla="*/ 0 h 16"/>
                  <a:gd name="T6" fmla="*/ 13 w 19"/>
                  <a:gd name="T7" fmla="*/ 13 h 16"/>
                </a:gdLst>
                <a:ahLst/>
                <a:cxnLst>
                  <a:cxn ang="0">
                    <a:pos x="T0" y="T1"/>
                  </a:cxn>
                  <a:cxn ang="0">
                    <a:pos x="T2" y="T3"/>
                  </a:cxn>
                  <a:cxn ang="0">
                    <a:pos x="T4" y="T5"/>
                  </a:cxn>
                  <a:cxn ang="0">
                    <a:pos x="T6" y="T7"/>
                  </a:cxn>
                </a:cxnLst>
                <a:rect l="0" t="0" r="r" b="b"/>
                <a:pathLst>
                  <a:path w="19" h="16">
                    <a:moveTo>
                      <a:pt x="13" y="13"/>
                    </a:moveTo>
                    <a:cubicBezTo>
                      <a:pt x="9" y="16"/>
                      <a:pt x="3" y="14"/>
                      <a:pt x="0" y="10"/>
                    </a:cubicBezTo>
                    <a:cubicBezTo>
                      <a:pt x="16" y="0"/>
                      <a:pt x="16" y="0"/>
                      <a:pt x="16" y="0"/>
                    </a:cubicBezTo>
                    <a:cubicBezTo>
                      <a:pt x="19" y="4"/>
                      <a:pt x="18" y="10"/>
                      <a:pt x="1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3"/>
              <p:cNvSpPr/>
              <p:nvPr/>
            </p:nvSpPr>
            <p:spPr bwMode="auto">
              <a:xfrm>
                <a:off x="6391275" y="18094325"/>
                <a:ext cx="349250" cy="146050"/>
              </a:xfrm>
              <a:custGeom>
                <a:avLst/>
                <a:gdLst>
                  <a:gd name="T0" fmla="*/ 220 w 220"/>
                  <a:gd name="T1" fmla="*/ 0 h 92"/>
                  <a:gd name="T2" fmla="*/ 158 w 220"/>
                  <a:gd name="T3" fmla="*/ 92 h 92"/>
                  <a:gd name="T4" fmla="*/ 0 w 220"/>
                  <a:gd name="T5" fmla="*/ 52 h 92"/>
                  <a:gd name="T6" fmla="*/ 21 w 220"/>
                  <a:gd name="T7" fmla="*/ 11 h 92"/>
                  <a:gd name="T8" fmla="*/ 220 w 220"/>
                  <a:gd name="T9" fmla="*/ 0 h 92"/>
                </a:gdLst>
                <a:ahLst/>
                <a:cxnLst>
                  <a:cxn ang="0">
                    <a:pos x="T0" y="T1"/>
                  </a:cxn>
                  <a:cxn ang="0">
                    <a:pos x="T2" y="T3"/>
                  </a:cxn>
                  <a:cxn ang="0">
                    <a:pos x="T4" y="T5"/>
                  </a:cxn>
                  <a:cxn ang="0">
                    <a:pos x="T6" y="T7"/>
                  </a:cxn>
                  <a:cxn ang="0">
                    <a:pos x="T8" y="T9"/>
                  </a:cxn>
                </a:cxnLst>
                <a:rect l="0" t="0" r="r" b="b"/>
                <a:pathLst>
                  <a:path w="220" h="92">
                    <a:moveTo>
                      <a:pt x="220" y="0"/>
                    </a:moveTo>
                    <a:lnTo>
                      <a:pt x="158" y="92"/>
                    </a:lnTo>
                    <a:lnTo>
                      <a:pt x="0" y="52"/>
                    </a:lnTo>
                    <a:lnTo>
                      <a:pt x="21" y="11"/>
                    </a:lnTo>
                    <a:lnTo>
                      <a:pt x="2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84"/>
              <p:cNvSpPr>
                <a:spLocks noEditPoints="1"/>
              </p:cNvSpPr>
              <p:nvPr/>
            </p:nvSpPr>
            <p:spPr bwMode="auto">
              <a:xfrm>
                <a:off x="5902325" y="18273712"/>
                <a:ext cx="714375" cy="646112"/>
              </a:xfrm>
              <a:custGeom>
                <a:avLst/>
                <a:gdLst>
                  <a:gd name="T0" fmla="*/ 47 w 190"/>
                  <a:gd name="T1" fmla="*/ 77 h 172"/>
                  <a:gd name="T2" fmla="*/ 54 w 190"/>
                  <a:gd name="T3" fmla="*/ 77 h 172"/>
                  <a:gd name="T4" fmla="*/ 54 w 190"/>
                  <a:gd name="T5" fmla="*/ 94 h 172"/>
                  <a:gd name="T6" fmla="*/ 70 w 190"/>
                  <a:gd name="T7" fmla="*/ 94 h 172"/>
                  <a:gd name="T8" fmla="*/ 70 w 190"/>
                  <a:gd name="T9" fmla="*/ 77 h 172"/>
                  <a:gd name="T10" fmla="*/ 77 w 190"/>
                  <a:gd name="T11" fmla="*/ 77 h 172"/>
                  <a:gd name="T12" fmla="*/ 62 w 190"/>
                  <a:gd name="T13" fmla="*/ 58 h 172"/>
                  <a:gd name="T14" fmla="*/ 47 w 190"/>
                  <a:gd name="T15" fmla="*/ 77 h 172"/>
                  <a:gd name="T16" fmla="*/ 45 w 190"/>
                  <a:gd name="T17" fmla="*/ 77 h 172"/>
                  <a:gd name="T18" fmla="*/ 30 w 190"/>
                  <a:gd name="T19" fmla="*/ 58 h 172"/>
                  <a:gd name="T20" fmla="*/ 15 w 190"/>
                  <a:gd name="T21" fmla="*/ 77 h 172"/>
                  <a:gd name="T22" fmla="*/ 22 w 190"/>
                  <a:gd name="T23" fmla="*/ 77 h 172"/>
                  <a:gd name="T24" fmla="*/ 22 w 190"/>
                  <a:gd name="T25" fmla="*/ 94 h 172"/>
                  <a:gd name="T26" fmla="*/ 38 w 190"/>
                  <a:gd name="T27" fmla="*/ 94 h 172"/>
                  <a:gd name="T28" fmla="*/ 38 w 190"/>
                  <a:gd name="T29" fmla="*/ 77 h 172"/>
                  <a:gd name="T30" fmla="*/ 45 w 190"/>
                  <a:gd name="T31" fmla="*/ 77 h 172"/>
                  <a:gd name="T32" fmla="*/ 190 w 190"/>
                  <a:gd name="T33" fmla="*/ 163 h 172"/>
                  <a:gd name="T34" fmla="*/ 190 w 190"/>
                  <a:gd name="T35" fmla="*/ 172 h 172"/>
                  <a:gd name="T36" fmla="*/ 0 w 190"/>
                  <a:gd name="T37" fmla="*/ 172 h 172"/>
                  <a:gd name="T38" fmla="*/ 0 w 190"/>
                  <a:gd name="T39" fmla="*/ 0 h 172"/>
                  <a:gd name="T40" fmla="*/ 190 w 190"/>
                  <a:gd name="T41" fmla="*/ 0 h 172"/>
                  <a:gd name="T42" fmla="*/ 190 w 190"/>
                  <a:gd name="T43" fmla="*/ 39 h 172"/>
                  <a:gd name="T44" fmla="*/ 183 w 190"/>
                  <a:gd name="T45" fmla="*/ 39 h 172"/>
                  <a:gd name="T46" fmla="*/ 121 w 190"/>
                  <a:gd name="T47" fmla="*/ 101 h 172"/>
                  <a:gd name="T48" fmla="*/ 183 w 190"/>
                  <a:gd name="T49" fmla="*/ 163 h 172"/>
                  <a:gd name="T50" fmla="*/ 190 w 190"/>
                  <a:gd name="T51" fmla="*/ 163 h 172"/>
                  <a:gd name="T52" fmla="*/ 77 w 190"/>
                  <a:gd name="T53" fmla="*/ 122 h 172"/>
                  <a:gd name="T54" fmla="*/ 77 w 190"/>
                  <a:gd name="T55" fmla="*/ 117 h 172"/>
                  <a:gd name="T56" fmla="*/ 15 w 190"/>
                  <a:gd name="T57" fmla="*/ 117 h 172"/>
                  <a:gd name="T58" fmla="*/ 15 w 190"/>
                  <a:gd name="T59" fmla="*/ 122 h 172"/>
                  <a:gd name="T60" fmla="*/ 77 w 190"/>
                  <a:gd name="T61" fmla="*/ 122 h 172"/>
                  <a:gd name="T62" fmla="*/ 77 w 190"/>
                  <a:gd name="T63" fmla="*/ 108 h 172"/>
                  <a:gd name="T64" fmla="*/ 77 w 190"/>
                  <a:gd name="T65" fmla="*/ 102 h 172"/>
                  <a:gd name="T66" fmla="*/ 15 w 190"/>
                  <a:gd name="T67" fmla="*/ 102 h 172"/>
                  <a:gd name="T68" fmla="*/ 15 w 190"/>
                  <a:gd name="T69" fmla="*/ 108 h 172"/>
                  <a:gd name="T70" fmla="*/ 77 w 190"/>
                  <a:gd name="T7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72">
                    <a:moveTo>
                      <a:pt x="47" y="77"/>
                    </a:moveTo>
                    <a:cubicBezTo>
                      <a:pt x="54" y="77"/>
                      <a:pt x="54" y="77"/>
                      <a:pt x="54" y="77"/>
                    </a:cubicBezTo>
                    <a:cubicBezTo>
                      <a:pt x="54" y="94"/>
                      <a:pt x="54" y="94"/>
                      <a:pt x="54" y="94"/>
                    </a:cubicBezTo>
                    <a:cubicBezTo>
                      <a:pt x="70" y="94"/>
                      <a:pt x="70" y="94"/>
                      <a:pt x="70" y="94"/>
                    </a:cubicBezTo>
                    <a:cubicBezTo>
                      <a:pt x="70" y="77"/>
                      <a:pt x="70" y="77"/>
                      <a:pt x="70" y="77"/>
                    </a:cubicBezTo>
                    <a:cubicBezTo>
                      <a:pt x="77" y="77"/>
                      <a:pt x="77" y="77"/>
                      <a:pt x="77" y="77"/>
                    </a:cubicBezTo>
                    <a:cubicBezTo>
                      <a:pt x="62" y="58"/>
                      <a:pt x="62" y="58"/>
                      <a:pt x="62" y="58"/>
                    </a:cubicBezTo>
                    <a:lnTo>
                      <a:pt x="47" y="77"/>
                    </a:lnTo>
                    <a:close/>
                    <a:moveTo>
                      <a:pt x="45" y="77"/>
                    </a:moveTo>
                    <a:cubicBezTo>
                      <a:pt x="30" y="58"/>
                      <a:pt x="30" y="58"/>
                      <a:pt x="30" y="58"/>
                    </a:cubicBezTo>
                    <a:cubicBezTo>
                      <a:pt x="15" y="77"/>
                      <a:pt x="15" y="77"/>
                      <a:pt x="15" y="77"/>
                    </a:cubicBezTo>
                    <a:cubicBezTo>
                      <a:pt x="22" y="77"/>
                      <a:pt x="22" y="77"/>
                      <a:pt x="22" y="77"/>
                    </a:cubicBezTo>
                    <a:cubicBezTo>
                      <a:pt x="22" y="94"/>
                      <a:pt x="22" y="94"/>
                      <a:pt x="22" y="94"/>
                    </a:cubicBezTo>
                    <a:cubicBezTo>
                      <a:pt x="38" y="94"/>
                      <a:pt x="38" y="94"/>
                      <a:pt x="38" y="94"/>
                    </a:cubicBezTo>
                    <a:cubicBezTo>
                      <a:pt x="38" y="77"/>
                      <a:pt x="38" y="77"/>
                      <a:pt x="38" y="77"/>
                    </a:cubicBezTo>
                    <a:lnTo>
                      <a:pt x="45" y="77"/>
                    </a:lnTo>
                    <a:close/>
                    <a:moveTo>
                      <a:pt x="190" y="163"/>
                    </a:moveTo>
                    <a:cubicBezTo>
                      <a:pt x="190" y="172"/>
                      <a:pt x="190" y="172"/>
                      <a:pt x="190" y="172"/>
                    </a:cubicBezTo>
                    <a:cubicBezTo>
                      <a:pt x="0" y="172"/>
                      <a:pt x="0" y="172"/>
                      <a:pt x="0" y="172"/>
                    </a:cubicBezTo>
                    <a:cubicBezTo>
                      <a:pt x="0" y="0"/>
                      <a:pt x="0" y="0"/>
                      <a:pt x="0" y="0"/>
                    </a:cubicBezTo>
                    <a:cubicBezTo>
                      <a:pt x="190" y="0"/>
                      <a:pt x="190" y="0"/>
                      <a:pt x="190" y="0"/>
                    </a:cubicBezTo>
                    <a:cubicBezTo>
                      <a:pt x="190" y="39"/>
                      <a:pt x="190" y="39"/>
                      <a:pt x="190" y="39"/>
                    </a:cubicBezTo>
                    <a:cubicBezTo>
                      <a:pt x="188" y="39"/>
                      <a:pt x="186" y="39"/>
                      <a:pt x="183" y="39"/>
                    </a:cubicBezTo>
                    <a:cubicBezTo>
                      <a:pt x="149" y="39"/>
                      <a:pt x="121" y="67"/>
                      <a:pt x="121" y="101"/>
                    </a:cubicBezTo>
                    <a:cubicBezTo>
                      <a:pt x="121" y="136"/>
                      <a:pt x="149" y="163"/>
                      <a:pt x="183" y="163"/>
                    </a:cubicBezTo>
                    <a:cubicBezTo>
                      <a:pt x="186" y="163"/>
                      <a:pt x="188" y="163"/>
                      <a:pt x="190" y="163"/>
                    </a:cubicBezTo>
                    <a:close/>
                    <a:moveTo>
                      <a:pt x="77" y="122"/>
                    </a:moveTo>
                    <a:cubicBezTo>
                      <a:pt x="77" y="117"/>
                      <a:pt x="77" y="117"/>
                      <a:pt x="77" y="117"/>
                    </a:cubicBezTo>
                    <a:cubicBezTo>
                      <a:pt x="15" y="117"/>
                      <a:pt x="15" y="117"/>
                      <a:pt x="15" y="117"/>
                    </a:cubicBezTo>
                    <a:cubicBezTo>
                      <a:pt x="15" y="122"/>
                      <a:pt x="15" y="122"/>
                      <a:pt x="15" y="122"/>
                    </a:cubicBezTo>
                    <a:lnTo>
                      <a:pt x="77" y="122"/>
                    </a:lnTo>
                    <a:close/>
                    <a:moveTo>
                      <a:pt x="77" y="108"/>
                    </a:moveTo>
                    <a:cubicBezTo>
                      <a:pt x="77" y="102"/>
                      <a:pt x="77" y="102"/>
                      <a:pt x="77" y="102"/>
                    </a:cubicBezTo>
                    <a:cubicBezTo>
                      <a:pt x="15" y="102"/>
                      <a:pt x="15" y="102"/>
                      <a:pt x="15" y="102"/>
                    </a:cubicBezTo>
                    <a:cubicBezTo>
                      <a:pt x="15" y="108"/>
                      <a:pt x="15" y="108"/>
                      <a:pt x="15" y="108"/>
                    </a:cubicBezTo>
                    <a:lnTo>
                      <a:pt x="77"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5"/>
              <p:cNvSpPr/>
              <p:nvPr/>
            </p:nvSpPr>
            <p:spPr bwMode="auto">
              <a:xfrm>
                <a:off x="6338887" y="18180050"/>
                <a:ext cx="277813" cy="74612"/>
              </a:xfrm>
              <a:custGeom>
                <a:avLst/>
                <a:gdLst>
                  <a:gd name="T0" fmla="*/ 175 w 175"/>
                  <a:gd name="T1" fmla="*/ 47 h 47"/>
                  <a:gd name="T2" fmla="*/ 0 w 175"/>
                  <a:gd name="T3" fmla="*/ 47 h 47"/>
                  <a:gd name="T4" fmla="*/ 0 w 175"/>
                  <a:gd name="T5" fmla="*/ 33 h 47"/>
                  <a:gd name="T6" fmla="*/ 66 w 175"/>
                  <a:gd name="T7" fmla="*/ 33 h 47"/>
                  <a:gd name="T8" fmla="*/ 7 w 175"/>
                  <a:gd name="T9" fmla="*/ 12 h 47"/>
                  <a:gd name="T10" fmla="*/ 11 w 175"/>
                  <a:gd name="T11" fmla="*/ 0 h 47"/>
                  <a:gd name="T12" fmla="*/ 175 w 17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75" h="47">
                    <a:moveTo>
                      <a:pt x="175" y="47"/>
                    </a:moveTo>
                    <a:lnTo>
                      <a:pt x="0" y="47"/>
                    </a:lnTo>
                    <a:lnTo>
                      <a:pt x="0" y="33"/>
                    </a:lnTo>
                    <a:lnTo>
                      <a:pt x="66" y="33"/>
                    </a:lnTo>
                    <a:lnTo>
                      <a:pt x="7" y="12"/>
                    </a:lnTo>
                    <a:lnTo>
                      <a:pt x="11" y="0"/>
                    </a:lnTo>
                    <a:lnTo>
                      <a:pt x="175"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86"/>
              <p:cNvSpPr/>
              <p:nvPr/>
            </p:nvSpPr>
            <p:spPr bwMode="auto">
              <a:xfrm>
                <a:off x="5902325" y="18176875"/>
                <a:ext cx="454025" cy="77787"/>
              </a:xfrm>
              <a:custGeom>
                <a:avLst/>
                <a:gdLst>
                  <a:gd name="T0" fmla="*/ 225 w 286"/>
                  <a:gd name="T1" fmla="*/ 14 h 49"/>
                  <a:gd name="T2" fmla="*/ 168 w 286"/>
                  <a:gd name="T3" fmla="*/ 14 h 49"/>
                  <a:gd name="T4" fmla="*/ 109 w 286"/>
                  <a:gd name="T5" fmla="*/ 35 h 49"/>
                  <a:gd name="T6" fmla="*/ 175 w 286"/>
                  <a:gd name="T7" fmla="*/ 35 h 49"/>
                  <a:gd name="T8" fmla="*/ 275 w 286"/>
                  <a:gd name="T9" fmla="*/ 35 h 49"/>
                  <a:gd name="T10" fmla="*/ 275 w 286"/>
                  <a:gd name="T11" fmla="*/ 49 h 49"/>
                  <a:gd name="T12" fmla="*/ 225 w 286"/>
                  <a:gd name="T13" fmla="*/ 49 h 49"/>
                  <a:gd name="T14" fmla="*/ 0 w 286"/>
                  <a:gd name="T15" fmla="*/ 49 h 49"/>
                  <a:gd name="T16" fmla="*/ 168 w 286"/>
                  <a:gd name="T17" fmla="*/ 0 h 49"/>
                  <a:gd name="T18" fmla="*/ 190 w 286"/>
                  <a:gd name="T19" fmla="*/ 0 h 49"/>
                  <a:gd name="T20" fmla="*/ 260 w 286"/>
                  <a:gd name="T21" fmla="*/ 0 h 49"/>
                  <a:gd name="T22" fmla="*/ 282 w 286"/>
                  <a:gd name="T23" fmla="*/ 0 h 49"/>
                  <a:gd name="T24" fmla="*/ 286 w 286"/>
                  <a:gd name="T25" fmla="*/ 2 h 49"/>
                  <a:gd name="T26" fmla="*/ 282 w 286"/>
                  <a:gd name="T27" fmla="*/ 14 h 49"/>
                  <a:gd name="T28" fmla="*/ 225 w 286"/>
                  <a:gd name="T2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49">
                    <a:moveTo>
                      <a:pt x="225" y="14"/>
                    </a:moveTo>
                    <a:lnTo>
                      <a:pt x="168" y="14"/>
                    </a:lnTo>
                    <a:lnTo>
                      <a:pt x="109" y="35"/>
                    </a:lnTo>
                    <a:lnTo>
                      <a:pt x="175" y="35"/>
                    </a:lnTo>
                    <a:lnTo>
                      <a:pt x="275" y="35"/>
                    </a:lnTo>
                    <a:lnTo>
                      <a:pt x="275" y="49"/>
                    </a:lnTo>
                    <a:lnTo>
                      <a:pt x="225" y="49"/>
                    </a:lnTo>
                    <a:lnTo>
                      <a:pt x="0" y="49"/>
                    </a:lnTo>
                    <a:lnTo>
                      <a:pt x="168" y="0"/>
                    </a:lnTo>
                    <a:lnTo>
                      <a:pt x="190" y="0"/>
                    </a:lnTo>
                    <a:lnTo>
                      <a:pt x="260" y="0"/>
                    </a:lnTo>
                    <a:lnTo>
                      <a:pt x="282" y="0"/>
                    </a:lnTo>
                    <a:lnTo>
                      <a:pt x="286" y="2"/>
                    </a:lnTo>
                    <a:lnTo>
                      <a:pt x="282" y="14"/>
                    </a:lnTo>
                    <a:lnTo>
                      <a:pt x="22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87"/>
              <p:cNvSpPr/>
              <p:nvPr/>
            </p:nvSpPr>
            <p:spPr bwMode="auto">
              <a:xfrm>
                <a:off x="5761037" y="18094325"/>
                <a:ext cx="347663" cy="146050"/>
              </a:xfrm>
              <a:custGeom>
                <a:avLst/>
                <a:gdLst>
                  <a:gd name="T0" fmla="*/ 198 w 219"/>
                  <a:gd name="T1" fmla="*/ 11 h 92"/>
                  <a:gd name="T2" fmla="*/ 219 w 219"/>
                  <a:gd name="T3" fmla="*/ 52 h 92"/>
                  <a:gd name="T4" fmla="*/ 61 w 219"/>
                  <a:gd name="T5" fmla="*/ 92 h 92"/>
                  <a:gd name="T6" fmla="*/ 0 w 219"/>
                  <a:gd name="T7" fmla="*/ 0 h 92"/>
                  <a:gd name="T8" fmla="*/ 198 w 219"/>
                  <a:gd name="T9" fmla="*/ 11 h 92"/>
                </a:gdLst>
                <a:ahLst/>
                <a:cxnLst>
                  <a:cxn ang="0">
                    <a:pos x="T0" y="T1"/>
                  </a:cxn>
                  <a:cxn ang="0">
                    <a:pos x="T2" y="T3"/>
                  </a:cxn>
                  <a:cxn ang="0">
                    <a:pos x="T4" y="T5"/>
                  </a:cxn>
                  <a:cxn ang="0">
                    <a:pos x="T6" y="T7"/>
                  </a:cxn>
                  <a:cxn ang="0">
                    <a:pos x="T8" y="T9"/>
                  </a:cxn>
                </a:cxnLst>
                <a:rect l="0" t="0" r="r" b="b"/>
                <a:pathLst>
                  <a:path w="219" h="92">
                    <a:moveTo>
                      <a:pt x="198" y="11"/>
                    </a:moveTo>
                    <a:lnTo>
                      <a:pt x="219" y="52"/>
                    </a:lnTo>
                    <a:lnTo>
                      <a:pt x="61" y="92"/>
                    </a:lnTo>
                    <a:lnTo>
                      <a:pt x="0" y="0"/>
                    </a:lnTo>
                    <a:lnTo>
                      <a:pt x="19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2" name="椭圆 61"/>
            <p:cNvSpPr/>
            <p:nvPr/>
          </p:nvSpPr>
          <p:spPr>
            <a:xfrm>
              <a:off x="9709755" y="3057543"/>
              <a:ext cx="1539116" cy="1539116"/>
            </a:xfrm>
            <a:prstGeom prst="ellipse">
              <a:avLst/>
            </a:prstGeom>
            <a:noFill/>
            <a:ln>
              <a:solidFill>
                <a:srgbClr val="00A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64"/>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66" name="组合 65"/>
          <p:cNvGrpSpPr/>
          <p:nvPr/>
        </p:nvGrpSpPr>
        <p:grpSpPr>
          <a:xfrm>
            <a:off x="274565" y="368355"/>
            <a:ext cx="464609" cy="433654"/>
            <a:chOff x="240632" y="529389"/>
            <a:chExt cx="739051" cy="689811"/>
          </a:xfrm>
        </p:grpSpPr>
        <p:sp>
          <p:nvSpPr>
            <p:cNvPr id="67" name="直角三角形 66"/>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直角三角形 67"/>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rot="16200000">
            <a:off x="10978635" y="5654717"/>
            <a:ext cx="1200130" cy="1120170"/>
            <a:chOff x="240632" y="529389"/>
            <a:chExt cx="739051" cy="689811"/>
          </a:xfrm>
          <a:solidFill>
            <a:srgbClr val="00A78B"/>
          </a:solidFill>
        </p:grpSpPr>
        <p:sp>
          <p:nvSpPr>
            <p:cNvPr id="71" name="直角三角形 70"/>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直角三角形 71"/>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3598570" y="1529555"/>
            <a:ext cx="5669280" cy="972820"/>
          </a:xfrm>
          <a:prstGeom prst="rect">
            <a:avLst/>
          </a:prstGeom>
          <a:noFill/>
          <a:effectLst/>
        </p:spPr>
        <p:txBody>
          <a:bodyPr wrap="none" rtlCol="0">
            <a:spAutoFit/>
          </a:bodyPr>
          <a:p>
            <a:r>
              <a:rPr lang="zh-CN" altLang="en-US" sz="5400" dirty="0" smtClean="0">
                <a:solidFill>
                  <a:schemeClr val="bg1"/>
                </a:solidFill>
                <a:latin typeface="微软雅黑" panose="020B0503020204020204" pitchFamily="34" charset="-122"/>
                <a:ea typeface="微软雅黑" panose="020B0503020204020204" pitchFamily="34" charset="-122"/>
              </a:rPr>
              <a:t>行测有哪些题型？</a:t>
            </a:r>
            <a:endParaRPr lang="zh-CN" altLang="en-US" sz="5400" dirty="0" smtClean="0">
              <a:solidFill>
                <a:schemeClr val="bg1"/>
              </a:solidFill>
              <a:latin typeface="微软雅黑" panose="020B0503020204020204" pitchFamily="34" charset="-122"/>
              <a:ea typeface="微软雅黑" panose="020B0503020204020204" pitchFamily="34" charset="-122"/>
            </a:endParaRPr>
          </a:p>
        </p:txBody>
      </p:sp>
      <p:sp>
        <p:nvSpPr>
          <p:cNvPr id="3" name="矩形 117"/>
          <p:cNvSpPr>
            <a:spLocks noChangeArrowheads="1"/>
          </p:cNvSpPr>
          <p:nvPr/>
        </p:nvSpPr>
        <p:spPr bwMode="auto">
          <a:xfrm>
            <a:off x="1258888" y="5315585"/>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常识判断</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grpSp>
        <p:nvGrpSpPr>
          <p:cNvPr id="120" name="组合 119"/>
          <p:cNvGrpSpPr/>
          <p:nvPr/>
        </p:nvGrpSpPr>
        <p:grpSpPr>
          <a:xfrm>
            <a:off x="5284391" y="3318883"/>
            <a:ext cx="1565910" cy="1565910"/>
            <a:chOff x="3768991" y="4733778"/>
            <a:chExt cx="2124222" cy="2124222"/>
          </a:xfrm>
        </p:grpSpPr>
        <p:grpSp>
          <p:nvGrpSpPr>
            <p:cNvPr id="126" name="组合 125"/>
            <p:cNvGrpSpPr/>
            <p:nvPr/>
          </p:nvGrpSpPr>
          <p:grpSpPr>
            <a:xfrm>
              <a:off x="4228646" y="5004509"/>
              <a:ext cx="1204913" cy="1501775"/>
              <a:chOff x="571046" y="250826"/>
              <a:chExt cx="1204913" cy="1501775"/>
            </a:xfrm>
            <a:solidFill>
              <a:srgbClr val="00A78B"/>
            </a:solidFill>
          </p:grpSpPr>
          <p:sp>
            <p:nvSpPr>
              <p:cNvPr id="127" name="Freeform 10"/>
              <p:cNvSpPr/>
              <p:nvPr/>
            </p:nvSpPr>
            <p:spPr bwMode="auto">
              <a:xfrm>
                <a:off x="571046" y="1114426"/>
                <a:ext cx="1204913" cy="638175"/>
              </a:xfrm>
              <a:custGeom>
                <a:avLst/>
                <a:gdLst>
                  <a:gd name="T0" fmla="*/ 633 w 759"/>
                  <a:gd name="T1" fmla="*/ 8 h 402"/>
                  <a:gd name="T2" fmla="*/ 521 w 759"/>
                  <a:gd name="T3" fmla="*/ 0 h 402"/>
                  <a:gd name="T4" fmla="*/ 519 w 759"/>
                  <a:gd name="T5" fmla="*/ 71 h 402"/>
                  <a:gd name="T6" fmla="*/ 504 w 759"/>
                  <a:gd name="T7" fmla="*/ 189 h 402"/>
                  <a:gd name="T8" fmla="*/ 486 w 759"/>
                  <a:gd name="T9" fmla="*/ 260 h 402"/>
                  <a:gd name="T10" fmla="*/ 471 w 759"/>
                  <a:gd name="T11" fmla="*/ 296 h 402"/>
                  <a:gd name="T12" fmla="*/ 452 w 759"/>
                  <a:gd name="T13" fmla="*/ 324 h 402"/>
                  <a:gd name="T14" fmla="*/ 430 w 759"/>
                  <a:gd name="T15" fmla="*/ 346 h 402"/>
                  <a:gd name="T16" fmla="*/ 418 w 759"/>
                  <a:gd name="T17" fmla="*/ 146 h 402"/>
                  <a:gd name="T18" fmla="*/ 428 w 759"/>
                  <a:gd name="T19" fmla="*/ 144 h 402"/>
                  <a:gd name="T20" fmla="*/ 443 w 759"/>
                  <a:gd name="T21" fmla="*/ 126 h 402"/>
                  <a:gd name="T22" fmla="*/ 445 w 759"/>
                  <a:gd name="T23" fmla="*/ 86 h 402"/>
                  <a:gd name="T24" fmla="*/ 443 w 759"/>
                  <a:gd name="T25" fmla="*/ 73 h 402"/>
                  <a:gd name="T26" fmla="*/ 426 w 759"/>
                  <a:gd name="T27" fmla="*/ 58 h 402"/>
                  <a:gd name="T28" fmla="*/ 347 w 759"/>
                  <a:gd name="T29" fmla="*/ 55 h 402"/>
                  <a:gd name="T30" fmla="*/ 334 w 759"/>
                  <a:gd name="T31" fmla="*/ 58 h 402"/>
                  <a:gd name="T32" fmla="*/ 319 w 759"/>
                  <a:gd name="T33" fmla="*/ 73 h 402"/>
                  <a:gd name="T34" fmla="*/ 314 w 759"/>
                  <a:gd name="T35" fmla="*/ 116 h 402"/>
                  <a:gd name="T36" fmla="*/ 316 w 759"/>
                  <a:gd name="T37" fmla="*/ 126 h 402"/>
                  <a:gd name="T38" fmla="*/ 332 w 759"/>
                  <a:gd name="T39" fmla="*/ 144 h 402"/>
                  <a:gd name="T40" fmla="*/ 342 w 759"/>
                  <a:gd name="T41" fmla="*/ 354 h 402"/>
                  <a:gd name="T42" fmla="*/ 329 w 759"/>
                  <a:gd name="T43" fmla="*/ 346 h 402"/>
                  <a:gd name="T44" fmla="*/ 308 w 759"/>
                  <a:gd name="T45" fmla="*/ 324 h 402"/>
                  <a:gd name="T46" fmla="*/ 291 w 759"/>
                  <a:gd name="T47" fmla="*/ 296 h 402"/>
                  <a:gd name="T48" fmla="*/ 273 w 759"/>
                  <a:gd name="T49" fmla="*/ 260 h 402"/>
                  <a:gd name="T50" fmla="*/ 256 w 759"/>
                  <a:gd name="T51" fmla="*/ 189 h 402"/>
                  <a:gd name="T52" fmla="*/ 243 w 759"/>
                  <a:gd name="T53" fmla="*/ 71 h 402"/>
                  <a:gd name="T54" fmla="*/ 241 w 759"/>
                  <a:gd name="T55" fmla="*/ 0 h 402"/>
                  <a:gd name="T56" fmla="*/ 129 w 759"/>
                  <a:gd name="T57" fmla="*/ 8 h 402"/>
                  <a:gd name="T58" fmla="*/ 117 w 759"/>
                  <a:gd name="T59" fmla="*/ 10 h 402"/>
                  <a:gd name="T60" fmla="*/ 80 w 759"/>
                  <a:gd name="T61" fmla="*/ 19 h 402"/>
                  <a:gd name="T62" fmla="*/ 39 w 759"/>
                  <a:gd name="T63" fmla="*/ 47 h 402"/>
                  <a:gd name="T64" fmla="*/ 11 w 759"/>
                  <a:gd name="T65" fmla="*/ 88 h 402"/>
                  <a:gd name="T66" fmla="*/ 3 w 759"/>
                  <a:gd name="T67" fmla="*/ 124 h 402"/>
                  <a:gd name="T68" fmla="*/ 0 w 759"/>
                  <a:gd name="T69" fmla="*/ 298 h 402"/>
                  <a:gd name="T70" fmla="*/ 3 w 759"/>
                  <a:gd name="T71" fmla="*/ 311 h 402"/>
                  <a:gd name="T72" fmla="*/ 20 w 759"/>
                  <a:gd name="T73" fmla="*/ 335 h 402"/>
                  <a:gd name="T74" fmla="*/ 52 w 759"/>
                  <a:gd name="T75" fmla="*/ 354 h 402"/>
                  <a:gd name="T76" fmla="*/ 97 w 759"/>
                  <a:gd name="T77" fmla="*/ 369 h 402"/>
                  <a:gd name="T78" fmla="*/ 181 w 759"/>
                  <a:gd name="T79" fmla="*/ 387 h 402"/>
                  <a:gd name="T80" fmla="*/ 314 w 759"/>
                  <a:gd name="T81" fmla="*/ 399 h 402"/>
                  <a:gd name="T82" fmla="*/ 385 w 759"/>
                  <a:gd name="T83" fmla="*/ 402 h 402"/>
                  <a:gd name="T84" fmla="*/ 521 w 759"/>
                  <a:gd name="T85" fmla="*/ 395 h 402"/>
                  <a:gd name="T86" fmla="*/ 641 w 759"/>
                  <a:gd name="T87" fmla="*/ 376 h 402"/>
                  <a:gd name="T88" fmla="*/ 691 w 759"/>
                  <a:gd name="T89" fmla="*/ 363 h 402"/>
                  <a:gd name="T90" fmla="*/ 727 w 759"/>
                  <a:gd name="T91" fmla="*/ 344 h 402"/>
                  <a:gd name="T92" fmla="*/ 751 w 759"/>
                  <a:gd name="T93" fmla="*/ 324 h 402"/>
                  <a:gd name="T94" fmla="*/ 759 w 759"/>
                  <a:gd name="T95" fmla="*/ 298 h 402"/>
                  <a:gd name="T96" fmla="*/ 759 w 759"/>
                  <a:gd name="T97" fmla="*/ 137 h 402"/>
                  <a:gd name="T98" fmla="*/ 757 w 759"/>
                  <a:gd name="T99" fmla="*/ 111 h 402"/>
                  <a:gd name="T100" fmla="*/ 738 w 759"/>
                  <a:gd name="T101" fmla="*/ 64 h 402"/>
                  <a:gd name="T102" fmla="*/ 703 w 759"/>
                  <a:gd name="T103" fmla="*/ 30 h 402"/>
                  <a:gd name="T104" fmla="*/ 658 w 759"/>
                  <a:gd name="T105" fmla="*/ 10 h 402"/>
                  <a:gd name="T106" fmla="*/ 633 w 759"/>
                  <a:gd name="T107" fmla="*/ 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9" h="402">
                    <a:moveTo>
                      <a:pt x="633" y="8"/>
                    </a:moveTo>
                    <a:lnTo>
                      <a:pt x="633" y="8"/>
                    </a:lnTo>
                    <a:lnTo>
                      <a:pt x="600" y="6"/>
                    </a:lnTo>
                    <a:lnTo>
                      <a:pt x="521" y="0"/>
                    </a:lnTo>
                    <a:lnTo>
                      <a:pt x="521" y="0"/>
                    </a:lnTo>
                    <a:lnTo>
                      <a:pt x="519" y="71"/>
                    </a:lnTo>
                    <a:lnTo>
                      <a:pt x="512" y="133"/>
                    </a:lnTo>
                    <a:lnTo>
                      <a:pt x="504" y="189"/>
                    </a:lnTo>
                    <a:lnTo>
                      <a:pt x="493" y="238"/>
                    </a:lnTo>
                    <a:lnTo>
                      <a:pt x="486" y="260"/>
                    </a:lnTo>
                    <a:lnTo>
                      <a:pt x="480" y="279"/>
                    </a:lnTo>
                    <a:lnTo>
                      <a:pt x="471" y="296"/>
                    </a:lnTo>
                    <a:lnTo>
                      <a:pt x="463" y="311"/>
                    </a:lnTo>
                    <a:lnTo>
                      <a:pt x="452" y="324"/>
                    </a:lnTo>
                    <a:lnTo>
                      <a:pt x="441" y="337"/>
                    </a:lnTo>
                    <a:lnTo>
                      <a:pt x="430" y="346"/>
                    </a:lnTo>
                    <a:lnTo>
                      <a:pt x="418" y="354"/>
                    </a:lnTo>
                    <a:lnTo>
                      <a:pt x="418" y="146"/>
                    </a:lnTo>
                    <a:lnTo>
                      <a:pt x="418" y="146"/>
                    </a:lnTo>
                    <a:lnTo>
                      <a:pt x="428" y="144"/>
                    </a:lnTo>
                    <a:lnTo>
                      <a:pt x="437" y="137"/>
                    </a:lnTo>
                    <a:lnTo>
                      <a:pt x="443" y="126"/>
                    </a:lnTo>
                    <a:lnTo>
                      <a:pt x="445" y="116"/>
                    </a:lnTo>
                    <a:lnTo>
                      <a:pt x="445" y="86"/>
                    </a:lnTo>
                    <a:lnTo>
                      <a:pt x="445" y="86"/>
                    </a:lnTo>
                    <a:lnTo>
                      <a:pt x="443" y="73"/>
                    </a:lnTo>
                    <a:lnTo>
                      <a:pt x="437" y="64"/>
                    </a:lnTo>
                    <a:lnTo>
                      <a:pt x="426" y="58"/>
                    </a:lnTo>
                    <a:lnTo>
                      <a:pt x="415" y="55"/>
                    </a:lnTo>
                    <a:lnTo>
                      <a:pt x="347" y="55"/>
                    </a:lnTo>
                    <a:lnTo>
                      <a:pt x="347" y="55"/>
                    </a:lnTo>
                    <a:lnTo>
                      <a:pt x="334" y="58"/>
                    </a:lnTo>
                    <a:lnTo>
                      <a:pt x="325" y="64"/>
                    </a:lnTo>
                    <a:lnTo>
                      <a:pt x="319" y="73"/>
                    </a:lnTo>
                    <a:lnTo>
                      <a:pt x="314" y="86"/>
                    </a:lnTo>
                    <a:lnTo>
                      <a:pt x="314" y="116"/>
                    </a:lnTo>
                    <a:lnTo>
                      <a:pt x="314" y="116"/>
                    </a:lnTo>
                    <a:lnTo>
                      <a:pt x="316" y="126"/>
                    </a:lnTo>
                    <a:lnTo>
                      <a:pt x="323" y="137"/>
                    </a:lnTo>
                    <a:lnTo>
                      <a:pt x="332" y="144"/>
                    </a:lnTo>
                    <a:lnTo>
                      <a:pt x="342" y="146"/>
                    </a:lnTo>
                    <a:lnTo>
                      <a:pt x="342" y="354"/>
                    </a:lnTo>
                    <a:lnTo>
                      <a:pt x="342" y="354"/>
                    </a:lnTo>
                    <a:lnTo>
                      <a:pt x="329" y="346"/>
                    </a:lnTo>
                    <a:lnTo>
                      <a:pt x="319" y="337"/>
                    </a:lnTo>
                    <a:lnTo>
                      <a:pt x="308" y="324"/>
                    </a:lnTo>
                    <a:lnTo>
                      <a:pt x="299" y="311"/>
                    </a:lnTo>
                    <a:lnTo>
                      <a:pt x="291" y="296"/>
                    </a:lnTo>
                    <a:lnTo>
                      <a:pt x="282" y="279"/>
                    </a:lnTo>
                    <a:lnTo>
                      <a:pt x="273" y="260"/>
                    </a:lnTo>
                    <a:lnTo>
                      <a:pt x="267" y="238"/>
                    </a:lnTo>
                    <a:lnTo>
                      <a:pt x="256" y="189"/>
                    </a:lnTo>
                    <a:lnTo>
                      <a:pt x="248" y="133"/>
                    </a:lnTo>
                    <a:lnTo>
                      <a:pt x="243" y="71"/>
                    </a:lnTo>
                    <a:lnTo>
                      <a:pt x="241" y="0"/>
                    </a:lnTo>
                    <a:lnTo>
                      <a:pt x="241" y="0"/>
                    </a:lnTo>
                    <a:lnTo>
                      <a:pt x="162" y="6"/>
                    </a:lnTo>
                    <a:lnTo>
                      <a:pt x="129" y="8"/>
                    </a:lnTo>
                    <a:lnTo>
                      <a:pt x="129" y="8"/>
                    </a:lnTo>
                    <a:lnTo>
                      <a:pt x="117" y="10"/>
                    </a:lnTo>
                    <a:lnTo>
                      <a:pt x="104" y="10"/>
                    </a:lnTo>
                    <a:lnTo>
                      <a:pt x="80" y="19"/>
                    </a:lnTo>
                    <a:lnTo>
                      <a:pt x="58" y="30"/>
                    </a:lnTo>
                    <a:lnTo>
                      <a:pt x="39" y="47"/>
                    </a:lnTo>
                    <a:lnTo>
                      <a:pt x="22" y="64"/>
                    </a:lnTo>
                    <a:lnTo>
                      <a:pt x="11" y="88"/>
                    </a:lnTo>
                    <a:lnTo>
                      <a:pt x="5" y="111"/>
                    </a:lnTo>
                    <a:lnTo>
                      <a:pt x="3" y="124"/>
                    </a:lnTo>
                    <a:lnTo>
                      <a:pt x="0" y="137"/>
                    </a:lnTo>
                    <a:lnTo>
                      <a:pt x="0" y="298"/>
                    </a:lnTo>
                    <a:lnTo>
                      <a:pt x="0" y="298"/>
                    </a:lnTo>
                    <a:lnTo>
                      <a:pt x="3" y="311"/>
                    </a:lnTo>
                    <a:lnTo>
                      <a:pt x="9" y="324"/>
                    </a:lnTo>
                    <a:lnTo>
                      <a:pt x="20" y="335"/>
                    </a:lnTo>
                    <a:lnTo>
                      <a:pt x="35" y="344"/>
                    </a:lnTo>
                    <a:lnTo>
                      <a:pt x="52" y="354"/>
                    </a:lnTo>
                    <a:lnTo>
                      <a:pt x="74" y="363"/>
                    </a:lnTo>
                    <a:lnTo>
                      <a:pt x="97" y="369"/>
                    </a:lnTo>
                    <a:lnTo>
                      <a:pt x="123" y="376"/>
                    </a:lnTo>
                    <a:lnTo>
                      <a:pt x="181" y="387"/>
                    </a:lnTo>
                    <a:lnTo>
                      <a:pt x="246" y="395"/>
                    </a:lnTo>
                    <a:lnTo>
                      <a:pt x="314" y="399"/>
                    </a:lnTo>
                    <a:lnTo>
                      <a:pt x="385" y="402"/>
                    </a:lnTo>
                    <a:lnTo>
                      <a:pt x="385" y="402"/>
                    </a:lnTo>
                    <a:lnTo>
                      <a:pt x="454" y="399"/>
                    </a:lnTo>
                    <a:lnTo>
                      <a:pt x="521" y="395"/>
                    </a:lnTo>
                    <a:lnTo>
                      <a:pt x="585" y="387"/>
                    </a:lnTo>
                    <a:lnTo>
                      <a:pt x="641" y="376"/>
                    </a:lnTo>
                    <a:lnTo>
                      <a:pt x="667" y="369"/>
                    </a:lnTo>
                    <a:lnTo>
                      <a:pt x="691" y="363"/>
                    </a:lnTo>
                    <a:lnTo>
                      <a:pt x="710" y="354"/>
                    </a:lnTo>
                    <a:lnTo>
                      <a:pt x="727" y="344"/>
                    </a:lnTo>
                    <a:lnTo>
                      <a:pt x="740" y="335"/>
                    </a:lnTo>
                    <a:lnTo>
                      <a:pt x="751" y="324"/>
                    </a:lnTo>
                    <a:lnTo>
                      <a:pt x="757" y="311"/>
                    </a:lnTo>
                    <a:lnTo>
                      <a:pt x="759" y="298"/>
                    </a:lnTo>
                    <a:lnTo>
                      <a:pt x="759" y="137"/>
                    </a:lnTo>
                    <a:lnTo>
                      <a:pt x="759" y="137"/>
                    </a:lnTo>
                    <a:lnTo>
                      <a:pt x="759" y="124"/>
                    </a:lnTo>
                    <a:lnTo>
                      <a:pt x="757" y="111"/>
                    </a:lnTo>
                    <a:lnTo>
                      <a:pt x="749" y="88"/>
                    </a:lnTo>
                    <a:lnTo>
                      <a:pt x="738" y="64"/>
                    </a:lnTo>
                    <a:lnTo>
                      <a:pt x="723" y="47"/>
                    </a:lnTo>
                    <a:lnTo>
                      <a:pt x="703" y="30"/>
                    </a:lnTo>
                    <a:lnTo>
                      <a:pt x="682" y="19"/>
                    </a:lnTo>
                    <a:lnTo>
                      <a:pt x="658" y="10"/>
                    </a:lnTo>
                    <a:lnTo>
                      <a:pt x="645" y="10"/>
                    </a:lnTo>
                    <a:lnTo>
                      <a:pt x="633" y="8"/>
                    </a:lnTo>
                    <a:lnTo>
                      <a:pt x="63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8" name="Freeform 11"/>
              <p:cNvSpPr>
                <a:spLocks noEditPoints="1"/>
              </p:cNvSpPr>
              <p:nvPr/>
            </p:nvSpPr>
            <p:spPr bwMode="auto">
              <a:xfrm>
                <a:off x="810759" y="250826"/>
                <a:ext cx="730250" cy="876300"/>
              </a:xfrm>
              <a:custGeom>
                <a:avLst/>
                <a:gdLst>
                  <a:gd name="T0" fmla="*/ 247 w 460"/>
                  <a:gd name="T1" fmla="*/ 550 h 552"/>
                  <a:gd name="T2" fmla="*/ 303 w 460"/>
                  <a:gd name="T3" fmla="*/ 531 h 552"/>
                  <a:gd name="T4" fmla="*/ 361 w 460"/>
                  <a:gd name="T5" fmla="*/ 490 h 552"/>
                  <a:gd name="T6" fmla="*/ 411 w 460"/>
                  <a:gd name="T7" fmla="*/ 432 h 552"/>
                  <a:gd name="T8" fmla="*/ 445 w 460"/>
                  <a:gd name="T9" fmla="*/ 359 h 552"/>
                  <a:gd name="T10" fmla="*/ 460 w 460"/>
                  <a:gd name="T11" fmla="*/ 275 h 552"/>
                  <a:gd name="T12" fmla="*/ 456 w 460"/>
                  <a:gd name="T13" fmla="*/ 221 h 552"/>
                  <a:gd name="T14" fmla="*/ 432 w 460"/>
                  <a:gd name="T15" fmla="*/ 144 h 552"/>
                  <a:gd name="T16" fmla="*/ 391 w 460"/>
                  <a:gd name="T17" fmla="*/ 81 h 552"/>
                  <a:gd name="T18" fmla="*/ 340 w 460"/>
                  <a:gd name="T19" fmla="*/ 34 h 552"/>
                  <a:gd name="T20" fmla="*/ 275 w 460"/>
                  <a:gd name="T21" fmla="*/ 6 h 552"/>
                  <a:gd name="T22" fmla="*/ 230 w 460"/>
                  <a:gd name="T23" fmla="*/ 0 h 552"/>
                  <a:gd name="T24" fmla="*/ 161 w 460"/>
                  <a:gd name="T25" fmla="*/ 13 h 552"/>
                  <a:gd name="T26" fmla="*/ 101 w 460"/>
                  <a:gd name="T27" fmla="*/ 47 h 552"/>
                  <a:gd name="T28" fmla="*/ 52 w 460"/>
                  <a:gd name="T29" fmla="*/ 101 h 552"/>
                  <a:gd name="T30" fmla="*/ 17 w 460"/>
                  <a:gd name="T31" fmla="*/ 170 h 552"/>
                  <a:gd name="T32" fmla="*/ 0 w 460"/>
                  <a:gd name="T33" fmla="*/ 247 h 552"/>
                  <a:gd name="T34" fmla="*/ 0 w 460"/>
                  <a:gd name="T35" fmla="*/ 305 h 552"/>
                  <a:gd name="T36" fmla="*/ 24 w 460"/>
                  <a:gd name="T37" fmla="*/ 385 h 552"/>
                  <a:gd name="T38" fmla="*/ 64 w 460"/>
                  <a:gd name="T39" fmla="*/ 453 h 552"/>
                  <a:gd name="T40" fmla="*/ 116 w 460"/>
                  <a:gd name="T41" fmla="*/ 505 h 552"/>
                  <a:gd name="T42" fmla="*/ 174 w 460"/>
                  <a:gd name="T43" fmla="*/ 539 h 552"/>
                  <a:gd name="T44" fmla="*/ 230 w 460"/>
                  <a:gd name="T45" fmla="*/ 552 h 552"/>
                  <a:gd name="T46" fmla="*/ 58 w 460"/>
                  <a:gd name="T47" fmla="*/ 215 h 552"/>
                  <a:gd name="T48" fmla="*/ 90 w 460"/>
                  <a:gd name="T49" fmla="*/ 167 h 552"/>
                  <a:gd name="T50" fmla="*/ 114 w 460"/>
                  <a:gd name="T51" fmla="*/ 157 h 552"/>
                  <a:gd name="T52" fmla="*/ 146 w 460"/>
                  <a:gd name="T53" fmla="*/ 185 h 552"/>
                  <a:gd name="T54" fmla="*/ 163 w 460"/>
                  <a:gd name="T55" fmla="*/ 202 h 552"/>
                  <a:gd name="T56" fmla="*/ 219 w 460"/>
                  <a:gd name="T57" fmla="*/ 230 h 552"/>
                  <a:gd name="T58" fmla="*/ 333 w 460"/>
                  <a:gd name="T59" fmla="*/ 256 h 552"/>
                  <a:gd name="T60" fmla="*/ 408 w 460"/>
                  <a:gd name="T61" fmla="*/ 262 h 552"/>
                  <a:gd name="T62" fmla="*/ 406 w 460"/>
                  <a:gd name="T63" fmla="*/ 299 h 552"/>
                  <a:gd name="T64" fmla="*/ 389 w 460"/>
                  <a:gd name="T65" fmla="*/ 363 h 552"/>
                  <a:gd name="T66" fmla="*/ 357 w 460"/>
                  <a:gd name="T67" fmla="*/ 417 h 552"/>
                  <a:gd name="T68" fmla="*/ 316 w 460"/>
                  <a:gd name="T69" fmla="*/ 462 h 552"/>
                  <a:gd name="T70" fmla="*/ 271 w 460"/>
                  <a:gd name="T71" fmla="*/ 490 h 552"/>
                  <a:gd name="T72" fmla="*/ 230 w 460"/>
                  <a:gd name="T73" fmla="*/ 501 h 552"/>
                  <a:gd name="T74" fmla="*/ 202 w 460"/>
                  <a:gd name="T75" fmla="*/ 496 h 552"/>
                  <a:gd name="T76" fmla="*/ 157 w 460"/>
                  <a:gd name="T77" fmla="*/ 473 h 552"/>
                  <a:gd name="T78" fmla="*/ 114 w 460"/>
                  <a:gd name="T79" fmla="*/ 434 h 552"/>
                  <a:gd name="T80" fmla="*/ 77 w 460"/>
                  <a:gd name="T81" fmla="*/ 382 h 552"/>
                  <a:gd name="T82" fmla="*/ 56 w 460"/>
                  <a:gd name="T83" fmla="*/ 320 h 552"/>
                  <a:gd name="T84" fmla="*/ 52 w 460"/>
                  <a:gd name="T85" fmla="*/ 275 h 552"/>
                  <a:gd name="T86" fmla="*/ 58 w 460"/>
                  <a:gd name="T87" fmla="*/ 21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552">
                    <a:moveTo>
                      <a:pt x="230" y="552"/>
                    </a:moveTo>
                    <a:lnTo>
                      <a:pt x="230" y="552"/>
                    </a:lnTo>
                    <a:lnTo>
                      <a:pt x="247" y="550"/>
                    </a:lnTo>
                    <a:lnTo>
                      <a:pt x="264" y="546"/>
                    </a:lnTo>
                    <a:lnTo>
                      <a:pt x="284" y="539"/>
                    </a:lnTo>
                    <a:lnTo>
                      <a:pt x="303" y="531"/>
                    </a:lnTo>
                    <a:lnTo>
                      <a:pt x="322" y="520"/>
                    </a:lnTo>
                    <a:lnTo>
                      <a:pt x="342" y="505"/>
                    </a:lnTo>
                    <a:lnTo>
                      <a:pt x="361" y="490"/>
                    </a:lnTo>
                    <a:lnTo>
                      <a:pt x="378" y="473"/>
                    </a:lnTo>
                    <a:lnTo>
                      <a:pt x="396" y="453"/>
                    </a:lnTo>
                    <a:lnTo>
                      <a:pt x="411" y="432"/>
                    </a:lnTo>
                    <a:lnTo>
                      <a:pt x="423" y="410"/>
                    </a:lnTo>
                    <a:lnTo>
                      <a:pt x="436" y="385"/>
                    </a:lnTo>
                    <a:lnTo>
                      <a:pt x="445" y="359"/>
                    </a:lnTo>
                    <a:lnTo>
                      <a:pt x="454" y="333"/>
                    </a:lnTo>
                    <a:lnTo>
                      <a:pt x="458" y="305"/>
                    </a:lnTo>
                    <a:lnTo>
                      <a:pt x="460" y="275"/>
                    </a:lnTo>
                    <a:lnTo>
                      <a:pt x="460" y="275"/>
                    </a:lnTo>
                    <a:lnTo>
                      <a:pt x="458" y="247"/>
                    </a:lnTo>
                    <a:lnTo>
                      <a:pt x="456" y="221"/>
                    </a:lnTo>
                    <a:lnTo>
                      <a:pt x="449" y="193"/>
                    </a:lnTo>
                    <a:lnTo>
                      <a:pt x="441" y="170"/>
                    </a:lnTo>
                    <a:lnTo>
                      <a:pt x="432" y="144"/>
                    </a:lnTo>
                    <a:lnTo>
                      <a:pt x="419" y="122"/>
                    </a:lnTo>
                    <a:lnTo>
                      <a:pt x="406" y="101"/>
                    </a:lnTo>
                    <a:lnTo>
                      <a:pt x="391" y="81"/>
                    </a:lnTo>
                    <a:lnTo>
                      <a:pt x="376" y="62"/>
                    </a:lnTo>
                    <a:lnTo>
                      <a:pt x="359" y="47"/>
                    </a:lnTo>
                    <a:lnTo>
                      <a:pt x="340" y="34"/>
                    </a:lnTo>
                    <a:lnTo>
                      <a:pt x="318" y="21"/>
                    </a:lnTo>
                    <a:lnTo>
                      <a:pt x="299" y="13"/>
                    </a:lnTo>
                    <a:lnTo>
                      <a:pt x="275" y="6"/>
                    </a:lnTo>
                    <a:lnTo>
                      <a:pt x="254" y="2"/>
                    </a:lnTo>
                    <a:lnTo>
                      <a:pt x="230" y="0"/>
                    </a:lnTo>
                    <a:lnTo>
                      <a:pt x="230" y="0"/>
                    </a:lnTo>
                    <a:lnTo>
                      <a:pt x="206" y="2"/>
                    </a:lnTo>
                    <a:lnTo>
                      <a:pt x="183" y="6"/>
                    </a:lnTo>
                    <a:lnTo>
                      <a:pt x="161" y="13"/>
                    </a:lnTo>
                    <a:lnTo>
                      <a:pt x="140" y="21"/>
                    </a:lnTo>
                    <a:lnTo>
                      <a:pt x="120" y="34"/>
                    </a:lnTo>
                    <a:lnTo>
                      <a:pt x="101" y="47"/>
                    </a:lnTo>
                    <a:lnTo>
                      <a:pt x="84" y="62"/>
                    </a:lnTo>
                    <a:lnTo>
                      <a:pt x="67" y="81"/>
                    </a:lnTo>
                    <a:lnTo>
                      <a:pt x="52" y="101"/>
                    </a:lnTo>
                    <a:lnTo>
                      <a:pt x="39" y="122"/>
                    </a:lnTo>
                    <a:lnTo>
                      <a:pt x="28" y="144"/>
                    </a:lnTo>
                    <a:lnTo>
                      <a:pt x="17" y="170"/>
                    </a:lnTo>
                    <a:lnTo>
                      <a:pt x="11" y="193"/>
                    </a:lnTo>
                    <a:lnTo>
                      <a:pt x="4" y="221"/>
                    </a:lnTo>
                    <a:lnTo>
                      <a:pt x="0" y="247"/>
                    </a:lnTo>
                    <a:lnTo>
                      <a:pt x="0" y="275"/>
                    </a:lnTo>
                    <a:lnTo>
                      <a:pt x="0" y="275"/>
                    </a:lnTo>
                    <a:lnTo>
                      <a:pt x="0" y="305"/>
                    </a:lnTo>
                    <a:lnTo>
                      <a:pt x="6" y="333"/>
                    </a:lnTo>
                    <a:lnTo>
                      <a:pt x="13" y="359"/>
                    </a:lnTo>
                    <a:lnTo>
                      <a:pt x="24" y="385"/>
                    </a:lnTo>
                    <a:lnTo>
                      <a:pt x="34" y="410"/>
                    </a:lnTo>
                    <a:lnTo>
                      <a:pt x="47" y="432"/>
                    </a:lnTo>
                    <a:lnTo>
                      <a:pt x="64" y="453"/>
                    </a:lnTo>
                    <a:lnTo>
                      <a:pt x="79" y="473"/>
                    </a:lnTo>
                    <a:lnTo>
                      <a:pt x="99" y="490"/>
                    </a:lnTo>
                    <a:lnTo>
                      <a:pt x="116" y="505"/>
                    </a:lnTo>
                    <a:lnTo>
                      <a:pt x="135" y="520"/>
                    </a:lnTo>
                    <a:lnTo>
                      <a:pt x="155" y="531"/>
                    </a:lnTo>
                    <a:lnTo>
                      <a:pt x="174" y="539"/>
                    </a:lnTo>
                    <a:lnTo>
                      <a:pt x="193" y="546"/>
                    </a:lnTo>
                    <a:lnTo>
                      <a:pt x="213" y="550"/>
                    </a:lnTo>
                    <a:lnTo>
                      <a:pt x="230" y="552"/>
                    </a:lnTo>
                    <a:lnTo>
                      <a:pt x="230" y="552"/>
                    </a:lnTo>
                    <a:close/>
                    <a:moveTo>
                      <a:pt x="58" y="215"/>
                    </a:moveTo>
                    <a:lnTo>
                      <a:pt x="58" y="215"/>
                    </a:lnTo>
                    <a:lnTo>
                      <a:pt x="77" y="185"/>
                    </a:lnTo>
                    <a:lnTo>
                      <a:pt x="77" y="185"/>
                    </a:lnTo>
                    <a:lnTo>
                      <a:pt x="90" y="167"/>
                    </a:lnTo>
                    <a:lnTo>
                      <a:pt x="97" y="161"/>
                    </a:lnTo>
                    <a:lnTo>
                      <a:pt x="105" y="157"/>
                    </a:lnTo>
                    <a:lnTo>
                      <a:pt x="114" y="157"/>
                    </a:lnTo>
                    <a:lnTo>
                      <a:pt x="122" y="161"/>
                    </a:lnTo>
                    <a:lnTo>
                      <a:pt x="133" y="170"/>
                    </a:lnTo>
                    <a:lnTo>
                      <a:pt x="146" y="185"/>
                    </a:lnTo>
                    <a:lnTo>
                      <a:pt x="146" y="185"/>
                    </a:lnTo>
                    <a:lnTo>
                      <a:pt x="155" y="193"/>
                    </a:lnTo>
                    <a:lnTo>
                      <a:pt x="163" y="202"/>
                    </a:lnTo>
                    <a:lnTo>
                      <a:pt x="176" y="210"/>
                    </a:lnTo>
                    <a:lnTo>
                      <a:pt x="189" y="217"/>
                    </a:lnTo>
                    <a:lnTo>
                      <a:pt x="219" y="230"/>
                    </a:lnTo>
                    <a:lnTo>
                      <a:pt x="256" y="241"/>
                    </a:lnTo>
                    <a:lnTo>
                      <a:pt x="292" y="249"/>
                    </a:lnTo>
                    <a:lnTo>
                      <a:pt x="333" y="256"/>
                    </a:lnTo>
                    <a:lnTo>
                      <a:pt x="372" y="260"/>
                    </a:lnTo>
                    <a:lnTo>
                      <a:pt x="408" y="262"/>
                    </a:lnTo>
                    <a:lnTo>
                      <a:pt x="408" y="262"/>
                    </a:lnTo>
                    <a:lnTo>
                      <a:pt x="408" y="275"/>
                    </a:lnTo>
                    <a:lnTo>
                      <a:pt x="408" y="275"/>
                    </a:lnTo>
                    <a:lnTo>
                      <a:pt x="406" y="299"/>
                    </a:lnTo>
                    <a:lnTo>
                      <a:pt x="404" y="320"/>
                    </a:lnTo>
                    <a:lnTo>
                      <a:pt x="398" y="342"/>
                    </a:lnTo>
                    <a:lnTo>
                      <a:pt x="389" y="363"/>
                    </a:lnTo>
                    <a:lnTo>
                      <a:pt x="380" y="382"/>
                    </a:lnTo>
                    <a:lnTo>
                      <a:pt x="370" y="400"/>
                    </a:lnTo>
                    <a:lnTo>
                      <a:pt x="357" y="417"/>
                    </a:lnTo>
                    <a:lnTo>
                      <a:pt x="344" y="434"/>
                    </a:lnTo>
                    <a:lnTo>
                      <a:pt x="331" y="449"/>
                    </a:lnTo>
                    <a:lnTo>
                      <a:pt x="316" y="462"/>
                    </a:lnTo>
                    <a:lnTo>
                      <a:pt x="301" y="473"/>
                    </a:lnTo>
                    <a:lnTo>
                      <a:pt x="286" y="483"/>
                    </a:lnTo>
                    <a:lnTo>
                      <a:pt x="271" y="490"/>
                    </a:lnTo>
                    <a:lnTo>
                      <a:pt x="258" y="496"/>
                    </a:lnTo>
                    <a:lnTo>
                      <a:pt x="243" y="498"/>
                    </a:lnTo>
                    <a:lnTo>
                      <a:pt x="230" y="501"/>
                    </a:lnTo>
                    <a:lnTo>
                      <a:pt x="230" y="501"/>
                    </a:lnTo>
                    <a:lnTo>
                      <a:pt x="217" y="498"/>
                    </a:lnTo>
                    <a:lnTo>
                      <a:pt x="202" y="496"/>
                    </a:lnTo>
                    <a:lnTo>
                      <a:pt x="187" y="490"/>
                    </a:lnTo>
                    <a:lnTo>
                      <a:pt x="172" y="483"/>
                    </a:lnTo>
                    <a:lnTo>
                      <a:pt x="157" y="473"/>
                    </a:lnTo>
                    <a:lnTo>
                      <a:pt x="142" y="462"/>
                    </a:lnTo>
                    <a:lnTo>
                      <a:pt x="129" y="449"/>
                    </a:lnTo>
                    <a:lnTo>
                      <a:pt x="114" y="434"/>
                    </a:lnTo>
                    <a:lnTo>
                      <a:pt x="101" y="417"/>
                    </a:lnTo>
                    <a:lnTo>
                      <a:pt x="88" y="400"/>
                    </a:lnTo>
                    <a:lnTo>
                      <a:pt x="77" y="382"/>
                    </a:lnTo>
                    <a:lnTo>
                      <a:pt x="69" y="363"/>
                    </a:lnTo>
                    <a:lnTo>
                      <a:pt x="60" y="342"/>
                    </a:lnTo>
                    <a:lnTo>
                      <a:pt x="56" y="320"/>
                    </a:lnTo>
                    <a:lnTo>
                      <a:pt x="52" y="299"/>
                    </a:lnTo>
                    <a:lnTo>
                      <a:pt x="52" y="275"/>
                    </a:lnTo>
                    <a:lnTo>
                      <a:pt x="52" y="275"/>
                    </a:lnTo>
                    <a:lnTo>
                      <a:pt x="52" y="245"/>
                    </a:lnTo>
                    <a:lnTo>
                      <a:pt x="58" y="215"/>
                    </a:lnTo>
                    <a:lnTo>
                      <a:pt x="58" y="2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133" name="椭圆 132"/>
            <p:cNvSpPr/>
            <p:nvPr/>
          </p:nvSpPr>
          <p:spPr>
            <a:xfrm>
              <a:off x="3768991" y="4733778"/>
              <a:ext cx="2124222" cy="2124222"/>
            </a:xfrm>
            <a:prstGeom prst="ellipse">
              <a:avLst/>
            </a:prstGeom>
            <a:noFill/>
            <a:ln>
              <a:solidFill>
                <a:srgbClr val="00A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矩形 117"/>
          <p:cNvSpPr>
            <a:spLocks noChangeArrowheads="1"/>
          </p:cNvSpPr>
          <p:nvPr/>
        </p:nvSpPr>
        <p:spPr bwMode="auto">
          <a:xfrm>
            <a:off x="3309938" y="5315585"/>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言语理解</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13" name="矩形 117"/>
          <p:cNvSpPr>
            <a:spLocks noChangeArrowheads="1"/>
          </p:cNvSpPr>
          <p:nvPr/>
        </p:nvSpPr>
        <p:spPr bwMode="auto">
          <a:xfrm>
            <a:off x="5367973" y="5315585"/>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判断推理</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14" name="矩形 117"/>
          <p:cNvSpPr>
            <a:spLocks noChangeArrowheads="1"/>
          </p:cNvSpPr>
          <p:nvPr/>
        </p:nvSpPr>
        <p:spPr bwMode="auto">
          <a:xfrm>
            <a:off x="7422198" y="5315585"/>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数学运算</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sp>
        <p:nvSpPr>
          <p:cNvPr id="15" name="矩形 117"/>
          <p:cNvSpPr>
            <a:spLocks noChangeArrowheads="1"/>
          </p:cNvSpPr>
          <p:nvPr/>
        </p:nvSpPr>
        <p:spPr bwMode="auto">
          <a:xfrm>
            <a:off x="9437688" y="5315585"/>
            <a:ext cx="140208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eaLnBrk="1" hangingPunct="1">
              <a:lnSpc>
                <a:spcPct val="100000"/>
              </a:lnSpc>
              <a:spcBef>
                <a:spcPct val="0"/>
              </a:spcBef>
              <a:buFontTx/>
              <a:buNone/>
            </a:pPr>
            <a:r>
              <a:rPr lang="zh-CN" altLang="en-US" sz="2400" b="1">
                <a:solidFill>
                  <a:schemeClr val="accent1"/>
                </a:solidFill>
                <a:latin typeface="微软雅黑" panose="020B0503020204020204" pitchFamily="34" charset="-122"/>
                <a:ea typeface="微软雅黑" panose="020B0503020204020204" pitchFamily="34" charset="-122"/>
                <a:sym typeface="+mn-ea"/>
              </a:rPr>
              <a:t>资料分析</a:t>
            </a:r>
            <a:endParaRPr lang="zh-CN" altLang="en-US" sz="2400" b="1">
              <a:solidFill>
                <a:schemeClr val="accent1"/>
              </a:solidFill>
              <a:latin typeface="微软雅黑" panose="020B0503020204020204" pitchFamily="34" charset="-122"/>
              <a:ea typeface="微软雅黑" panose="020B0503020204020204" pitchFamily="34" charset="-122"/>
              <a:sym typeface="+mn-ea"/>
            </a:endParaRPr>
          </a:p>
        </p:txBody>
      </p:sp>
      <p:pic>
        <p:nvPicPr>
          <p:cNvPr id="4" name="图片 3" descr="LOGO2"/>
          <p:cNvPicPr>
            <a:picLocks noChangeAspect="1"/>
          </p:cNvPicPr>
          <p:nvPr/>
        </p:nvPicPr>
        <p:blipFill>
          <a:blip r:embed="rId1"/>
          <a:stretch>
            <a:fillRect/>
          </a:stretch>
        </p:blipFill>
        <p:spPr>
          <a:xfrm>
            <a:off x="9722485" y="473710"/>
            <a:ext cx="1807845" cy="1673860"/>
          </a:xfrm>
          <a:prstGeom prst="rect">
            <a:avLst/>
          </a:prstGeom>
          <a:ln w="28575" cmpd="sng">
            <a:noFill/>
            <a:prstDash val="solid"/>
          </a:ln>
          <a:effectLst>
            <a:softEdge rad="1143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0" name="直接连接符 479"/>
          <p:cNvCxnSpPr/>
          <p:nvPr/>
        </p:nvCxnSpPr>
        <p:spPr>
          <a:xfrm>
            <a:off x="1677035" y="1065530"/>
            <a:ext cx="9044305" cy="0"/>
          </a:xfrm>
          <a:prstGeom prst="line">
            <a:avLst/>
          </a:prstGeom>
          <a:ln w="2857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70" name="组合 469"/>
          <p:cNvGrpSpPr/>
          <p:nvPr/>
        </p:nvGrpSpPr>
        <p:grpSpPr>
          <a:xfrm>
            <a:off x="3161665" y="2023110"/>
            <a:ext cx="2456815" cy="3615055"/>
            <a:chOff x="933391" y="992538"/>
            <a:chExt cx="3350474" cy="4900481"/>
          </a:xfrm>
        </p:grpSpPr>
        <p:sp>
          <p:nvSpPr>
            <p:cNvPr id="3" name="同侧圆角矩形 2"/>
            <p:cNvSpPr/>
            <p:nvPr/>
          </p:nvSpPr>
          <p:spPr>
            <a:xfrm>
              <a:off x="933391" y="2116344"/>
              <a:ext cx="3191501" cy="2510648"/>
            </a:xfrm>
            <a:prstGeom prst="round2SameRect">
              <a:avLst>
                <a:gd name="adj1" fmla="val 488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4" name="同侧圆角矩形 3"/>
            <p:cNvSpPr/>
            <p:nvPr/>
          </p:nvSpPr>
          <p:spPr>
            <a:xfrm>
              <a:off x="933391"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5" name="TextBox 79"/>
            <p:cNvSpPr txBox="1"/>
            <p:nvPr/>
          </p:nvSpPr>
          <p:spPr>
            <a:xfrm>
              <a:off x="997105" y="3003109"/>
              <a:ext cx="2862315" cy="576730"/>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专项练习</a:t>
              </a:r>
              <a:endParaRPr lang="zh-CN" altLang="en-US" sz="1865" b="1" dirty="0">
                <a:solidFill>
                  <a:schemeClr val="bg1"/>
                </a:solidFill>
                <a:cs typeface="+mn-ea"/>
                <a:sym typeface="+mn-lt"/>
              </a:endParaRPr>
            </a:p>
          </p:txBody>
        </p:sp>
        <p:cxnSp>
          <p:nvCxnSpPr>
            <p:cNvPr id="6" name="直接连接符 83"/>
            <p:cNvCxnSpPr/>
            <p:nvPr/>
          </p:nvCxnSpPr>
          <p:spPr>
            <a:xfrm>
              <a:off x="1234407"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84"/>
            <p:cNvCxnSpPr/>
            <p:nvPr/>
          </p:nvCxnSpPr>
          <p:spPr>
            <a:xfrm>
              <a:off x="1234752" y="4156804"/>
              <a:ext cx="1335340"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26917" y="2245849"/>
              <a:ext cx="1588206" cy="830663"/>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No.2</a:t>
              </a:r>
              <a:endParaRPr lang="en-US" altLang="zh-CN" sz="3200" dirty="0" smtClean="0">
                <a:solidFill>
                  <a:schemeClr val="bg1"/>
                </a:solidFill>
                <a:cs typeface="+mn-ea"/>
                <a:sym typeface="+mn-lt"/>
              </a:endParaRPr>
            </a:p>
          </p:txBody>
        </p:sp>
        <p:grpSp>
          <p:nvGrpSpPr>
            <p:cNvPr id="9" name="组合 88"/>
            <p:cNvGrpSpPr/>
            <p:nvPr/>
          </p:nvGrpSpPr>
          <p:grpSpPr>
            <a:xfrm>
              <a:off x="1206990" y="4978121"/>
              <a:ext cx="534916" cy="534916"/>
              <a:chOff x="2654675" y="1308599"/>
              <a:chExt cx="452588" cy="452588"/>
            </a:xfrm>
          </p:grpSpPr>
          <p:sp>
            <p:nvSpPr>
              <p:cNvPr id="10" name="椭圆 9"/>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1" name="组合 91"/>
              <p:cNvGrpSpPr/>
              <p:nvPr/>
            </p:nvGrpSpPr>
            <p:grpSpPr>
              <a:xfrm>
                <a:off x="2766793" y="1394572"/>
                <a:ext cx="228351" cy="261219"/>
                <a:chOff x="10856093" y="315913"/>
                <a:chExt cx="419100" cy="479425"/>
              </a:xfrm>
              <a:solidFill>
                <a:schemeClr val="tx1">
                  <a:lumMod val="75000"/>
                  <a:lumOff val="25000"/>
                </a:schemeClr>
              </a:solidFill>
            </p:grpSpPr>
            <p:sp>
              <p:nvSpPr>
                <p:cNvPr id="12"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3"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4"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5"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6"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18" name="矩形 17"/>
            <p:cNvSpPr/>
            <p:nvPr/>
          </p:nvSpPr>
          <p:spPr>
            <a:xfrm>
              <a:off x="1741347" y="4804119"/>
              <a:ext cx="2410020" cy="914160"/>
            </a:xfrm>
            <a:prstGeom prst="rect">
              <a:avLst/>
            </a:prstGeom>
          </p:spPr>
          <p:txBody>
            <a:bodyPr wrap="square" lIns="121899" tIns="60949" rIns="121899" bIns="60949">
              <a:spAutoFit/>
            </a:bodyPr>
            <a:lstStyle/>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，强化知识点</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，实战练习</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51" name="组 50"/>
            <p:cNvGrpSpPr/>
            <p:nvPr/>
          </p:nvGrpSpPr>
          <p:grpSpPr>
            <a:xfrm flipV="1">
              <a:off x="2263388" y="992538"/>
              <a:ext cx="2020477" cy="2771196"/>
              <a:chOff x="788264" y="2904109"/>
              <a:chExt cx="1515358" cy="2078397"/>
            </a:xfrm>
            <a:effectLst>
              <a:outerShdw blurRad="50800" dist="76200" dir="2700000" algn="tl" rotWithShape="0">
                <a:prstClr val="black">
                  <a:alpha val="40000"/>
                </a:prstClr>
              </a:outerShdw>
            </a:effectLst>
          </p:grpSpPr>
          <p:sp>
            <p:nvSpPr>
              <p:cNvPr id="52" name="Freeform 56"/>
              <p:cNvSpPr/>
              <p:nvPr/>
            </p:nvSpPr>
            <p:spPr bwMode="auto">
              <a:xfrm>
                <a:off x="803082" y="4018065"/>
                <a:ext cx="1500540" cy="383891"/>
              </a:xfrm>
              <a:custGeom>
                <a:avLst/>
                <a:gdLst>
                  <a:gd name="T0" fmla="*/ 0 w 1114"/>
                  <a:gd name="T1" fmla="*/ 0 h 285"/>
                  <a:gd name="T2" fmla="*/ 0 w 1114"/>
                  <a:gd name="T3" fmla="*/ 34 h 285"/>
                  <a:gd name="T4" fmla="*/ 0 w 1114"/>
                  <a:gd name="T5" fmla="*/ 34 h 285"/>
                  <a:gd name="T6" fmla="*/ 3 w 1114"/>
                  <a:gd name="T7" fmla="*/ 53 h 285"/>
                  <a:gd name="T8" fmla="*/ 7 w 1114"/>
                  <a:gd name="T9" fmla="*/ 72 h 285"/>
                  <a:gd name="T10" fmla="*/ 7 w 1114"/>
                  <a:gd name="T11" fmla="*/ 72 h 285"/>
                  <a:gd name="T12" fmla="*/ 15 w 1114"/>
                  <a:gd name="T13" fmla="*/ 98 h 285"/>
                  <a:gd name="T14" fmla="*/ 15 w 1114"/>
                  <a:gd name="T15" fmla="*/ 98 h 285"/>
                  <a:gd name="T16" fmla="*/ 24 w 1114"/>
                  <a:gd name="T17" fmla="*/ 121 h 285"/>
                  <a:gd name="T18" fmla="*/ 24 w 1114"/>
                  <a:gd name="T19" fmla="*/ 121 h 285"/>
                  <a:gd name="T20" fmla="*/ 36 w 1114"/>
                  <a:gd name="T21" fmla="*/ 142 h 285"/>
                  <a:gd name="T22" fmla="*/ 36 w 1114"/>
                  <a:gd name="T23" fmla="*/ 142 h 285"/>
                  <a:gd name="T24" fmla="*/ 47 w 1114"/>
                  <a:gd name="T25" fmla="*/ 158 h 285"/>
                  <a:gd name="T26" fmla="*/ 58 w 1114"/>
                  <a:gd name="T27" fmla="*/ 173 h 285"/>
                  <a:gd name="T28" fmla="*/ 71 w 1114"/>
                  <a:gd name="T29" fmla="*/ 188 h 285"/>
                  <a:gd name="T30" fmla="*/ 85 w 1114"/>
                  <a:gd name="T31" fmla="*/ 202 h 285"/>
                  <a:gd name="T32" fmla="*/ 98 w 1114"/>
                  <a:gd name="T33" fmla="*/ 215 h 285"/>
                  <a:gd name="T34" fmla="*/ 113 w 1114"/>
                  <a:gd name="T35" fmla="*/ 226 h 285"/>
                  <a:gd name="T36" fmla="*/ 130 w 1114"/>
                  <a:gd name="T37" fmla="*/ 237 h 285"/>
                  <a:gd name="T38" fmla="*/ 147 w 1114"/>
                  <a:gd name="T39" fmla="*/ 247 h 285"/>
                  <a:gd name="T40" fmla="*/ 163 w 1114"/>
                  <a:gd name="T41" fmla="*/ 256 h 285"/>
                  <a:gd name="T42" fmla="*/ 182 w 1114"/>
                  <a:gd name="T43" fmla="*/ 264 h 285"/>
                  <a:gd name="T44" fmla="*/ 200 w 1114"/>
                  <a:gd name="T45" fmla="*/ 270 h 285"/>
                  <a:gd name="T46" fmla="*/ 219 w 1114"/>
                  <a:gd name="T47" fmla="*/ 276 h 285"/>
                  <a:gd name="T48" fmla="*/ 238 w 1114"/>
                  <a:gd name="T49" fmla="*/ 280 h 285"/>
                  <a:gd name="T50" fmla="*/ 258 w 1114"/>
                  <a:gd name="T51" fmla="*/ 283 h 285"/>
                  <a:gd name="T52" fmla="*/ 278 w 1114"/>
                  <a:gd name="T53" fmla="*/ 285 h 285"/>
                  <a:gd name="T54" fmla="*/ 298 w 1114"/>
                  <a:gd name="T55" fmla="*/ 285 h 285"/>
                  <a:gd name="T56" fmla="*/ 298 w 1114"/>
                  <a:gd name="T57" fmla="*/ 285 h 285"/>
                  <a:gd name="T58" fmla="*/ 316 w 1114"/>
                  <a:gd name="T59" fmla="*/ 285 h 285"/>
                  <a:gd name="T60" fmla="*/ 1114 w 1114"/>
                  <a:gd name="T61" fmla="*/ 285 h 285"/>
                  <a:gd name="T62" fmla="*/ 1114 w 1114"/>
                  <a:gd name="T63" fmla="*/ 285 h 285"/>
                  <a:gd name="T64" fmla="*/ 1102 w 1114"/>
                  <a:gd name="T65" fmla="*/ 260 h 285"/>
                  <a:gd name="T66" fmla="*/ 1092 w 1114"/>
                  <a:gd name="T67" fmla="*/ 234 h 285"/>
                  <a:gd name="T68" fmla="*/ 1085 w 1114"/>
                  <a:gd name="T69" fmla="*/ 208 h 285"/>
                  <a:gd name="T70" fmla="*/ 1080 w 1114"/>
                  <a:gd name="T71" fmla="*/ 184 h 285"/>
                  <a:gd name="T72" fmla="*/ 1079 w 1114"/>
                  <a:gd name="T73" fmla="*/ 158 h 285"/>
                  <a:gd name="T74" fmla="*/ 1079 w 1114"/>
                  <a:gd name="T75" fmla="*/ 134 h 285"/>
                  <a:gd name="T76" fmla="*/ 1081 w 1114"/>
                  <a:gd name="T77" fmla="*/ 110 h 285"/>
                  <a:gd name="T78" fmla="*/ 1085 w 1114"/>
                  <a:gd name="T79" fmla="*/ 87 h 285"/>
                  <a:gd name="T80" fmla="*/ 233 w 1114"/>
                  <a:gd name="T81" fmla="*/ 87 h 285"/>
                  <a:gd name="T82" fmla="*/ 233 w 1114"/>
                  <a:gd name="T83" fmla="*/ 87 h 285"/>
                  <a:gd name="T84" fmla="*/ 216 w 1114"/>
                  <a:gd name="T85" fmla="*/ 87 h 285"/>
                  <a:gd name="T86" fmla="*/ 216 w 1114"/>
                  <a:gd name="T87" fmla="*/ 87 h 285"/>
                  <a:gd name="T88" fmla="*/ 186 w 1114"/>
                  <a:gd name="T89" fmla="*/ 85 h 285"/>
                  <a:gd name="T90" fmla="*/ 155 w 1114"/>
                  <a:gd name="T91" fmla="*/ 81 h 285"/>
                  <a:gd name="T92" fmla="*/ 127 w 1114"/>
                  <a:gd name="T93" fmla="*/ 73 h 285"/>
                  <a:gd name="T94" fmla="*/ 98 w 1114"/>
                  <a:gd name="T95" fmla="*/ 64 h 285"/>
                  <a:gd name="T96" fmla="*/ 71 w 1114"/>
                  <a:gd name="T97" fmla="*/ 52 h 285"/>
                  <a:gd name="T98" fmla="*/ 46 w 1114"/>
                  <a:gd name="T99" fmla="*/ 37 h 285"/>
                  <a:gd name="T100" fmla="*/ 22 w 1114"/>
                  <a:gd name="T101" fmla="*/ 19 h 285"/>
                  <a:gd name="T102" fmla="*/ 0 w 1114"/>
                  <a:gd name="T103" fmla="*/ 0 h 285"/>
                  <a:gd name="T104" fmla="*/ 0 w 1114"/>
                  <a:gd name="T10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4" h="285">
                    <a:moveTo>
                      <a:pt x="0" y="0"/>
                    </a:moveTo>
                    <a:lnTo>
                      <a:pt x="0" y="34"/>
                    </a:lnTo>
                    <a:lnTo>
                      <a:pt x="0" y="34"/>
                    </a:lnTo>
                    <a:lnTo>
                      <a:pt x="3" y="53"/>
                    </a:lnTo>
                    <a:lnTo>
                      <a:pt x="7" y="72"/>
                    </a:lnTo>
                    <a:lnTo>
                      <a:pt x="7" y="72"/>
                    </a:lnTo>
                    <a:lnTo>
                      <a:pt x="15" y="98"/>
                    </a:lnTo>
                    <a:lnTo>
                      <a:pt x="15" y="98"/>
                    </a:lnTo>
                    <a:lnTo>
                      <a:pt x="24" y="121"/>
                    </a:lnTo>
                    <a:lnTo>
                      <a:pt x="24" y="121"/>
                    </a:lnTo>
                    <a:lnTo>
                      <a:pt x="36" y="142"/>
                    </a:lnTo>
                    <a:lnTo>
                      <a:pt x="36" y="142"/>
                    </a:lnTo>
                    <a:lnTo>
                      <a:pt x="47" y="158"/>
                    </a:lnTo>
                    <a:lnTo>
                      <a:pt x="58" y="173"/>
                    </a:lnTo>
                    <a:lnTo>
                      <a:pt x="71" y="188"/>
                    </a:lnTo>
                    <a:lnTo>
                      <a:pt x="85" y="202"/>
                    </a:lnTo>
                    <a:lnTo>
                      <a:pt x="98" y="215"/>
                    </a:lnTo>
                    <a:lnTo>
                      <a:pt x="113" y="226"/>
                    </a:lnTo>
                    <a:lnTo>
                      <a:pt x="130" y="237"/>
                    </a:lnTo>
                    <a:lnTo>
                      <a:pt x="147" y="247"/>
                    </a:lnTo>
                    <a:lnTo>
                      <a:pt x="163" y="256"/>
                    </a:lnTo>
                    <a:lnTo>
                      <a:pt x="182" y="264"/>
                    </a:lnTo>
                    <a:lnTo>
                      <a:pt x="200" y="270"/>
                    </a:lnTo>
                    <a:lnTo>
                      <a:pt x="219" y="276"/>
                    </a:lnTo>
                    <a:lnTo>
                      <a:pt x="238" y="280"/>
                    </a:lnTo>
                    <a:lnTo>
                      <a:pt x="258" y="283"/>
                    </a:lnTo>
                    <a:lnTo>
                      <a:pt x="278" y="285"/>
                    </a:lnTo>
                    <a:lnTo>
                      <a:pt x="298" y="285"/>
                    </a:lnTo>
                    <a:lnTo>
                      <a:pt x="298" y="285"/>
                    </a:lnTo>
                    <a:lnTo>
                      <a:pt x="316" y="285"/>
                    </a:lnTo>
                    <a:lnTo>
                      <a:pt x="1114" y="285"/>
                    </a:lnTo>
                    <a:lnTo>
                      <a:pt x="1114" y="285"/>
                    </a:lnTo>
                    <a:lnTo>
                      <a:pt x="1102" y="260"/>
                    </a:lnTo>
                    <a:lnTo>
                      <a:pt x="1092" y="234"/>
                    </a:lnTo>
                    <a:lnTo>
                      <a:pt x="1085" y="208"/>
                    </a:lnTo>
                    <a:lnTo>
                      <a:pt x="1080" y="184"/>
                    </a:lnTo>
                    <a:lnTo>
                      <a:pt x="1079" y="158"/>
                    </a:lnTo>
                    <a:lnTo>
                      <a:pt x="1079" y="134"/>
                    </a:lnTo>
                    <a:lnTo>
                      <a:pt x="1081" y="110"/>
                    </a:lnTo>
                    <a:lnTo>
                      <a:pt x="1085" y="87"/>
                    </a:lnTo>
                    <a:lnTo>
                      <a:pt x="233" y="87"/>
                    </a:lnTo>
                    <a:lnTo>
                      <a:pt x="233" y="87"/>
                    </a:lnTo>
                    <a:lnTo>
                      <a:pt x="216" y="87"/>
                    </a:lnTo>
                    <a:lnTo>
                      <a:pt x="216" y="87"/>
                    </a:lnTo>
                    <a:lnTo>
                      <a:pt x="186" y="85"/>
                    </a:lnTo>
                    <a:lnTo>
                      <a:pt x="155" y="81"/>
                    </a:lnTo>
                    <a:lnTo>
                      <a:pt x="127" y="73"/>
                    </a:lnTo>
                    <a:lnTo>
                      <a:pt x="98" y="64"/>
                    </a:lnTo>
                    <a:lnTo>
                      <a:pt x="71" y="52"/>
                    </a:lnTo>
                    <a:lnTo>
                      <a:pt x="46" y="37"/>
                    </a:lnTo>
                    <a:lnTo>
                      <a:pt x="22" y="1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68"/>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69"/>
              <p:cNvSpPr/>
              <p:nvPr/>
            </p:nvSpPr>
            <p:spPr bwMode="auto">
              <a:xfrm>
                <a:off x="835409" y="3671890"/>
                <a:ext cx="518589" cy="60615"/>
              </a:xfrm>
              <a:custGeom>
                <a:avLst/>
                <a:gdLst>
                  <a:gd name="T0" fmla="*/ 304 w 385"/>
                  <a:gd name="T1" fmla="*/ 0 h 45"/>
                  <a:gd name="T2" fmla="*/ 47 w 385"/>
                  <a:gd name="T3" fmla="*/ 5 h 45"/>
                  <a:gd name="T4" fmla="*/ 42 w 385"/>
                  <a:gd name="T5" fmla="*/ 6 h 45"/>
                  <a:gd name="T6" fmla="*/ 29 w 385"/>
                  <a:gd name="T7" fmla="*/ 9 h 45"/>
                  <a:gd name="T8" fmla="*/ 22 w 385"/>
                  <a:gd name="T9" fmla="*/ 10 h 45"/>
                  <a:gd name="T10" fmla="*/ 12 w 385"/>
                  <a:gd name="T11" fmla="*/ 16 h 45"/>
                  <a:gd name="T12" fmla="*/ 3 w 385"/>
                  <a:gd name="T13" fmla="*/ 20 h 45"/>
                  <a:gd name="T14" fmla="*/ 2 w 385"/>
                  <a:gd name="T15" fmla="*/ 21 h 45"/>
                  <a:gd name="T16" fmla="*/ 0 w 385"/>
                  <a:gd name="T17" fmla="*/ 24 h 45"/>
                  <a:gd name="T18" fmla="*/ 3 w 385"/>
                  <a:gd name="T19" fmla="*/ 27 h 45"/>
                  <a:gd name="T20" fmla="*/ 3 w 385"/>
                  <a:gd name="T21" fmla="*/ 27 h 45"/>
                  <a:gd name="T22" fmla="*/ 11 w 385"/>
                  <a:gd name="T23" fmla="*/ 27 h 45"/>
                  <a:gd name="T24" fmla="*/ 16 w 385"/>
                  <a:gd name="T25" fmla="*/ 33 h 45"/>
                  <a:gd name="T26" fmla="*/ 29 w 385"/>
                  <a:gd name="T27" fmla="*/ 36 h 45"/>
                  <a:gd name="T28" fmla="*/ 29 w 385"/>
                  <a:gd name="T29" fmla="*/ 36 h 45"/>
                  <a:gd name="T30" fmla="*/ 38 w 385"/>
                  <a:gd name="T31" fmla="*/ 36 h 45"/>
                  <a:gd name="T32" fmla="*/ 47 w 385"/>
                  <a:gd name="T33" fmla="*/ 39 h 45"/>
                  <a:gd name="T34" fmla="*/ 49 w 385"/>
                  <a:gd name="T35" fmla="*/ 39 h 45"/>
                  <a:gd name="T36" fmla="*/ 304 w 385"/>
                  <a:gd name="T37" fmla="*/ 35 h 45"/>
                  <a:gd name="T38" fmla="*/ 227 w 385"/>
                  <a:gd name="T39" fmla="*/ 40 h 45"/>
                  <a:gd name="T40" fmla="*/ 232 w 385"/>
                  <a:gd name="T41" fmla="*/ 44 h 45"/>
                  <a:gd name="T42" fmla="*/ 327 w 385"/>
                  <a:gd name="T43" fmla="*/ 44 h 45"/>
                  <a:gd name="T44" fmla="*/ 351 w 385"/>
                  <a:gd name="T45" fmla="*/ 35 h 45"/>
                  <a:gd name="T46" fmla="*/ 357 w 385"/>
                  <a:gd name="T47" fmla="*/ 33 h 45"/>
                  <a:gd name="T48" fmla="*/ 366 w 385"/>
                  <a:gd name="T49" fmla="*/ 31 h 45"/>
                  <a:gd name="T50" fmla="*/ 373 w 385"/>
                  <a:gd name="T51" fmla="*/ 29 h 45"/>
                  <a:gd name="T52" fmla="*/ 384 w 385"/>
                  <a:gd name="T53" fmla="*/ 23 h 45"/>
                  <a:gd name="T54" fmla="*/ 385 w 385"/>
                  <a:gd name="T55" fmla="*/ 17 h 45"/>
                  <a:gd name="T56" fmla="*/ 380 w 385"/>
                  <a:gd name="T57" fmla="*/ 8 h 45"/>
                  <a:gd name="T58" fmla="*/ 366 w 385"/>
                  <a:gd name="T59" fmla="*/ 4 h 45"/>
                  <a:gd name="T60" fmla="*/ 366 w 385"/>
                  <a:gd name="T61" fmla="*/ 4 h 45"/>
                  <a:gd name="T62" fmla="*/ 361 w 385"/>
                  <a:gd name="T63" fmla="*/ 4 h 45"/>
                  <a:gd name="T64" fmla="*/ 351 w 385"/>
                  <a:gd name="T65" fmla="*/ 1 h 45"/>
                  <a:gd name="T66" fmla="*/ 350 w 385"/>
                  <a:gd name="T67" fmla="*/ 1 h 45"/>
                  <a:gd name="T68" fmla="*/ 347 w 385"/>
                  <a:gd name="T6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45">
                    <a:moveTo>
                      <a:pt x="347" y="0"/>
                    </a:moveTo>
                    <a:lnTo>
                      <a:pt x="304" y="0"/>
                    </a:lnTo>
                    <a:lnTo>
                      <a:pt x="305" y="1"/>
                    </a:lnTo>
                    <a:lnTo>
                      <a:pt x="47" y="5"/>
                    </a:lnTo>
                    <a:lnTo>
                      <a:pt x="47" y="5"/>
                    </a:lnTo>
                    <a:lnTo>
                      <a:pt x="42" y="6"/>
                    </a:lnTo>
                    <a:lnTo>
                      <a:pt x="38" y="9"/>
                    </a:lnTo>
                    <a:lnTo>
                      <a:pt x="29" y="9"/>
                    </a:lnTo>
                    <a:lnTo>
                      <a:pt x="29" y="9"/>
                    </a:lnTo>
                    <a:lnTo>
                      <a:pt x="22" y="10"/>
                    </a:lnTo>
                    <a:lnTo>
                      <a:pt x="16" y="13"/>
                    </a:lnTo>
                    <a:lnTo>
                      <a:pt x="12" y="16"/>
                    </a:lnTo>
                    <a:lnTo>
                      <a:pt x="10" y="20"/>
                    </a:lnTo>
                    <a:lnTo>
                      <a:pt x="3" y="20"/>
                    </a:lnTo>
                    <a:lnTo>
                      <a:pt x="3" y="20"/>
                    </a:lnTo>
                    <a:lnTo>
                      <a:pt x="2" y="21"/>
                    </a:lnTo>
                    <a:lnTo>
                      <a:pt x="0" y="24"/>
                    </a:lnTo>
                    <a:lnTo>
                      <a:pt x="0" y="24"/>
                    </a:lnTo>
                    <a:lnTo>
                      <a:pt x="2" y="25"/>
                    </a:lnTo>
                    <a:lnTo>
                      <a:pt x="3" y="27"/>
                    </a:lnTo>
                    <a:lnTo>
                      <a:pt x="3" y="27"/>
                    </a:lnTo>
                    <a:lnTo>
                      <a:pt x="3" y="27"/>
                    </a:lnTo>
                    <a:lnTo>
                      <a:pt x="11" y="27"/>
                    </a:lnTo>
                    <a:lnTo>
                      <a:pt x="11" y="27"/>
                    </a:lnTo>
                    <a:lnTo>
                      <a:pt x="12" y="31"/>
                    </a:lnTo>
                    <a:lnTo>
                      <a:pt x="16" y="33"/>
                    </a:lnTo>
                    <a:lnTo>
                      <a:pt x="22" y="36"/>
                    </a:lnTo>
                    <a:lnTo>
                      <a:pt x="29" y="36"/>
                    </a:lnTo>
                    <a:lnTo>
                      <a:pt x="29" y="36"/>
                    </a:lnTo>
                    <a:lnTo>
                      <a:pt x="29" y="36"/>
                    </a:lnTo>
                    <a:lnTo>
                      <a:pt x="38" y="36"/>
                    </a:lnTo>
                    <a:lnTo>
                      <a:pt x="38" y="36"/>
                    </a:lnTo>
                    <a:lnTo>
                      <a:pt x="43" y="39"/>
                    </a:lnTo>
                    <a:lnTo>
                      <a:pt x="47" y="39"/>
                    </a:lnTo>
                    <a:lnTo>
                      <a:pt x="47" y="39"/>
                    </a:lnTo>
                    <a:lnTo>
                      <a:pt x="49" y="39"/>
                    </a:lnTo>
                    <a:lnTo>
                      <a:pt x="304" y="35"/>
                    </a:lnTo>
                    <a:lnTo>
                      <a:pt x="304" y="35"/>
                    </a:lnTo>
                    <a:lnTo>
                      <a:pt x="303" y="39"/>
                    </a:lnTo>
                    <a:lnTo>
                      <a:pt x="227" y="40"/>
                    </a:lnTo>
                    <a:lnTo>
                      <a:pt x="227" y="40"/>
                    </a:lnTo>
                    <a:lnTo>
                      <a:pt x="232" y="44"/>
                    </a:lnTo>
                    <a:lnTo>
                      <a:pt x="235" y="45"/>
                    </a:lnTo>
                    <a:lnTo>
                      <a:pt x="327" y="44"/>
                    </a:lnTo>
                    <a:lnTo>
                      <a:pt x="347" y="35"/>
                    </a:lnTo>
                    <a:lnTo>
                      <a:pt x="351" y="35"/>
                    </a:lnTo>
                    <a:lnTo>
                      <a:pt x="351" y="35"/>
                    </a:lnTo>
                    <a:lnTo>
                      <a:pt x="357" y="33"/>
                    </a:lnTo>
                    <a:lnTo>
                      <a:pt x="361" y="31"/>
                    </a:lnTo>
                    <a:lnTo>
                      <a:pt x="366" y="31"/>
                    </a:lnTo>
                    <a:lnTo>
                      <a:pt x="366" y="31"/>
                    </a:lnTo>
                    <a:lnTo>
                      <a:pt x="373" y="29"/>
                    </a:lnTo>
                    <a:lnTo>
                      <a:pt x="380" y="27"/>
                    </a:lnTo>
                    <a:lnTo>
                      <a:pt x="384" y="23"/>
                    </a:lnTo>
                    <a:lnTo>
                      <a:pt x="385" y="17"/>
                    </a:lnTo>
                    <a:lnTo>
                      <a:pt x="385" y="17"/>
                    </a:lnTo>
                    <a:lnTo>
                      <a:pt x="384" y="12"/>
                    </a:lnTo>
                    <a:lnTo>
                      <a:pt x="380" y="8"/>
                    </a:lnTo>
                    <a:lnTo>
                      <a:pt x="373" y="5"/>
                    </a:lnTo>
                    <a:lnTo>
                      <a:pt x="366" y="4"/>
                    </a:lnTo>
                    <a:lnTo>
                      <a:pt x="366" y="4"/>
                    </a:lnTo>
                    <a:lnTo>
                      <a:pt x="366" y="4"/>
                    </a:lnTo>
                    <a:lnTo>
                      <a:pt x="361" y="4"/>
                    </a:lnTo>
                    <a:lnTo>
                      <a:pt x="361" y="4"/>
                    </a:lnTo>
                    <a:lnTo>
                      <a:pt x="357" y="1"/>
                    </a:lnTo>
                    <a:lnTo>
                      <a:pt x="351" y="1"/>
                    </a:lnTo>
                    <a:lnTo>
                      <a:pt x="351" y="1"/>
                    </a:lnTo>
                    <a:lnTo>
                      <a:pt x="350" y="1"/>
                    </a:lnTo>
                    <a:lnTo>
                      <a:pt x="347" y="1"/>
                    </a:lnTo>
                    <a:lnTo>
                      <a:pt x="347" y="1"/>
                    </a:lnTo>
                    <a:lnTo>
                      <a:pt x="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70"/>
              <p:cNvSpPr/>
              <p:nvPr/>
            </p:nvSpPr>
            <p:spPr bwMode="auto">
              <a:xfrm>
                <a:off x="796346" y="3651686"/>
                <a:ext cx="22899" cy="6735"/>
              </a:xfrm>
              <a:custGeom>
                <a:avLst/>
                <a:gdLst>
                  <a:gd name="T0" fmla="*/ 2 w 17"/>
                  <a:gd name="T1" fmla="*/ 5 h 5"/>
                  <a:gd name="T2" fmla="*/ 2 w 17"/>
                  <a:gd name="T3" fmla="*/ 5 h 5"/>
                  <a:gd name="T4" fmla="*/ 0 w 17"/>
                  <a:gd name="T5" fmla="*/ 4 h 5"/>
                  <a:gd name="T6" fmla="*/ 0 w 17"/>
                  <a:gd name="T7" fmla="*/ 2 h 5"/>
                  <a:gd name="T8" fmla="*/ 0 w 17"/>
                  <a:gd name="T9" fmla="*/ 2 h 5"/>
                  <a:gd name="T10" fmla="*/ 0 w 17"/>
                  <a:gd name="T11" fmla="*/ 0 h 5"/>
                  <a:gd name="T12" fmla="*/ 2 w 17"/>
                  <a:gd name="T13" fmla="*/ 0 h 5"/>
                  <a:gd name="T14" fmla="*/ 13 w 17"/>
                  <a:gd name="T15" fmla="*/ 0 h 5"/>
                  <a:gd name="T16" fmla="*/ 13 w 17"/>
                  <a:gd name="T17" fmla="*/ 0 h 5"/>
                  <a:gd name="T18" fmla="*/ 16 w 17"/>
                  <a:gd name="T19" fmla="*/ 0 h 5"/>
                  <a:gd name="T20" fmla="*/ 17 w 17"/>
                  <a:gd name="T21" fmla="*/ 2 h 5"/>
                  <a:gd name="T22" fmla="*/ 17 w 17"/>
                  <a:gd name="T23" fmla="*/ 2 h 5"/>
                  <a:gd name="T24" fmla="*/ 16 w 17"/>
                  <a:gd name="T25" fmla="*/ 4 h 5"/>
                  <a:gd name="T26" fmla="*/ 13 w 17"/>
                  <a:gd name="T27" fmla="*/ 5 h 5"/>
                  <a:gd name="T28" fmla="*/ 2 w 1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5">
                    <a:moveTo>
                      <a:pt x="2" y="5"/>
                    </a:moveTo>
                    <a:lnTo>
                      <a:pt x="2" y="5"/>
                    </a:lnTo>
                    <a:lnTo>
                      <a:pt x="0" y="4"/>
                    </a:lnTo>
                    <a:lnTo>
                      <a:pt x="0" y="2"/>
                    </a:lnTo>
                    <a:lnTo>
                      <a:pt x="0" y="2"/>
                    </a:lnTo>
                    <a:lnTo>
                      <a:pt x="0" y="0"/>
                    </a:lnTo>
                    <a:lnTo>
                      <a:pt x="2" y="0"/>
                    </a:lnTo>
                    <a:lnTo>
                      <a:pt x="13" y="0"/>
                    </a:lnTo>
                    <a:lnTo>
                      <a:pt x="13" y="0"/>
                    </a:lnTo>
                    <a:lnTo>
                      <a:pt x="16" y="0"/>
                    </a:lnTo>
                    <a:lnTo>
                      <a:pt x="17" y="2"/>
                    </a:lnTo>
                    <a:lnTo>
                      <a:pt x="17" y="2"/>
                    </a:lnTo>
                    <a:lnTo>
                      <a:pt x="16" y="4"/>
                    </a:lnTo>
                    <a:lnTo>
                      <a:pt x="13" y="5"/>
                    </a:lnTo>
                    <a:lnTo>
                      <a:pt x="2" y="5"/>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71"/>
              <p:cNvSpPr/>
              <p:nvPr/>
            </p:nvSpPr>
            <p:spPr bwMode="auto">
              <a:xfrm>
                <a:off x="808470" y="3630134"/>
                <a:ext cx="505119" cy="41757"/>
              </a:xfrm>
              <a:custGeom>
                <a:avLst/>
                <a:gdLst>
                  <a:gd name="T0" fmla="*/ 19 w 375"/>
                  <a:gd name="T1" fmla="*/ 31 h 31"/>
                  <a:gd name="T2" fmla="*/ 19 w 375"/>
                  <a:gd name="T3" fmla="*/ 31 h 31"/>
                  <a:gd name="T4" fmla="*/ 11 w 375"/>
                  <a:gd name="T5" fmla="*/ 31 h 31"/>
                  <a:gd name="T6" fmla="*/ 5 w 375"/>
                  <a:gd name="T7" fmla="*/ 28 h 31"/>
                  <a:gd name="T8" fmla="*/ 1 w 375"/>
                  <a:gd name="T9" fmla="*/ 24 h 31"/>
                  <a:gd name="T10" fmla="*/ 0 w 375"/>
                  <a:gd name="T11" fmla="*/ 18 h 31"/>
                  <a:gd name="T12" fmla="*/ 0 w 375"/>
                  <a:gd name="T13" fmla="*/ 18 h 31"/>
                  <a:gd name="T14" fmla="*/ 1 w 375"/>
                  <a:gd name="T15" fmla="*/ 13 h 31"/>
                  <a:gd name="T16" fmla="*/ 5 w 375"/>
                  <a:gd name="T17" fmla="*/ 9 h 31"/>
                  <a:gd name="T18" fmla="*/ 11 w 375"/>
                  <a:gd name="T19" fmla="*/ 6 h 31"/>
                  <a:gd name="T20" fmla="*/ 19 w 375"/>
                  <a:gd name="T21" fmla="*/ 5 h 31"/>
                  <a:gd name="T22" fmla="*/ 355 w 375"/>
                  <a:gd name="T23" fmla="*/ 0 h 31"/>
                  <a:gd name="T24" fmla="*/ 355 w 375"/>
                  <a:gd name="T25" fmla="*/ 0 h 31"/>
                  <a:gd name="T26" fmla="*/ 363 w 375"/>
                  <a:gd name="T27" fmla="*/ 0 h 31"/>
                  <a:gd name="T28" fmla="*/ 369 w 375"/>
                  <a:gd name="T29" fmla="*/ 2 h 31"/>
                  <a:gd name="T30" fmla="*/ 373 w 375"/>
                  <a:gd name="T31" fmla="*/ 6 h 31"/>
                  <a:gd name="T32" fmla="*/ 375 w 375"/>
                  <a:gd name="T33" fmla="*/ 12 h 31"/>
                  <a:gd name="T34" fmla="*/ 375 w 375"/>
                  <a:gd name="T35" fmla="*/ 12 h 31"/>
                  <a:gd name="T36" fmla="*/ 373 w 375"/>
                  <a:gd name="T37" fmla="*/ 17 h 31"/>
                  <a:gd name="T38" fmla="*/ 370 w 375"/>
                  <a:gd name="T39" fmla="*/ 21 h 31"/>
                  <a:gd name="T40" fmla="*/ 363 w 375"/>
                  <a:gd name="T41" fmla="*/ 24 h 31"/>
                  <a:gd name="T42" fmla="*/ 356 w 375"/>
                  <a:gd name="T43" fmla="*/ 25 h 31"/>
                  <a:gd name="T44" fmla="*/ 19 w 375"/>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
                    <a:moveTo>
                      <a:pt x="19" y="31"/>
                    </a:moveTo>
                    <a:lnTo>
                      <a:pt x="19" y="31"/>
                    </a:lnTo>
                    <a:lnTo>
                      <a:pt x="11" y="31"/>
                    </a:lnTo>
                    <a:lnTo>
                      <a:pt x="5" y="28"/>
                    </a:lnTo>
                    <a:lnTo>
                      <a:pt x="1" y="24"/>
                    </a:lnTo>
                    <a:lnTo>
                      <a:pt x="0" y="18"/>
                    </a:lnTo>
                    <a:lnTo>
                      <a:pt x="0" y="18"/>
                    </a:lnTo>
                    <a:lnTo>
                      <a:pt x="1" y="13"/>
                    </a:lnTo>
                    <a:lnTo>
                      <a:pt x="5" y="9"/>
                    </a:lnTo>
                    <a:lnTo>
                      <a:pt x="11" y="6"/>
                    </a:lnTo>
                    <a:lnTo>
                      <a:pt x="19" y="5"/>
                    </a:lnTo>
                    <a:lnTo>
                      <a:pt x="355" y="0"/>
                    </a:lnTo>
                    <a:lnTo>
                      <a:pt x="355" y="0"/>
                    </a:lnTo>
                    <a:lnTo>
                      <a:pt x="363" y="0"/>
                    </a:lnTo>
                    <a:lnTo>
                      <a:pt x="369" y="2"/>
                    </a:lnTo>
                    <a:lnTo>
                      <a:pt x="373" y="6"/>
                    </a:lnTo>
                    <a:lnTo>
                      <a:pt x="375" y="12"/>
                    </a:lnTo>
                    <a:lnTo>
                      <a:pt x="375" y="12"/>
                    </a:lnTo>
                    <a:lnTo>
                      <a:pt x="373" y="17"/>
                    </a:lnTo>
                    <a:lnTo>
                      <a:pt x="370" y="21"/>
                    </a:lnTo>
                    <a:lnTo>
                      <a:pt x="363" y="24"/>
                    </a:lnTo>
                    <a:lnTo>
                      <a:pt x="356" y="25"/>
                    </a:lnTo>
                    <a:lnTo>
                      <a:pt x="19" y="31"/>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72"/>
              <p:cNvSpPr/>
              <p:nvPr/>
            </p:nvSpPr>
            <p:spPr bwMode="auto">
              <a:xfrm>
                <a:off x="838103" y="3623399"/>
                <a:ext cx="452587" cy="53879"/>
              </a:xfrm>
              <a:custGeom>
                <a:avLst/>
                <a:gdLst>
                  <a:gd name="T0" fmla="*/ 16 w 336"/>
                  <a:gd name="T1" fmla="*/ 40 h 40"/>
                  <a:gd name="T2" fmla="*/ 16 w 336"/>
                  <a:gd name="T3" fmla="*/ 40 h 40"/>
                  <a:gd name="T4" fmla="*/ 9 w 336"/>
                  <a:gd name="T5" fmla="*/ 38 h 40"/>
                  <a:gd name="T6" fmla="*/ 4 w 336"/>
                  <a:gd name="T7" fmla="*/ 34 h 40"/>
                  <a:gd name="T8" fmla="*/ 1 w 336"/>
                  <a:gd name="T9" fmla="*/ 29 h 40"/>
                  <a:gd name="T10" fmla="*/ 0 w 336"/>
                  <a:gd name="T11" fmla="*/ 23 h 40"/>
                  <a:gd name="T12" fmla="*/ 0 w 336"/>
                  <a:gd name="T13" fmla="*/ 23 h 40"/>
                  <a:gd name="T14" fmla="*/ 1 w 336"/>
                  <a:gd name="T15" fmla="*/ 17 h 40"/>
                  <a:gd name="T16" fmla="*/ 4 w 336"/>
                  <a:gd name="T17" fmla="*/ 11 h 40"/>
                  <a:gd name="T18" fmla="*/ 9 w 336"/>
                  <a:gd name="T19" fmla="*/ 7 h 40"/>
                  <a:gd name="T20" fmla="*/ 16 w 336"/>
                  <a:gd name="T21" fmla="*/ 6 h 40"/>
                  <a:gd name="T22" fmla="*/ 318 w 336"/>
                  <a:gd name="T23" fmla="*/ 0 h 40"/>
                  <a:gd name="T24" fmla="*/ 318 w 336"/>
                  <a:gd name="T25" fmla="*/ 0 h 40"/>
                  <a:gd name="T26" fmla="*/ 325 w 336"/>
                  <a:gd name="T27" fmla="*/ 2 h 40"/>
                  <a:gd name="T28" fmla="*/ 330 w 336"/>
                  <a:gd name="T29" fmla="*/ 6 h 40"/>
                  <a:gd name="T30" fmla="*/ 334 w 336"/>
                  <a:gd name="T31" fmla="*/ 11 h 40"/>
                  <a:gd name="T32" fmla="*/ 336 w 336"/>
                  <a:gd name="T33" fmla="*/ 17 h 40"/>
                  <a:gd name="T34" fmla="*/ 336 w 336"/>
                  <a:gd name="T35" fmla="*/ 17 h 40"/>
                  <a:gd name="T36" fmla="*/ 334 w 336"/>
                  <a:gd name="T37" fmla="*/ 23 h 40"/>
                  <a:gd name="T38" fmla="*/ 330 w 336"/>
                  <a:gd name="T39" fmla="*/ 29 h 40"/>
                  <a:gd name="T40" fmla="*/ 325 w 336"/>
                  <a:gd name="T41" fmla="*/ 33 h 40"/>
                  <a:gd name="T42" fmla="*/ 318 w 336"/>
                  <a:gd name="T43" fmla="*/ 34 h 40"/>
                  <a:gd name="T44" fmla="*/ 16 w 33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40">
                    <a:moveTo>
                      <a:pt x="16" y="40"/>
                    </a:moveTo>
                    <a:lnTo>
                      <a:pt x="16" y="40"/>
                    </a:lnTo>
                    <a:lnTo>
                      <a:pt x="9" y="38"/>
                    </a:lnTo>
                    <a:lnTo>
                      <a:pt x="4" y="34"/>
                    </a:lnTo>
                    <a:lnTo>
                      <a:pt x="1" y="29"/>
                    </a:lnTo>
                    <a:lnTo>
                      <a:pt x="0" y="23"/>
                    </a:lnTo>
                    <a:lnTo>
                      <a:pt x="0" y="23"/>
                    </a:lnTo>
                    <a:lnTo>
                      <a:pt x="1" y="17"/>
                    </a:lnTo>
                    <a:lnTo>
                      <a:pt x="4" y="11"/>
                    </a:lnTo>
                    <a:lnTo>
                      <a:pt x="9" y="7"/>
                    </a:lnTo>
                    <a:lnTo>
                      <a:pt x="16" y="6"/>
                    </a:lnTo>
                    <a:lnTo>
                      <a:pt x="318" y="0"/>
                    </a:lnTo>
                    <a:lnTo>
                      <a:pt x="318" y="0"/>
                    </a:lnTo>
                    <a:lnTo>
                      <a:pt x="325" y="2"/>
                    </a:lnTo>
                    <a:lnTo>
                      <a:pt x="330" y="6"/>
                    </a:lnTo>
                    <a:lnTo>
                      <a:pt x="334" y="11"/>
                    </a:lnTo>
                    <a:lnTo>
                      <a:pt x="336" y="17"/>
                    </a:lnTo>
                    <a:lnTo>
                      <a:pt x="336" y="17"/>
                    </a:lnTo>
                    <a:lnTo>
                      <a:pt x="334" y="23"/>
                    </a:lnTo>
                    <a:lnTo>
                      <a:pt x="330" y="29"/>
                    </a:lnTo>
                    <a:lnTo>
                      <a:pt x="325" y="33"/>
                    </a:lnTo>
                    <a:lnTo>
                      <a:pt x="318" y="34"/>
                    </a:lnTo>
                    <a:lnTo>
                      <a:pt x="16" y="40"/>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73"/>
              <p:cNvSpPr/>
              <p:nvPr/>
            </p:nvSpPr>
            <p:spPr bwMode="auto">
              <a:xfrm>
                <a:off x="1100765" y="3622052"/>
                <a:ext cx="168373" cy="63309"/>
              </a:xfrm>
              <a:custGeom>
                <a:avLst/>
                <a:gdLst>
                  <a:gd name="T0" fmla="*/ 120 w 125"/>
                  <a:gd name="T1" fmla="*/ 35 h 47"/>
                  <a:gd name="T2" fmla="*/ 99 w 125"/>
                  <a:gd name="T3" fmla="*/ 46 h 47"/>
                  <a:gd name="T4" fmla="*/ 8 w 125"/>
                  <a:gd name="T5" fmla="*/ 47 h 47"/>
                  <a:gd name="T6" fmla="*/ 8 w 125"/>
                  <a:gd name="T7" fmla="*/ 47 h 47"/>
                  <a:gd name="T8" fmla="*/ 6 w 125"/>
                  <a:gd name="T9" fmla="*/ 45 h 47"/>
                  <a:gd name="T10" fmla="*/ 0 w 125"/>
                  <a:gd name="T11" fmla="*/ 41 h 47"/>
                  <a:gd name="T12" fmla="*/ 76 w 125"/>
                  <a:gd name="T13" fmla="*/ 39 h 47"/>
                  <a:gd name="T14" fmla="*/ 76 w 125"/>
                  <a:gd name="T15" fmla="*/ 39 h 47"/>
                  <a:gd name="T16" fmla="*/ 77 w 125"/>
                  <a:gd name="T17" fmla="*/ 37 h 47"/>
                  <a:gd name="T18" fmla="*/ 80 w 125"/>
                  <a:gd name="T19" fmla="*/ 28 h 47"/>
                  <a:gd name="T20" fmla="*/ 81 w 125"/>
                  <a:gd name="T21" fmla="*/ 23 h 47"/>
                  <a:gd name="T22" fmla="*/ 81 w 125"/>
                  <a:gd name="T23" fmla="*/ 16 h 47"/>
                  <a:gd name="T24" fmla="*/ 80 w 125"/>
                  <a:gd name="T25" fmla="*/ 8 h 47"/>
                  <a:gd name="T26" fmla="*/ 77 w 125"/>
                  <a:gd name="T27" fmla="*/ 1 h 47"/>
                  <a:gd name="T28" fmla="*/ 120 w 125"/>
                  <a:gd name="T29" fmla="*/ 0 h 47"/>
                  <a:gd name="T30" fmla="*/ 120 w 125"/>
                  <a:gd name="T31" fmla="*/ 0 h 47"/>
                  <a:gd name="T32" fmla="*/ 122 w 125"/>
                  <a:gd name="T33" fmla="*/ 4 h 47"/>
                  <a:gd name="T34" fmla="*/ 125 w 125"/>
                  <a:gd name="T35" fmla="*/ 11 h 47"/>
                  <a:gd name="T36" fmla="*/ 125 w 125"/>
                  <a:gd name="T37" fmla="*/ 16 h 47"/>
                  <a:gd name="T38" fmla="*/ 125 w 125"/>
                  <a:gd name="T39" fmla="*/ 23 h 47"/>
                  <a:gd name="T40" fmla="*/ 123 w 125"/>
                  <a:gd name="T41" fmla="*/ 28 h 47"/>
                  <a:gd name="T42" fmla="*/ 120 w 125"/>
                  <a:gd name="T43" fmla="*/ 35 h 47"/>
                  <a:gd name="T44" fmla="*/ 120 w 125"/>
                  <a:gd name="T45"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47">
                    <a:moveTo>
                      <a:pt x="120" y="35"/>
                    </a:moveTo>
                    <a:lnTo>
                      <a:pt x="99" y="46"/>
                    </a:lnTo>
                    <a:lnTo>
                      <a:pt x="8" y="47"/>
                    </a:lnTo>
                    <a:lnTo>
                      <a:pt x="8" y="47"/>
                    </a:lnTo>
                    <a:lnTo>
                      <a:pt x="6" y="45"/>
                    </a:lnTo>
                    <a:lnTo>
                      <a:pt x="0" y="41"/>
                    </a:lnTo>
                    <a:lnTo>
                      <a:pt x="76" y="39"/>
                    </a:lnTo>
                    <a:lnTo>
                      <a:pt x="76" y="39"/>
                    </a:lnTo>
                    <a:lnTo>
                      <a:pt x="77" y="37"/>
                    </a:lnTo>
                    <a:lnTo>
                      <a:pt x="80" y="28"/>
                    </a:lnTo>
                    <a:lnTo>
                      <a:pt x="81" y="23"/>
                    </a:lnTo>
                    <a:lnTo>
                      <a:pt x="81" y="16"/>
                    </a:lnTo>
                    <a:lnTo>
                      <a:pt x="80" y="8"/>
                    </a:lnTo>
                    <a:lnTo>
                      <a:pt x="77" y="1"/>
                    </a:lnTo>
                    <a:lnTo>
                      <a:pt x="120" y="0"/>
                    </a:lnTo>
                    <a:lnTo>
                      <a:pt x="120" y="0"/>
                    </a:lnTo>
                    <a:lnTo>
                      <a:pt x="122" y="4"/>
                    </a:lnTo>
                    <a:lnTo>
                      <a:pt x="125" y="11"/>
                    </a:lnTo>
                    <a:lnTo>
                      <a:pt x="125" y="16"/>
                    </a:lnTo>
                    <a:lnTo>
                      <a:pt x="125" y="23"/>
                    </a:lnTo>
                    <a:lnTo>
                      <a:pt x="123" y="28"/>
                    </a:lnTo>
                    <a:lnTo>
                      <a:pt x="120" y="35"/>
                    </a:lnTo>
                    <a:lnTo>
                      <a:pt x="120" y="35"/>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74"/>
              <p:cNvSpPr>
                <a:spLocks noEditPoints="1"/>
              </p:cNvSpPr>
              <p:nvPr/>
            </p:nvSpPr>
            <p:spPr bwMode="auto">
              <a:xfrm>
                <a:off x="1394407" y="3554703"/>
                <a:ext cx="145474" cy="105065"/>
              </a:xfrm>
              <a:custGeom>
                <a:avLst/>
                <a:gdLst>
                  <a:gd name="T0" fmla="*/ 17 w 108"/>
                  <a:gd name="T1" fmla="*/ 27 h 78"/>
                  <a:gd name="T2" fmla="*/ 21 w 108"/>
                  <a:gd name="T3" fmla="*/ 37 h 78"/>
                  <a:gd name="T4" fmla="*/ 79 w 108"/>
                  <a:gd name="T5" fmla="*/ 65 h 78"/>
                  <a:gd name="T6" fmla="*/ 83 w 108"/>
                  <a:gd name="T7" fmla="*/ 65 h 78"/>
                  <a:gd name="T8" fmla="*/ 82 w 108"/>
                  <a:gd name="T9" fmla="*/ 61 h 78"/>
                  <a:gd name="T10" fmla="*/ 25 w 108"/>
                  <a:gd name="T11" fmla="*/ 34 h 78"/>
                  <a:gd name="T12" fmla="*/ 23 w 108"/>
                  <a:gd name="T13" fmla="*/ 27 h 78"/>
                  <a:gd name="T14" fmla="*/ 71 w 108"/>
                  <a:gd name="T15" fmla="*/ 20 h 78"/>
                  <a:gd name="T16" fmla="*/ 73 w 108"/>
                  <a:gd name="T17" fmla="*/ 26 h 78"/>
                  <a:gd name="T18" fmla="*/ 73 w 108"/>
                  <a:gd name="T19" fmla="*/ 26 h 78"/>
                  <a:gd name="T20" fmla="*/ 75 w 108"/>
                  <a:gd name="T21" fmla="*/ 23 h 78"/>
                  <a:gd name="T22" fmla="*/ 25 w 108"/>
                  <a:gd name="T23" fmla="*/ 15 h 78"/>
                  <a:gd name="T24" fmla="*/ 27 w 108"/>
                  <a:gd name="T25" fmla="*/ 20 h 78"/>
                  <a:gd name="T26" fmla="*/ 29 w 108"/>
                  <a:gd name="T27" fmla="*/ 19 h 78"/>
                  <a:gd name="T28" fmla="*/ 33 w 108"/>
                  <a:gd name="T29" fmla="*/ 18 h 78"/>
                  <a:gd name="T30" fmla="*/ 2 w 108"/>
                  <a:gd name="T31" fmla="*/ 14 h 78"/>
                  <a:gd name="T32" fmla="*/ 1 w 108"/>
                  <a:gd name="T33" fmla="*/ 27 h 78"/>
                  <a:gd name="T34" fmla="*/ 4 w 108"/>
                  <a:gd name="T35" fmla="*/ 37 h 78"/>
                  <a:gd name="T36" fmla="*/ 15 w 108"/>
                  <a:gd name="T37" fmla="*/ 46 h 78"/>
                  <a:gd name="T38" fmla="*/ 83 w 108"/>
                  <a:gd name="T39" fmla="*/ 77 h 78"/>
                  <a:gd name="T40" fmla="*/ 87 w 108"/>
                  <a:gd name="T41" fmla="*/ 78 h 78"/>
                  <a:gd name="T42" fmla="*/ 102 w 108"/>
                  <a:gd name="T43" fmla="*/ 72 h 78"/>
                  <a:gd name="T44" fmla="*/ 106 w 108"/>
                  <a:gd name="T45" fmla="*/ 64 h 78"/>
                  <a:gd name="T46" fmla="*/ 102 w 108"/>
                  <a:gd name="T47" fmla="*/ 46 h 78"/>
                  <a:gd name="T48" fmla="*/ 69 w 108"/>
                  <a:gd name="T49" fmla="*/ 29 h 78"/>
                  <a:gd name="T50" fmla="*/ 94 w 108"/>
                  <a:gd name="T51" fmla="*/ 46 h 78"/>
                  <a:gd name="T52" fmla="*/ 102 w 108"/>
                  <a:gd name="T53" fmla="*/ 60 h 78"/>
                  <a:gd name="T54" fmla="*/ 98 w 108"/>
                  <a:gd name="T55" fmla="*/ 69 h 78"/>
                  <a:gd name="T56" fmla="*/ 87 w 108"/>
                  <a:gd name="T57" fmla="*/ 73 h 78"/>
                  <a:gd name="T58" fmla="*/ 17 w 108"/>
                  <a:gd name="T59" fmla="*/ 41 h 78"/>
                  <a:gd name="T60" fmla="*/ 6 w 108"/>
                  <a:gd name="T61" fmla="*/ 30 h 78"/>
                  <a:gd name="T62" fmla="*/ 6 w 108"/>
                  <a:gd name="T63" fmla="*/ 16 h 78"/>
                  <a:gd name="T64" fmla="*/ 47 w 108"/>
                  <a:gd name="T65" fmla="*/ 19 h 78"/>
                  <a:gd name="T66" fmla="*/ 48 w 108"/>
                  <a:gd name="T67" fmla="*/ 22 h 78"/>
                  <a:gd name="T68" fmla="*/ 59 w 108"/>
                  <a:gd name="T69" fmla="*/ 30 h 78"/>
                  <a:gd name="T70" fmla="*/ 39 w 108"/>
                  <a:gd name="T71" fmla="*/ 15 h 78"/>
                  <a:gd name="T72" fmla="*/ 8 w 108"/>
                  <a:gd name="T73" fmla="*/ 7 h 78"/>
                  <a:gd name="T74" fmla="*/ 9 w 108"/>
                  <a:gd name="T75" fmla="*/ 12 h 78"/>
                  <a:gd name="T76" fmla="*/ 8 w 108"/>
                  <a:gd name="T77" fmla="*/ 7 h 78"/>
                  <a:gd name="T78" fmla="*/ 17 w 108"/>
                  <a:gd name="T79" fmla="*/ 2 h 78"/>
                  <a:gd name="T80" fmla="*/ 19 w 108"/>
                  <a:gd name="T81" fmla="*/ 6 h 78"/>
                  <a:gd name="T82" fmla="*/ 25 w 108"/>
                  <a:gd name="T83" fmla="*/ 6 h 78"/>
                  <a:gd name="T84" fmla="*/ 66 w 108"/>
                  <a:gd name="T85" fmla="*/ 22 h 78"/>
                  <a:gd name="T86" fmla="*/ 36 w 108"/>
                  <a:gd name="T87" fmla="*/ 3 h 78"/>
                  <a:gd name="T88" fmla="*/ 24 w 108"/>
                  <a:gd name="T8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78">
                    <a:moveTo>
                      <a:pt x="19" y="22"/>
                    </a:moveTo>
                    <a:lnTo>
                      <a:pt x="19" y="22"/>
                    </a:lnTo>
                    <a:lnTo>
                      <a:pt x="17" y="27"/>
                    </a:lnTo>
                    <a:lnTo>
                      <a:pt x="19" y="33"/>
                    </a:lnTo>
                    <a:lnTo>
                      <a:pt x="19" y="33"/>
                    </a:lnTo>
                    <a:lnTo>
                      <a:pt x="21" y="37"/>
                    </a:lnTo>
                    <a:lnTo>
                      <a:pt x="27" y="41"/>
                    </a:lnTo>
                    <a:lnTo>
                      <a:pt x="79" y="65"/>
                    </a:lnTo>
                    <a:lnTo>
                      <a:pt x="79" y="65"/>
                    </a:lnTo>
                    <a:lnTo>
                      <a:pt x="81" y="66"/>
                    </a:lnTo>
                    <a:lnTo>
                      <a:pt x="81" y="66"/>
                    </a:lnTo>
                    <a:lnTo>
                      <a:pt x="83" y="65"/>
                    </a:lnTo>
                    <a:lnTo>
                      <a:pt x="83" y="65"/>
                    </a:lnTo>
                    <a:lnTo>
                      <a:pt x="83" y="62"/>
                    </a:lnTo>
                    <a:lnTo>
                      <a:pt x="82" y="61"/>
                    </a:lnTo>
                    <a:lnTo>
                      <a:pt x="28" y="37"/>
                    </a:lnTo>
                    <a:lnTo>
                      <a:pt x="28" y="37"/>
                    </a:lnTo>
                    <a:lnTo>
                      <a:pt x="25" y="34"/>
                    </a:lnTo>
                    <a:lnTo>
                      <a:pt x="24" y="30"/>
                    </a:lnTo>
                    <a:lnTo>
                      <a:pt x="24" y="30"/>
                    </a:lnTo>
                    <a:lnTo>
                      <a:pt x="23" y="27"/>
                    </a:lnTo>
                    <a:lnTo>
                      <a:pt x="24" y="24"/>
                    </a:lnTo>
                    <a:lnTo>
                      <a:pt x="19" y="22"/>
                    </a:lnTo>
                    <a:close/>
                    <a:moveTo>
                      <a:pt x="71" y="20"/>
                    </a:moveTo>
                    <a:lnTo>
                      <a:pt x="71" y="20"/>
                    </a:lnTo>
                    <a:lnTo>
                      <a:pt x="70" y="24"/>
                    </a:lnTo>
                    <a:lnTo>
                      <a:pt x="73" y="26"/>
                    </a:lnTo>
                    <a:lnTo>
                      <a:pt x="73" y="26"/>
                    </a:lnTo>
                    <a:lnTo>
                      <a:pt x="73" y="26"/>
                    </a:lnTo>
                    <a:lnTo>
                      <a:pt x="73" y="26"/>
                    </a:lnTo>
                    <a:lnTo>
                      <a:pt x="75" y="24"/>
                    </a:lnTo>
                    <a:lnTo>
                      <a:pt x="75" y="24"/>
                    </a:lnTo>
                    <a:lnTo>
                      <a:pt x="75" y="23"/>
                    </a:lnTo>
                    <a:lnTo>
                      <a:pt x="74" y="20"/>
                    </a:lnTo>
                    <a:lnTo>
                      <a:pt x="71" y="20"/>
                    </a:lnTo>
                    <a:close/>
                    <a:moveTo>
                      <a:pt x="25" y="15"/>
                    </a:moveTo>
                    <a:lnTo>
                      <a:pt x="25" y="15"/>
                    </a:lnTo>
                    <a:lnTo>
                      <a:pt x="21" y="18"/>
                    </a:lnTo>
                    <a:lnTo>
                      <a:pt x="27" y="20"/>
                    </a:lnTo>
                    <a:lnTo>
                      <a:pt x="27" y="20"/>
                    </a:lnTo>
                    <a:lnTo>
                      <a:pt x="29" y="19"/>
                    </a:lnTo>
                    <a:lnTo>
                      <a:pt x="29" y="19"/>
                    </a:lnTo>
                    <a:lnTo>
                      <a:pt x="32" y="18"/>
                    </a:lnTo>
                    <a:lnTo>
                      <a:pt x="32" y="18"/>
                    </a:lnTo>
                    <a:lnTo>
                      <a:pt x="33" y="18"/>
                    </a:lnTo>
                    <a:lnTo>
                      <a:pt x="25" y="15"/>
                    </a:lnTo>
                    <a:close/>
                    <a:moveTo>
                      <a:pt x="2" y="14"/>
                    </a:moveTo>
                    <a:lnTo>
                      <a:pt x="2" y="14"/>
                    </a:lnTo>
                    <a:lnTo>
                      <a:pt x="1" y="19"/>
                    </a:lnTo>
                    <a:lnTo>
                      <a:pt x="0" y="23"/>
                    </a:lnTo>
                    <a:lnTo>
                      <a:pt x="1" y="27"/>
                    </a:lnTo>
                    <a:lnTo>
                      <a:pt x="1" y="31"/>
                    </a:lnTo>
                    <a:lnTo>
                      <a:pt x="1" y="31"/>
                    </a:lnTo>
                    <a:lnTo>
                      <a:pt x="4" y="37"/>
                    </a:lnTo>
                    <a:lnTo>
                      <a:pt x="6" y="39"/>
                    </a:lnTo>
                    <a:lnTo>
                      <a:pt x="10" y="43"/>
                    </a:lnTo>
                    <a:lnTo>
                      <a:pt x="15" y="46"/>
                    </a:lnTo>
                    <a:lnTo>
                      <a:pt x="79" y="76"/>
                    </a:lnTo>
                    <a:lnTo>
                      <a:pt x="79" y="76"/>
                    </a:lnTo>
                    <a:lnTo>
                      <a:pt x="83" y="77"/>
                    </a:lnTo>
                    <a:lnTo>
                      <a:pt x="83" y="77"/>
                    </a:lnTo>
                    <a:lnTo>
                      <a:pt x="87" y="78"/>
                    </a:lnTo>
                    <a:lnTo>
                      <a:pt x="87" y="78"/>
                    </a:lnTo>
                    <a:lnTo>
                      <a:pt x="93" y="77"/>
                    </a:lnTo>
                    <a:lnTo>
                      <a:pt x="98" y="76"/>
                    </a:lnTo>
                    <a:lnTo>
                      <a:pt x="102" y="72"/>
                    </a:lnTo>
                    <a:lnTo>
                      <a:pt x="105" y="68"/>
                    </a:lnTo>
                    <a:lnTo>
                      <a:pt x="105" y="68"/>
                    </a:lnTo>
                    <a:lnTo>
                      <a:pt x="106" y="64"/>
                    </a:lnTo>
                    <a:lnTo>
                      <a:pt x="108" y="60"/>
                    </a:lnTo>
                    <a:lnTo>
                      <a:pt x="106" y="53"/>
                    </a:lnTo>
                    <a:lnTo>
                      <a:pt x="102" y="46"/>
                    </a:lnTo>
                    <a:lnTo>
                      <a:pt x="96" y="42"/>
                    </a:lnTo>
                    <a:lnTo>
                      <a:pt x="69" y="29"/>
                    </a:lnTo>
                    <a:lnTo>
                      <a:pt x="69" y="29"/>
                    </a:lnTo>
                    <a:lnTo>
                      <a:pt x="64" y="33"/>
                    </a:lnTo>
                    <a:lnTo>
                      <a:pt x="94" y="46"/>
                    </a:lnTo>
                    <a:lnTo>
                      <a:pt x="94" y="46"/>
                    </a:lnTo>
                    <a:lnTo>
                      <a:pt x="98" y="50"/>
                    </a:lnTo>
                    <a:lnTo>
                      <a:pt x="101" y="54"/>
                    </a:lnTo>
                    <a:lnTo>
                      <a:pt x="102" y="60"/>
                    </a:lnTo>
                    <a:lnTo>
                      <a:pt x="101" y="65"/>
                    </a:lnTo>
                    <a:lnTo>
                      <a:pt x="101" y="65"/>
                    </a:lnTo>
                    <a:lnTo>
                      <a:pt x="98" y="69"/>
                    </a:lnTo>
                    <a:lnTo>
                      <a:pt x="96" y="70"/>
                    </a:lnTo>
                    <a:lnTo>
                      <a:pt x="91" y="73"/>
                    </a:lnTo>
                    <a:lnTo>
                      <a:pt x="87" y="73"/>
                    </a:lnTo>
                    <a:lnTo>
                      <a:pt x="87" y="73"/>
                    </a:lnTo>
                    <a:lnTo>
                      <a:pt x="81" y="72"/>
                    </a:lnTo>
                    <a:lnTo>
                      <a:pt x="17" y="41"/>
                    </a:lnTo>
                    <a:lnTo>
                      <a:pt x="17" y="41"/>
                    </a:lnTo>
                    <a:lnTo>
                      <a:pt x="10" y="37"/>
                    </a:lnTo>
                    <a:lnTo>
                      <a:pt x="6" y="30"/>
                    </a:lnTo>
                    <a:lnTo>
                      <a:pt x="6" y="30"/>
                    </a:lnTo>
                    <a:lnTo>
                      <a:pt x="5" y="23"/>
                    </a:lnTo>
                    <a:lnTo>
                      <a:pt x="6" y="16"/>
                    </a:lnTo>
                    <a:lnTo>
                      <a:pt x="2" y="14"/>
                    </a:lnTo>
                    <a:close/>
                    <a:moveTo>
                      <a:pt x="35" y="14"/>
                    </a:moveTo>
                    <a:lnTo>
                      <a:pt x="47" y="19"/>
                    </a:lnTo>
                    <a:lnTo>
                      <a:pt x="47" y="19"/>
                    </a:lnTo>
                    <a:lnTo>
                      <a:pt x="48" y="20"/>
                    </a:lnTo>
                    <a:lnTo>
                      <a:pt x="48" y="22"/>
                    </a:lnTo>
                    <a:lnTo>
                      <a:pt x="48" y="22"/>
                    </a:lnTo>
                    <a:lnTo>
                      <a:pt x="47" y="23"/>
                    </a:lnTo>
                    <a:lnTo>
                      <a:pt x="59" y="30"/>
                    </a:lnTo>
                    <a:lnTo>
                      <a:pt x="59" y="30"/>
                    </a:lnTo>
                    <a:lnTo>
                      <a:pt x="63" y="26"/>
                    </a:lnTo>
                    <a:lnTo>
                      <a:pt x="39" y="15"/>
                    </a:lnTo>
                    <a:lnTo>
                      <a:pt x="39" y="15"/>
                    </a:lnTo>
                    <a:lnTo>
                      <a:pt x="35" y="14"/>
                    </a:lnTo>
                    <a:close/>
                    <a:moveTo>
                      <a:pt x="8" y="7"/>
                    </a:moveTo>
                    <a:lnTo>
                      <a:pt x="8" y="7"/>
                    </a:lnTo>
                    <a:lnTo>
                      <a:pt x="5" y="10"/>
                    </a:lnTo>
                    <a:lnTo>
                      <a:pt x="9" y="12"/>
                    </a:lnTo>
                    <a:lnTo>
                      <a:pt x="9" y="12"/>
                    </a:lnTo>
                    <a:lnTo>
                      <a:pt x="13" y="8"/>
                    </a:lnTo>
                    <a:lnTo>
                      <a:pt x="8" y="7"/>
                    </a:lnTo>
                    <a:close/>
                    <a:moveTo>
                      <a:pt x="24" y="0"/>
                    </a:moveTo>
                    <a:lnTo>
                      <a:pt x="24" y="0"/>
                    </a:lnTo>
                    <a:lnTo>
                      <a:pt x="17" y="2"/>
                    </a:lnTo>
                    <a:lnTo>
                      <a:pt x="17" y="2"/>
                    </a:lnTo>
                    <a:lnTo>
                      <a:pt x="13" y="3"/>
                    </a:lnTo>
                    <a:lnTo>
                      <a:pt x="19" y="6"/>
                    </a:lnTo>
                    <a:lnTo>
                      <a:pt x="19" y="6"/>
                    </a:lnTo>
                    <a:lnTo>
                      <a:pt x="25" y="6"/>
                    </a:lnTo>
                    <a:lnTo>
                      <a:pt x="25" y="6"/>
                    </a:lnTo>
                    <a:lnTo>
                      <a:pt x="29" y="6"/>
                    </a:lnTo>
                    <a:lnTo>
                      <a:pt x="33" y="7"/>
                    </a:lnTo>
                    <a:lnTo>
                      <a:pt x="66" y="22"/>
                    </a:lnTo>
                    <a:lnTo>
                      <a:pt x="66" y="22"/>
                    </a:lnTo>
                    <a:lnTo>
                      <a:pt x="67" y="18"/>
                    </a:lnTo>
                    <a:lnTo>
                      <a:pt x="36" y="3"/>
                    </a:lnTo>
                    <a:lnTo>
                      <a:pt x="36" y="3"/>
                    </a:lnTo>
                    <a:lnTo>
                      <a:pt x="31" y="2"/>
                    </a:lnTo>
                    <a:lnTo>
                      <a:pt x="24"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0" name="Freeform 75"/>
              <p:cNvSpPr/>
              <p:nvPr/>
            </p:nvSpPr>
            <p:spPr bwMode="auto">
              <a:xfrm>
                <a:off x="1417306" y="3584337"/>
                <a:ext cx="88901" cy="59267"/>
              </a:xfrm>
              <a:custGeom>
                <a:avLst/>
                <a:gdLst>
                  <a:gd name="T0" fmla="*/ 2 w 66"/>
                  <a:gd name="T1" fmla="*/ 0 h 44"/>
                  <a:gd name="T2" fmla="*/ 2 w 66"/>
                  <a:gd name="T3" fmla="*/ 0 h 44"/>
                  <a:gd name="T4" fmla="*/ 0 w 66"/>
                  <a:gd name="T5" fmla="*/ 5 h 44"/>
                  <a:gd name="T6" fmla="*/ 2 w 66"/>
                  <a:gd name="T7" fmla="*/ 11 h 44"/>
                  <a:gd name="T8" fmla="*/ 2 w 66"/>
                  <a:gd name="T9" fmla="*/ 11 h 44"/>
                  <a:gd name="T10" fmla="*/ 4 w 66"/>
                  <a:gd name="T11" fmla="*/ 15 h 44"/>
                  <a:gd name="T12" fmla="*/ 10 w 66"/>
                  <a:gd name="T13" fmla="*/ 19 h 44"/>
                  <a:gd name="T14" fmla="*/ 62 w 66"/>
                  <a:gd name="T15" fmla="*/ 43 h 44"/>
                  <a:gd name="T16" fmla="*/ 62 w 66"/>
                  <a:gd name="T17" fmla="*/ 43 h 44"/>
                  <a:gd name="T18" fmla="*/ 64 w 66"/>
                  <a:gd name="T19" fmla="*/ 44 h 44"/>
                  <a:gd name="T20" fmla="*/ 64 w 66"/>
                  <a:gd name="T21" fmla="*/ 44 h 44"/>
                  <a:gd name="T22" fmla="*/ 66 w 66"/>
                  <a:gd name="T23" fmla="*/ 43 h 44"/>
                  <a:gd name="T24" fmla="*/ 66 w 66"/>
                  <a:gd name="T25" fmla="*/ 43 h 44"/>
                  <a:gd name="T26" fmla="*/ 66 w 66"/>
                  <a:gd name="T27" fmla="*/ 40 h 44"/>
                  <a:gd name="T28" fmla="*/ 65 w 66"/>
                  <a:gd name="T29" fmla="*/ 39 h 44"/>
                  <a:gd name="T30" fmla="*/ 11 w 66"/>
                  <a:gd name="T31" fmla="*/ 15 h 44"/>
                  <a:gd name="T32" fmla="*/ 11 w 66"/>
                  <a:gd name="T33" fmla="*/ 15 h 44"/>
                  <a:gd name="T34" fmla="*/ 8 w 66"/>
                  <a:gd name="T35" fmla="*/ 12 h 44"/>
                  <a:gd name="T36" fmla="*/ 7 w 66"/>
                  <a:gd name="T37" fmla="*/ 8 h 44"/>
                  <a:gd name="T38" fmla="*/ 7 w 66"/>
                  <a:gd name="T39" fmla="*/ 8 h 44"/>
                  <a:gd name="T40" fmla="*/ 6 w 66"/>
                  <a:gd name="T41" fmla="*/ 5 h 44"/>
                  <a:gd name="T42" fmla="*/ 7 w 66"/>
                  <a:gd name="T43" fmla="*/ 2 h 44"/>
                  <a:gd name="T44" fmla="*/ 2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2" y="0"/>
                    </a:moveTo>
                    <a:lnTo>
                      <a:pt x="2" y="0"/>
                    </a:lnTo>
                    <a:lnTo>
                      <a:pt x="0" y="5"/>
                    </a:lnTo>
                    <a:lnTo>
                      <a:pt x="2" y="11"/>
                    </a:lnTo>
                    <a:lnTo>
                      <a:pt x="2" y="11"/>
                    </a:lnTo>
                    <a:lnTo>
                      <a:pt x="4" y="15"/>
                    </a:lnTo>
                    <a:lnTo>
                      <a:pt x="10" y="19"/>
                    </a:lnTo>
                    <a:lnTo>
                      <a:pt x="62" y="43"/>
                    </a:lnTo>
                    <a:lnTo>
                      <a:pt x="62" y="43"/>
                    </a:lnTo>
                    <a:lnTo>
                      <a:pt x="64" y="44"/>
                    </a:lnTo>
                    <a:lnTo>
                      <a:pt x="64" y="44"/>
                    </a:lnTo>
                    <a:lnTo>
                      <a:pt x="66" y="43"/>
                    </a:lnTo>
                    <a:lnTo>
                      <a:pt x="66" y="43"/>
                    </a:lnTo>
                    <a:lnTo>
                      <a:pt x="66" y="40"/>
                    </a:lnTo>
                    <a:lnTo>
                      <a:pt x="65" y="39"/>
                    </a:lnTo>
                    <a:lnTo>
                      <a:pt x="11" y="15"/>
                    </a:lnTo>
                    <a:lnTo>
                      <a:pt x="11" y="15"/>
                    </a:lnTo>
                    <a:lnTo>
                      <a:pt x="8" y="12"/>
                    </a:lnTo>
                    <a:lnTo>
                      <a:pt x="7" y="8"/>
                    </a:lnTo>
                    <a:lnTo>
                      <a:pt x="7" y="8"/>
                    </a:lnTo>
                    <a:lnTo>
                      <a:pt x="6" y="5"/>
                    </a:lnTo>
                    <a:lnTo>
                      <a:pt x="7"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76"/>
              <p:cNvSpPr/>
              <p:nvPr/>
            </p:nvSpPr>
            <p:spPr bwMode="auto">
              <a:xfrm>
                <a:off x="1488696" y="3581643"/>
                <a:ext cx="6735" cy="8082"/>
              </a:xfrm>
              <a:custGeom>
                <a:avLst/>
                <a:gdLst>
                  <a:gd name="T0" fmla="*/ 1 w 5"/>
                  <a:gd name="T1" fmla="*/ 0 h 6"/>
                  <a:gd name="T2" fmla="*/ 1 w 5"/>
                  <a:gd name="T3" fmla="*/ 0 h 6"/>
                  <a:gd name="T4" fmla="*/ 0 w 5"/>
                  <a:gd name="T5" fmla="*/ 4 h 6"/>
                  <a:gd name="T6" fmla="*/ 3 w 5"/>
                  <a:gd name="T7" fmla="*/ 6 h 6"/>
                  <a:gd name="T8" fmla="*/ 3 w 5"/>
                  <a:gd name="T9" fmla="*/ 6 h 6"/>
                  <a:gd name="T10" fmla="*/ 3 w 5"/>
                  <a:gd name="T11" fmla="*/ 6 h 6"/>
                  <a:gd name="T12" fmla="*/ 3 w 5"/>
                  <a:gd name="T13" fmla="*/ 6 h 6"/>
                  <a:gd name="T14" fmla="*/ 5 w 5"/>
                  <a:gd name="T15" fmla="*/ 4 h 6"/>
                  <a:gd name="T16" fmla="*/ 5 w 5"/>
                  <a:gd name="T17" fmla="*/ 4 h 6"/>
                  <a:gd name="T18" fmla="*/ 5 w 5"/>
                  <a:gd name="T19" fmla="*/ 3 h 6"/>
                  <a:gd name="T20" fmla="*/ 4 w 5"/>
                  <a:gd name="T21" fmla="*/ 0 h 6"/>
                  <a:gd name="T22" fmla="*/ 1 w 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1" y="0"/>
                    </a:moveTo>
                    <a:lnTo>
                      <a:pt x="1" y="0"/>
                    </a:lnTo>
                    <a:lnTo>
                      <a:pt x="0" y="4"/>
                    </a:lnTo>
                    <a:lnTo>
                      <a:pt x="3" y="6"/>
                    </a:lnTo>
                    <a:lnTo>
                      <a:pt x="3" y="6"/>
                    </a:lnTo>
                    <a:lnTo>
                      <a:pt x="3" y="6"/>
                    </a:lnTo>
                    <a:lnTo>
                      <a:pt x="3" y="6"/>
                    </a:lnTo>
                    <a:lnTo>
                      <a:pt x="5" y="4"/>
                    </a:lnTo>
                    <a:lnTo>
                      <a:pt x="5" y="4"/>
                    </a:lnTo>
                    <a:lnTo>
                      <a:pt x="5" y="3"/>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77"/>
              <p:cNvSpPr/>
              <p:nvPr/>
            </p:nvSpPr>
            <p:spPr bwMode="auto">
              <a:xfrm>
                <a:off x="1422694" y="3574907"/>
                <a:ext cx="16164" cy="6735"/>
              </a:xfrm>
              <a:custGeom>
                <a:avLst/>
                <a:gdLst>
                  <a:gd name="T0" fmla="*/ 4 w 12"/>
                  <a:gd name="T1" fmla="*/ 0 h 5"/>
                  <a:gd name="T2" fmla="*/ 4 w 12"/>
                  <a:gd name="T3" fmla="*/ 0 h 5"/>
                  <a:gd name="T4" fmla="*/ 0 w 12"/>
                  <a:gd name="T5" fmla="*/ 3 h 5"/>
                  <a:gd name="T6" fmla="*/ 6 w 12"/>
                  <a:gd name="T7" fmla="*/ 5 h 5"/>
                  <a:gd name="T8" fmla="*/ 6 w 12"/>
                  <a:gd name="T9" fmla="*/ 5 h 5"/>
                  <a:gd name="T10" fmla="*/ 8 w 12"/>
                  <a:gd name="T11" fmla="*/ 4 h 5"/>
                  <a:gd name="T12" fmla="*/ 8 w 12"/>
                  <a:gd name="T13" fmla="*/ 4 h 5"/>
                  <a:gd name="T14" fmla="*/ 11 w 12"/>
                  <a:gd name="T15" fmla="*/ 3 h 5"/>
                  <a:gd name="T16" fmla="*/ 11 w 12"/>
                  <a:gd name="T17" fmla="*/ 3 h 5"/>
                  <a:gd name="T18" fmla="*/ 12 w 12"/>
                  <a:gd name="T19" fmla="*/ 3 h 5"/>
                  <a:gd name="T20" fmla="*/ 4 w 12"/>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4" y="0"/>
                    </a:moveTo>
                    <a:lnTo>
                      <a:pt x="4" y="0"/>
                    </a:lnTo>
                    <a:lnTo>
                      <a:pt x="0" y="3"/>
                    </a:lnTo>
                    <a:lnTo>
                      <a:pt x="6" y="5"/>
                    </a:lnTo>
                    <a:lnTo>
                      <a:pt x="6" y="5"/>
                    </a:lnTo>
                    <a:lnTo>
                      <a:pt x="8" y="4"/>
                    </a:lnTo>
                    <a:lnTo>
                      <a:pt x="8" y="4"/>
                    </a:lnTo>
                    <a:lnTo>
                      <a:pt x="11" y="3"/>
                    </a:lnTo>
                    <a:lnTo>
                      <a:pt x="11" y="3"/>
                    </a:lnTo>
                    <a:lnTo>
                      <a:pt x="12"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78"/>
              <p:cNvSpPr/>
              <p:nvPr/>
            </p:nvSpPr>
            <p:spPr bwMode="auto">
              <a:xfrm>
                <a:off x="1394407" y="3573561"/>
                <a:ext cx="145474" cy="86207"/>
              </a:xfrm>
              <a:custGeom>
                <a:avLst/>
                <a:gdLst>
                  <a:gd name="T0" fmla="*/ 2 w 108"/>
                  <a:gd name="T1" fmla="*/ 0 h 64"/>
                  <a:gd name="T2" fmla="*/ 2 w 108"/>
                  <a:gd name="T3" fmla="*/ 0 h 64"/>
                  <a:gd name="T4" fmla="*/ 1 w 108"/>
                  <a:gd name="T5" fmla="*/ 5 h 64"/>
                  <a:gd name="T6" fmla="*/ 0 w 108"/>
                  <a:gd name="T7" fmla="*/ 9 h 64"/>
                  <a:gd name="T8" fmla="*/ 1 w 108"/>
                  <a:gd name="T9" fmla="*/ 13 h 64"/>
                  <a:gd name="T10" fmla="*/ 1 w 108"/>
                  <a:gd name="T11" fmla="*/ 17 h 64"/>
                  <a:gd name="T12" fmla="*/ 1 w 108"/>
                  <a:gd name="T13" fmla="*/ 17 h 64"/>
                  <a:gd name="T14" fmla="*/ 4 w 108"/>
                  <a:gd name="T15" fmla="*/ 23 h 64"/>
                  <a:gd name="T16" fmla="*/ 6 w 108"/>
                  <a:gd name="T17" fmla="*/ 25 h 64"/>
                  <a:gd name="T18" fmla="*/ 10 w 108"/>
                  <a:gd name="T19" fmla="*/ 29 h 64"/>
                  <a:gd name="T20" fmla="*/ 15 w 108"/>
                  <a:gd name="T21" fmla="*/ 32 h 64"/>
                  <a:gd name="T22" fmla="*/ 79 w 108"/>
                  <a:gd name="T23" fmla="*/ 62 h 64"/>
                  <a:gd name="T24" fmla="*/ 79 w 108"/>
                  <a:gd name="T25" fmla="*/ 62 h 64"/>
                  <a:gd name="T26" fmla="*/ 83 w 108"/>
                  <a:gd name="T27" fmla="*/ 63 h 64"/>
                  <a:gd name="T28" fmla="*/ 83 w 108"/>
                  <a:gd name="T29" fmla="*/ 63 h 64"/>
                  <a:gd name="T30" fmla="*/ 87 w 108"/>
                  <a:gd name="T31" fmla="*/ 64 h 64"/>
                  <a:gd name="T32" fmla="*/ 87 w 108"/>
                  <a:gd name="T33" fmla="*/ 64 h 64"/>
                  <a:gd name="T34" fmla="*/ 93 w 108"/>
                  <a:gd name="T35" fmla="*/ 63 h 64"/>
                  <a:gd name="T36" fmla="*/ 98 w 108"/>
                  <a:gd name="T37" fmla="*/ 62 h 64"/>
                  <a:gd name="T38" fmla="*/ 102 w 108"/>
                  <a:gd name="T39" fmla="*/ 58 h 64"/>
                  <a:gd name="T40" fmla="*/ 105 w 108"/>
                  <a:gd name="T41" fmla="*/ 54 h 64"/>
                  <a:gd name="T42" fmla="*/ 105 w 108"/>
                  <a:gd name="T43" fmla="*/ 54 h 64"/>
                  <a:gd name="T44" fmla="*/ 106 w 108"/>
                  <a:gd name="T45" fmla="*/ 50 h 64"/>
                  <a:gd name="T46" fmla="*/ 108 w 108"/>
                  <a:gd name="T47" fmla="*/ 46 h 64"/>
                  <a:gd name="T48" fmla="*/ 106 w 108"/>
                  <a:gd name="T49" fmla="*/ 39 h 64"/>
                  <a:gd name="T50" fmla="*/ 102 w 108"/>
                  <a:gd name="T51" fmla="*/ 32 h 64"/>
                  <a:gd name="T52" fmla="*/ 96 w 108"/>
                  <a:gd name="T53" fmla="*/ 28 h 64"/>
                  <a:gd name="T54" fmla="*/ 69 w 108"/>
                  <a:gd name="T55" fmla="*/ 15 h 64"/>
                  <a:gd name="T56" fmla="*/ 69 w 108"/>
                  <a:gd name="T57" fmla="*/ 15 h 64"/>
                  <a:gd name="T58" fmla="*/ 64 w 108"/>
                  <a:gd name="T59" fmla="*/ 19 h 64"/>
                  <a:gd name="T60" fmla="*/ 94 w 108"/>
                  <a:gd name="T61" fmla="*/ 32 h 64"/>
                  <a:gd name="T62" fmla="*/ 94 w 108"/>
                  <a:gd name="T63" fmla="*/ 32 h 64"/>
                  <a:gd name="T64" fmla="*/ 98 w 108"/>
                  <a:gd name="T65" fmla="*/ 36 h 64"/>
                  <a:gd name="T66" fmla="*/ 101 w 108"/>
                  <a:gd name="T67" fmla="*/ 40 h 64"/>
                  <a:gd name="T68" fmla="*/ 102 w 108"/>
                  <a:gd name="T69" fmla="*/ 46 h 64"/>
                  <a:gd name="T70" fmla="*/ 101 w 108"/>
                  <a:gd name="T71" fmla="*/ 51 h 64"/>
                  <a:gd name="T72" fmla="*/ 101 w 108"/>
                  <a:gd name="T73" fmla="*/ 51 h 64"/>
                  <a:gd name="T74" fmla="*/ 98 w 108"/>
                  <a:gd name="T75" fmla="*/ 55 h 64"/>
                  <a:gd name="T76" fmla="*/ 96 w 108"/>
                  <a:gd name="T77" fmla="*/ 56 h 64"/>
                  <a:gd name="T78" fmla="*/ 91 w 108"/>
                  <a:gd name="T79" fmla="*/ 59 h 64"/>
                  <a:gd name="T80" fmla="*/ 87 w 108"/>
                  <a:gd name="T81" fmla="*/ 59 h 64"/>
                  <a:gd name="T82" fmla="*/ 87 w 108"/>
                  <a:gd name="T83" fmla="*/ 59 h 64"/>
                  <a:gd name="T84" fmla="*/ 81 w 108"/>
                  <a:gd name="T85" fmla="*/ 58 h 64"/>
                  <a:gd name="T86" fmla="*/ 17 w 108"/>
                  <a:gd name="T87" fmla="*/ 27 h 64"/>
                  <a:gd name="T88" fmla="*/ 17 w 108"/>
                  <a:gd name="T89" fmla="*/ 27 h 64"/>
                  <a:gd name="T90" fmla="*/ 10 w 108"/>
                  <a:gd name="T91" fmla="*/ 23 h 64"/>
                  <a:gd name="T92" fmla="*/ 6 w 108"/>
                  <a:gd name="T93" fmla="*/ 16 h 64"/>
                  <a:gd name="T94" fmla="*/ 6 w 108"/>
                  <a:gd name="T95" fmla="*/ 16 h 64"/>
                  <a:gd name="T96" fmla="*/ 5 w 108"/>
                  <a:gd name="T97" fmla="*/ 9 h 64"/>
                  <a:gd name="T98" fmla="*/ 6 w 108"/>
                  <a:gd name="T99" fmla="*/ 2 h 64"/>
                  <a:gd name="T100" fmla="*/ 2 w 108"/>
                  <a:gd name="T10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4">
                    <a:moveTo>
                      <a:pt x="2" y="0"/>
                    </a:moveTo>
                    <a:lnTo>
                      <a:pt x="2" y="0"/>
                    </a:lnTo>
                    <a:lnTo>
                      <a:pt x="1" y="5"/>
                    </a:lnTo>
                    <a:lnTo>
                      <a:pt x="0" y="9"/>
                    </a:lnTo>
                    <a:lnTo>
                      <a:pt x="1" y="13"/>
                    </a:lnTo>
                    <a:lnTo>
                      <a:pt x="1" y="17"/>
                    </a:lnTo>
                    <a:lnTo>
                      <a:pt x="1" y="17"/>
                    </a:lnTo>
                    <a:lnTo>
                      <a:pt x="4" y="23"/>
                    </a:lnTo>
                    <a:lnTo>
                      <a:pt x="6" y="25"/>
                    </a:lnTo>
                    <a:lnTo>
                      <a:pt x="10" y="29"/>
                    </a:lnTo>
                    <a:lnTo>
                      <a:pt x="15" y="32"/>
                    </a:lnTo>
                    <a:lnTo>
                      <a:pt x="79" y="62"/>
                    </a:lnTo>
                    <a:lnTo>
                      <a:pt x="79" y="62"/>
                    </a:lnTo>
                    <a:lnTo>
                      <a:pt x="83" y="63"/>
                    </a:lnTo>
                    <a:lnTo>
                      <a:pt x="83" y="63"/>
                    </a:lnTo>
                    <a:lnTo>
                      <a:pt x="87" y="64"/>
                    </a:lnTo>
                    <a:lnTo>
                      <a:pt x="87" y="64"/>
                    </a:lnTo>
                    <a:lnTo>
                      <a:pt x="93" y="63"/>
                    </a:lnTo>
                    <a:lnTo>
                      <a:pt x="98" y="62"/>
                    </a:lnTo>
                    <a:lnTo>
                      <a:pt x="102" y="58"/>
                    </a:lnTo>
                    <a:lnTo>
                      <a:pt x="105" y="54"/>
                    </a:lnTo>
                    <a:lnTo>
                      <a:pt x="105" y="54"/>
                    </a:lnTo>
                    <a:lnTo>
                      <a:pt x="106" y="50"/>
                    </a:lnTo>
                    <a:lnTo>
                      <a:pt x="108" y="46"/>
                    </a:lnTo>
                    <a:lnTo>
                      <a:pt x="106" y="39"/>
                    </a:lnTo>
                    <a:lnTo>
                      <a:pt x="102" y="32"/>
                    </a:lnTo>
                    <a:lnTo>
                      <a:pt x="96" y="28"/>
                    </a:lnTo>
                    <a:lnTo>
                      <a:pt x="69" y="15"/>
                    </a:lnTo>
                    <a:lnTo>
                      <a:pt x="69" y="15"/>
                    </a:lnTo>
                    <a:lnTo>
                      <a:pt x="64" y="19"/>
                    </a:lnTo>
                    <a:lnTo>
                      <a:pt x="94" y="32"/>
                    </a:lnTo>
                    <a:lnTo>
                      <a:pt x="94" y="32"/>
                    </a:lnTo>
                    <a:lnTo>
                      <a:pt x="98" y="36"/>
                    </a:lnTo>
                    <a:lnTo>
                      <a:pt x="101" y="40"/>
                    </a:lnTo>
                    <a:lnTo>
                      <a:pt x="102" y="46"/>
                    </a:lnTo>
                    <a:lnTo>
                      <a:pt x="101" y="51"/>
                    </a:lnTo>
                    <a:lnTo>
                      <a:pt x="101" y="51"/>
                    </a:lnTo>
                    <a:lnTo>
                      <a:pt x="98" y="55"/>
                    </a:lnTo>
                    <a:lnTo>
                      <a:pt x="96" y="56"/>
                    </a:lnTo>
                    <a:lnTo>
                      <a:pt x="91" y="59"/>
                    </a:lnTo>
                    <a:lnTo>
                      <a:pt x="87" y="59"/>
                    </a:lnTo>
                    <a:lnTo>
                      <a:pt x="87" y="59"/>
                    </a:lnTo>
                    <a:lnTo>
                      <a:pt x="81" y="58"/>
                    </a:lnTo>
                    <a:lnTo>
                      <a:pt x="17" y="27"/>
                    </a:lnTo>
                    <a:lnTo>
                      <a:pt x="17" y="27"/>
                    </a:lnTo>
                    <a:lnTo>
                      <a:pt x="10" y="23"/>
                    </a:lnTo>
                    <a:lnTo>
                      <a:pt x="6" y="16"/>
                    </a:lnTo>
                    <a:lnTo>
                      <a:pt x="6" y="16"/>
                    </a:lnTo>
                    <a:lnTo>
                      <a:pt x="5" y="9"/>
                    </a:lnTo>
                    <a:lnTo>
                      <a:pt x="6"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79"/>
              <p:cNvSpPr/>
              <p:nvPr/>
            </p:nvSpPr>
            <p:spPr bwMode="auto">
              <a:xfrm>
                <a:off x="1441552" y="3573561"/>
                <a:ext cx="37716" cy="21552"/>
              </a:xfrm>
              <a:custGeom>
                <a:avLst/>
                <a:gdLst>
                  <a:gd name="T0" fmla="*/ 0 w 28"/>
                  <a:gd name="T1" fmla="*/ 0 h 16"/>
                  <a:gd name="T2" fmla="*/ 12 w 28"/>
                  <a:gd name="T3" fmla="*/ 5 h 16"/>
                  <a:gd name="T4" fmla="*/ 12 w 28"/>
                  <a:gd name="T5" fmla="*/ 5 h 16"/>
                  <a:gd name="T6" fmla="*/ 13 w 28"/>
                  <a:gd name="T7" fmla="*/ 6 h 16"/>
                  <a:gd name="T8" fmla="*/ 13 w 28"/>
                  <a:gd name="T9" fmla="*/ 8 h 16"/>
                  <a:gd name="T10" fmla="*/ 13 w 28"/>
                  <a:gd name="T11" fmla="*/ 8 h 16"/>
                  <a:gd name="T12" fmla="*/ 12 w 28"/>
                  <a:gd name="T13" fmla="*/ 9 h 16"/>
                  <a:gd name="T14" fmla="*/ 24 w 28"/>
                  <a:gd name="T15" fmla="*/ 16 h 16"/>
                  <a:gd name="T16" fmla="*/ 24 w 28"/>
                  <a:gd name="T17" fmla="*/ 16 h 16"/>
                  <a:gd name="T18" fmla="*/ 28 w 28"/>
                  <a:gd name="T19" fmla="*/ 12 h 16"/>
                  <a:gd name="T20" fmla="*/ 4 w 28"/>
                  <a:gd name="T21" fmla="*/ 1 h 16"/>
                  <a:gd name="T22" fmla="*/ 4 w 28"/>
                  <a:gd name="T23" fmla="*/ 1 h 16"/>
                  <a:gd name="T24" fmla="*/ 0 w 28"/>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6">
                    <a:moveTo>
                      <a:pt x="0" y="0"/>
                    </a:moveTo>
                    <a:lnTo>
                      <a:pt x="12" y="5"/>
                    </a:lnTo>
                    <a:lnTo>
                      <a:pt x="12" y="5"/>
                    </a:lnTo>
                    <a:lnTo>
                      <a:pt x="13" y="6"/>
                    </a:lnTo>
                    <a:lnTo>
                      <a:pt x="13" y="8"/>
                    </a:lnTo>
                    <a:lnTo>
                      <a:pt x="13" y="8"/>
                    </a:lnTo>
                    <a:lnTo>
                      <a:pt x="12" y="9"/>
                    </a:lnTo>
                    <a:lnTo>
                      <a:pt x="24" y="16"/>
                    </a:lnTo>
                    <a:lnTo>
                      <a:pt x="24" y="16"/>
                    </a:lnTo>
                    <a:lnTo>
                      <a:pt x="28" y="12"/>
                    </a:lnTo>
                    <a:lnTo>
                      <a:pt x="4" y="1"/>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5" name="Freeform 80"/>
              <p:cNvSpPr/>
              <p:nvPr/>
            </p:nvSpPr>
            <p:spPr bwMode="auto">
              <a:xfrm>
                <a:off x="1401143" y="3564131"/>
                <a:ext cx="10776" cy="6735"/>
              </a:xfrm>
              <a:custGeom>
                <a:avLst/>
                <a:gdLst>
                  <a:gd name="T0" fmla="*/ 3 w 8"/>
                  <a:gd name="T1" fmla="*/ 0 h 5"/>
                  <a:gd name="T2" fmla="*/ 3 w 8"/>
                  <a:gd name="T3" fmla="*/ 0 h 5"/>
                  <a:gd name="T4" fmla="*/ 0 w 8"/>
                  <a:gd name="T5" fmla="*/ 3 h 5"/>
                  <a:gd name="T6" fmla="*/ 4 w 8"/>
                  <a:gd name="T7" fmla="*/ 5 h 5"/>
                  <a:gd name="T8" fmla="*/ 4 w 8"/>
                  <a:gd name="T9" fmla="*/ 5 h 5"/>
                  <a:gd name="T10" fmla="*/ 8 w 8"/>
                  <a:gd name="T11" fmla="*/ 1 h 5"/>
                  <a:gd name="T12" fmla="*/ 3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0"/>
                    </a:moveTo>
                    <a:lnTo>
                      <a:pt x="3" y="0"/>
                    </a:lnTo>
                    <a:lnTo>
                      <a:pt x="0" y="3"/>
                    </a:lnTo>
                    <a:lnTo>
                      <a:pt x="4" y="5"/>
                    </a:lnTo>
                    <a:lnTo>
                      <a:pt x="4" y="5"/>
                    </a:lnTo>
                    <a:lnTo>
                      <a:pt x="8"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6" name="Freeform 81"/>
              <p:cNvSpPr/>
              <p:nvPr/>
            </p:nvSpPr>
            <p:spPr bwMode="auto">
              <a:xfrm>
                <a:off x="1411918" y="3554703"/>
                <a:ext cx="72737" cy="29634"/>
              </a:xfrm>
              <a:custGeom>
                <a:avLst/>
                <a:gdLst>
                  <a:gd name="T0" fmla="*/ 11 w 54"/>
                  <a:gd name="T1" fmla="*/ 0 h 22"/>
                  <a:gd name="T2" fmla="*/ 11 w 54"/>
                  <a:gd name="T3" fmla="*/ 0 h 22"/>
                  <a:gd name="T4" fmla="*/ 4 w 54"/>
                  <a:gd name="T5" fmla="*/ 2 h 22"/>
                  <a:gd name="T6" fmla="*/ 4 w 54"/>
                  <a:gd name="T7" fmla="*/ 2 h 22"/>
                  <a:gd name="T8" fmla="*/ 0 w 54"/>
                  <a:gd name="T9" fmla="*/ 3 h 22"/>
                  <a:gd name="T10" fmla="*/ 6 w 54"/>
                  <a:gd name="T11" fmla="*/ 6 h 22"/>
                  <a:gd name="T12" fmla="*/ 6 w 54"/>
                  <a:gd name="T13" fmla="*/ 6 h 22"/>
                  <a:gd name="T14" fmla="*/ 12 w 54"/>
                  <a:gd name="T15" fmla="*/ 6 h 22"/>
                  <a:gd name="T16" fmla="*/ 12 w 54"/>
                  <a:gd name="T17" fmla="*/ 6 h 22"/>
                  <a:gd name="T18" fmla="*/ 16 w 54"/>
                  <a:gd name="T19" fmla="*/ 6 h 22"/>
                  <a:gd name="T20" fmla="*/ 20 w 54"/>
                  <a:gd name="T21" fmla="*/ 7 h 22"/>
                  <a:gd name="T22" fmla="*/ 53 w 54"/>
                  <a:gd name="T23" fmla="*/ 22 h 22"/>
                  <a:gd name="T24" fmla="*/ 53 w 54"/>
                  <a:gd name="T25" fmla="*/ 22 h 22"/>
                  <a:gd name="T26" fmla="*/ 54 w 54"/>
                  <a:gd name="T27" fmla="*/ 18 h 22"/>
                  <a:gd name="T28" fmla="*/ 23 w 54"/>
                  <a:gd name="T29" fmla="*/ 3 h 22"/>
                  <a:gd name="T30" fmla="*/ 23 w 54"/>
                  <a:gd name="T31" fmla="*/ 3 h 22"/>
                  <a:gd name="T32" fmla="*/ 18 w 54"/>
                  <a:gd name="T33" fmla="*/ 2 h 22"/>
                  <a:gd name="T34" fmla="*/ 11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11" y="0"/>
                    </a:moveTo>
                    <a:lnTo>
                      <a:pt x="11" y="0"/>
                    </a:lnTo>
                    <a:lnTo>
                      <a:pt x="4" y="2"/>
                    </a:lnTo>
                    <a:lnTo>
                      <a:pt x="4" y="2"/>
                    </a:lnTo>
                    <a:lnTo>
                      <a:pt x="0" y="3"/>
                    </a:lnTo>
                    <a:lnTo>
                      <a:pt x="6" y="6"/>
                    </a:lnTo>
                    <a:lnTo>
                      <a:pt x="6" y="6"/>
                    </a:lnTo>
                    <a:lnTo>
                      <a:pt x="12" y="6"/>
                    </a:lnTo>
                    <a:lnTo>
                      <a:pt x="12" y="6"/>
                    </a:lnTo>
                    <a:lnTo>
                      <a:pt x="16" y="6"/>
                    </a:lnTo>
                    <a:lnTo>
                      <a:pt x="20" y="7"/>
                    </a:lnTo>
                    <a:lnTo>
                      <a:pt x="53" y="22"/>
                    </a:lnTo>
                    <a:lnTo>
                      <a:pt x="53" y="22"/>
                    </a:lnTo>
                    <a:lnTo>
                      <a:pt x="54" y="18"/>
                    </a:lnTo>
                    <a:lnTo>
                      <a:pt x="23" y="3"/>
                    </a:lnTo>
                    <a:lnTo>
                      <a:pt x="23" y="3"/>
                    </a:lnTo>
                    <a:lnTo>
                      <a:pt x="18" y="2"/>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7" name="Freeform 82"/>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close/>
                  </a:path>
                </a:pathLst>
              </a:custGeom>
              <a:solidFill>
                <a:srgbClr val="A3F3F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Freeform 83"/>
              <p:cNvSpPr/>
              <p:nvPr/>
            </p:nvSpPr>
            <p:spPr bwMode="auto">
              <a:xfrm>
                <a:off x="1347263" y="3498130"/>
                <a:ext cx="145474" cy="103718"/>
              </a:xfrm>
              <a:custGeom>
                <a:avLst/>
                <a:gdLst>
                  <a:gd name="T0" fmla="*/ 16 w 108"/>
                  <a:gd name="T1" fmla="*/ 2 h 77"/>
                  <a:gd name="T2" fmla="*/ 25 w 108"/>
                  <a:gd name="T3" fmla="*/ 0 h 77"/>
                  <a:gd name="T4" fmla="*/ 35 w 108"/>
                  <a:gd name="T5" fmla="*/ 3 h 77"/>
                  <a:gd name="T6" fmla="*/ 74 w 108"/>
                  <a:gd name="T7" fmla="*/ 21 h 77"/>
                  <a:gd name="T8" fmla="*/ 75 w 108"/>
                  <a:gd name="T9" fmla="*/ 25 h 77"/>
                  <a:gd name="T10" fmla="*/ 74 w 108"/>
                  <a:gd name="T11" fmla="*/ 26 h 77"/>
                  <a:gd name="T12" fmla="*/ 33 w 108"/>
                  <a:gd name="T13" fmla="*/ 7 h 77"/>
                  <a:gd name="T14" fmla="*/ 25 w 108"/>
                  <a:gd name="T15" fmla="*/ 6 h 77"/>
                  <a:gd name="T16" fmla="*/ 18 w 108"/>
                  <a:gd name="T17" fmla="*/ 6 h 77"/>
                  <a:gd name="T18" fmla="*/ 6 w 108"/>
                  <a:gd name="T19" fmla="*/ 15 h 77"/>
                  <a:gd name="T20" fmla="*/ 5 w 108"/>
                  <a:gd name="T21" fmla="*/ 23 h 77"/>
                  <a:gd name="T22" fmla="*/ 6 w 108"/>
                  <a:gd name="T23" fmla="*/ 30 h 77"/>
                  <a:gd name="T24" fmla="*/ 16 w 108"/>
                  <a:gd name="T25" fmla="*/ 41 h 77"/>
                  <a:gd name="T26" fmla="*/ 81 w 108"/>
                  <a:gd name="T27" fmla="*/ 72 h 77"/>
                  <a:gd name="T28" fmla="*/ 91 w 108"/>
                  <a:gd name="T29" fmla="*/ 72 h 77"/>
                  <a:gd name="T30" fmla="*/ 101 w 108"/>
                  <a:gd name="T31" fmla="*/ 65 h 77"/>
                  <a:gd name="T32" fmla="*/ 102 w 108"/>
                  <a:gd name="T33" fmla="*/ 60 h 77"/>
                  <a:gd name="T34" fmla="*/ 98 w 108"/>
                  <a:gd name="T35" fmla="*/ 49 h 77"/>
                  <a:gd name="T36" fmla="*/ 36 w 108"/>
                  <a:gd name="T37" fmla="*/ 19 h 77"/>
                  <a:gd name="T38" fmla="*/ 33 w 108"/>
                  <a:gd name="T39" fmla="*/ 18 h 77"/>
                  <a:gd name="T40" fmla="*/ 29 w 108"/>
                  <a:gd name="T41" fmla="*/ 18 h 77"/>
                  <a:gd name="T42" fmla="*/ 24 w 108"/>
                  <a:gd name="T43" fmla="*/ 23 h 77"/>
                  <a:gd name="T44" fmla="*/ 23 w 108"/>
                  <a:gd name="T45" fmla="*/ 27 h 77"/>
                  <a:gd name="T46" fmla="*/ 23 w 108"/>
                  <a:gd name="T47" fmla="*/ 30 h 77"/>
                  <a:gd name="T48" fmla="*/ 28 w 108"/>
                  <a:gd name="T49" fmla="*/ 35 h 77"/>
                  <a:gd name="T50" fmla="*/ 82 w 108"/>
                  <a:gd name="T51" fmla="*/ 61 h 77"/>
                  <a:gd name="T52" fmla="*/ 83 w 108"/>
                  <a:gd name="T53" fmla="*/ 64 h 77"/>
                  <a:gd name="T54" fmla="*/ 82 w 108"/>
                  <a:gd name="T55" fmla="*/ 65 h 77"/>
                  <a:gd name="T56" fmla="*/ 25 w 108"/>
                  <a:gd name="T57" fmla="*/ 41 h 77"/>
                  <a:gd name="T58" fmla="*/ 21 w 108"/>
                  <a:gd name="T59" fmla="*/ 37 h 77"/>
                  <a:gd name="T60" fmla="*/ 18 w 108"/>
                  <a:gd name="T61" fmla="*/ 31 h 77"/>
                  <a:gd name="T62" fmla="*/ 18 w 108"/>
                  <a:gd name="T63" fmla="*/ 21 h 77"/>
                  <a:gd name="T64" fmla="*/ 23 w 108"/>
                  <a:gd name="T65" fmla="*/ 17 h 77"/>
                  <a:gd name="T66" fmla="*/ 27 w 108"/>
                  <a:gd name="T67" fmla="*/ 14 h 77"/>
                  <a:gd name="T68" fmla="*/ 39 w 108"/>
                  <a:gd name="T69" fmla="*/ 15 h 77"/>
                  <a:gd name="T70" fmla="*/ 95 w 108"/>
                  <a:gd name="T71" fmla="*/ 42 h 77"/>
                  <a:gd name="T72" fmla="*/ 106 w 108"/>
                  <a:gd name="T73" fmla="*/ 53 h 77"/>
                  <a:gd name="T74" fmla="*/ 106 w 108"/>
                  <a:gd name="T75" fmla="*/ 64 h 77"/>
                  <a:gd name="T76" fmla="*/ 105 w 108"/>
                  <a:gd name="T77" fmla="*/ 68 h 77"/>
                  <a:gd name="T78" fmla="*/ 95 w 108"/>
                  <a:gd name="T79" fmla="*/ 76 h 77"/>
                  <a:gd name="T80" fmla="*/ 82 w 108"/>
                  <a:gd name="T81" fmla="*/ 77 h 77"/>
                  <a:gd name="T82" fmla="*/ 78 w 108"/>
                  <a:gd name="T83" fmla="*/ 76 h 77"/>
                  <a:gd name="T84" fmla="*/ 14 w 108"/>
                  <a:gd name="T85" fmla="*/ 45 h 77"/>
                  <a:gd name="T86" fmla="*/ 6 w 108"/>
                  <a:gd name="T87" fmla="*/ 39 h 77"/>
                  <a:gd name="T88" fmla="*/ 1 w 108"/>
                  <a:gd name="T89" fmla="*/ 31 h 77"/>
                  <a:gd name="T90" fmla="*/ 0 w 108"/>
                  <a:gd name="T91" fmla="*/ 27 h 77"/>
                  <a:gd name="T92" fmla="*/ 1 w 108"/>
                  <a:gd name="T93" fmla="*/ 18 h 77"/>
                  <a:gd name="T94" fmla="*/ 2 w 108"/>
                  <a:gd name="T95" fmla="*/ 14 h 77"/>
                  <a:gd name="T96" fmla="*/ 8 w 108"/>
                  <a:gd name="T97" fmla="*/ 6 h 77"/>
                  <a:gd name="T98" fmla="*/ 16 w 108"/>
                  <a:gd name="T99"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77">
                    <a:moveTo>
                      <a:pt x="16" y="2"/>
                    </a:moveTo>
                    <a:lnTo>
                      <a:pt x="16" y="2"/>
                    </a:lnTo>
                    <a:lnTo>
                      <a:pt x="21" y="0"/>
                    </a:lnTo>
                    <a:lnTo>
                      <a:pt x="25" y="0"/>
                    </a:lnTo>
                    <a:lnTo>
                      <a:pt x="31" y="2"/>
                    </a:lnTo>
                    <a:lnTo>
                      <a:pt x="35" y="3"/>
                    </a:lnTo>
                    <a:lnTo>
                      <a:pt x="74" y="21"/>
                    </a:lnTo>
                    <a:lnTo>
                      <a:pt x="74" y="21"/>
                    </a:lnTo>
                    <a:lnTo>
                      <a:pt x="75" y="22"/>
                    </a:lnTo>
                    <a:lnTo>
                      <a:pt x="75" y="25"/>
                    </a:lnTo>
                    <a:lnTo>
                      <a:pt x="75" y="25"/>
                    </a:lnTo>
                    <a:lnTo>
                      <a:pt x="74" y="26"/>
                    </a:lnTo>
                    <a:lnTo>
                      <a:pt x="71" y="25"/>
                    </a:lnTo>
                    <a:lnTo>
                      <a:pt x="33" y="7"/>
                    </a:lnTo>
                    <a:lnTo>
                      <a:pt x="33" y="7"/>
                    </a:lnTo>
                    <a:lnTo>
                      <a:pt x="25" y="6"/>
                    </a:lnTo>
                    <a:lnTo>
                      <a:pt x="18" y="6"/>
                    </a:lnTo>
                    <a:lnTo>
                      <a:pt x="18" y="6"/>
                    </a:lnTo>
                    <a:lnTo>
                      <a:pt x="12" y="10"/>
                    </a:lnTo>
                    <a:lnTo>
                      <a:pt x="6" y="15"/>
                    </a:lnTo>
                    <a:lnTo>
                      <a:pt x="6" y="15"/>
                    </a:lnTo>
                    <a:lnTo>
                      <a:pt x="5" y="23"/>
                    </a:lnTo>
                    <a:lnTo>
                      <a:pt x="6" y="30"/>
                    </a:lnTo>
                    <a:lnTo>
                      <a:pt x="6" y="30"/>
                    </a:lnTo>
                    <a:lnTo>
                      <a:pt x="10" y="37"/>
                    </a:lnTo>
                    <a:lnTo>
                      <a:pt x="16" y="41"/>
                    </a:lnTo>
                    <a:lnTo>
                      <a:pt x="81" y="72"/>
                    </a:lnTo>
                    <a:lnTo>
                      <a:pt x="81" y="72"/>
                    </a:lnTo>
                    <a:lnTo>
                      <a:pt x="86" y="73"/>
                    </a:lnTo>
                    <a:lnTo>
                      <a:pt x="91" y="72"/>
                    </a:lnTo>
                    <a:lnTo>
                      <a:pt x="97" y="69"/>
                    </a:lnTo>
                    <a:lnTo>
                      <a:pt x="101" y="65"/>
                    </a:lnTo>
                    <a:lnTo>
                      <a:pt x="101" y="65"/>
                    </a:lnTo>
                    <a:lnTo>
                      <a:pt x="102" y="60"/>
                    </a:lnTo>
                    <a:lnTo>
                      <a:pt x="101" y="54"/>
                    </a:lnTo>
                    <a:lnTo>
                      <a:pt x="98" y="49"/>
                    </a:lnTo>
                    <a:lnTo>
                      <a:pt x="93" y="46"/>
                    </a:lnTo>
                    <a:lnTo>
                      <a:pt x="36" y="19"/>
                    </a:lnTo>
                    <a:lnTo>
                      <a:pt x="36" y="19"/>
                    </a:lnTo>
                    <a:lnTo>
                      <a:pt x="33" y="18"/>
                    </a:lnTo>
                    <a:lnTo>
                      <a:pt x="29" y="18"/>
                    </a:lnTo>
                    <a:lnTo>
                      <a:pt x="29" y="18"/>
                    </a:lnTo>
                    <a:lnTo>
                      <a:pt x="25" y="21"/>
                    </a:lnTo>
                    <a:lnTo>
                      <a:pt x="24" y="23"/>
                    </a:lnTo>
                    <a:lnTo>
                      <a:pt x="24" y="23"/>
                    </a:lnTo>
                    <a:lnTo>
                      <a:pt x="23" y="27"/>
                    </a:lnTo>
                    <a:lnTo>
                      <a:pt x="23" y="30"/>
                    </a:lnTo>
                    <a:lnTo>
                      <a:pt x="23" y="30"/>
                    </a:lnTo>
                    <a:lnTo>
                      <a:pt x="25" y="34"/>
                    </a:lnTo>
                    <a:lnTo>
                      <a:pt x="28" y="35"/>
                    </a:lnTo>
                    <a:lnTo>
                      <a:pt x="82" y="61"/>
                    </a:lnTo>
                    <a:lnTo>
                      <a:pt x="82" y="61"/>
                    </a:lnTo>
                    <a:lnTo>
                      <a:pt x="83" y="62"/>
                    </a:lnTo>
                    <a:lnTo>
                      <a:pt x="83" y="64"/>
                    </a:lnTo>
                    <a:lnTo>
                      <a:pt x="83" y="64"/>
                    </a:lnTo>
                    <a:lnTo>
                      <a:pt x="82" y="65"/>
                    </a:lnTo>
                    <a:lnTo>
                      <a:pt x="79" y="65"/>
                    </a:lnTo>
                    <a:lnTo>
                      <a:pt x="25" y="41"/>
                    </a:lnTo>
                    <a:lnTo>
                      <a:pt x="25" y="41"/>
                    </a:lnTo>
                    <a:lnTo>
                      <a:pt x="21" y="37"/>
                    </a:lnTo>
                    <a:lnTo>
                      <a:pt x="18" y="31"/>
                    </a:lnTo>
                    <a:lnTo>
                      <a:pt x="18" y="31"/>
                    </a:lnTo>
                    <a:lnTo>
                      <a:pt x="17" y="26"/>
                    </a:lnTo>
                    <a:lnTo>
                      <a:pt x="18" y="21"/>
                    </a:lnTo>
                    <a:lnTo>
                      <a:pt x="18" y="21"/>
                    </a:lnTo>
                    <a:lnTo>
                      <a:pt x="23" y="17"/>
                    </a:lnTo>
                    <a:lnTo>
                      <a:pt x="27" y="14"/>
                    </a:lnTo>
                    <a:lnTo>
                      <a:pt x="27" y="14"/>
                    </a:lnTo>
                    <a:lnTo>
                      <a:pt x="33" y="14"/>
                    </a:lnTo>
                    <a:lnTo>
                      <a:pt x="39" y="15"/>
                    </a:lnTo>
                    <a:lnTo>
                      <a:pt x="95" y="42"/>
                    </a:lnTo>
                    <a:lnTo>
                      <a:pt x="95" y="42"/>
                    </a:lnTo>
                    <a:lnTo>
                      <a:pt x="102" y="46"/>
                    </a:lnTo>
                    <a:lnTo>
                      <a:pt x="106" y="53"/>
                    </a:lnTo>
                    <a:lnTo>
                      <a:pt x="108" y="60"/>
                    </a:lnTo>
                    <a:lnTo>
                      <a:pt x="106" y="64"/>
                    </a:lnTo>
                    <a:lnTo>
                      <a:pt x="105" y="68"/>
                    </a:lnTo>
                    <a:lnTo>
                      <a:pt x="105" y="68"/>
                    </a:lnTo>
                    <a:lnTo>
                      <a:pt x="101" y="72"/>
                    </a:lnTo>
                    <a:lnTo>
                      <a:pt x="95" y="76"/>
                    </a:lnTo>
                    <a:lnTo>
                      <a:pt x="89" y="77"/>
                    </a:lnTo>
                    <a:lnTo>
                      <a:pt x="82" y="77"/>
                    </a:lnTo>
                    <a:lnTo>
                      <a:pt x="82" y="77"/>
                    </a:lnTo>
                    <a:lnTo>
                      <a:pt x="78" y="76"/>
                    </a:lnTo>
                    <a:lnTo>
                      <a:pt x="14" y="45"/>
                    </a:lnTo>
                    <a:lnTo>
                      <a:pt x="14" y="45"/>
                    </a:lnTo>
                    <a:lnTo>
                      <a:pt x="10" y="42"/>
                    </a:lnTo>
                    <a:lnTo>
                      <a:pt x="6" y="39"/>
                    </a:lnTo>
                    <a:lnTo>
                      <a:pt x="4" y="35"/>
                    </a:lnTo>
                    <a:lnTo>
                      <a:pt x="1" y="31"/>
                    </a:lnTo>
                    <a:lnTo>
                      <a:pt x="1" y="31"/>
                    </a:lnTo>
                    <a:lnTo>
                      <a:pt x="0" y="27"/>
                    </a:lnTo>
                    <a:lnTo>
                      <a:pt x="0" y="22"/>
                    </a:lnTo>
                    <a:lnTo>
                      <a:pt x="1" y="18"/>
                    </a:lnTo>
                    <a:lnTo>
                      <a:pt x="2" y="14"/>
                    </a:lnTo>
                    <a:lnTo>
                      <a:pt x="2" y="14"/>
                    </a:lnTo>
                    <a:lnTo>
                      <a:pt x="5" y="10"/>
                    </a:lnTo>
                    <a:lnTo>
                      <a:pt x="8" y="6"/>
                    </a:lnTo>
                    <a:lnTo>
                      <a:pt x="12" y="3"/>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84"/>
              <p:cNvSpPr>
                <a:spLocks noEditPoints="1"/>
              </p:cNvSpPr>
              <p:nvPr/>
            </p:nvSpPr>
            <p:spPr bwMode="auto">
              <a:xfrm>
                <a:off x="1150604" y="2955295"/>
                <a:ext cx="439117" cy="614225"/>
              </a:xfrm>
              <a:custGeom>
                <a:avLst/>
                <a:gdLst>
                  <a:gd name="T0" fmla="*/ 178 w 326"/>
                  <a:gd name="T1" fmla="*/ 421 h 456"/>
                  <a:gd name="T2" fmla="*/ 175 w 326"/>
                  <a:gd name="T3" fmla="*/ 421 h 456"/>
                  <a:gd name="T4" fmla="*/ 170 w 326"/>
                  <a:gd name="T5" fmla="*/ 426 h 456"/>
                  <a:gd name="T6" fmla="*/ 169 w 326"/>
                  <a:gd name="T7" fmla="*/ 430 h 456"/>
                  <a:gd name="T8" fmla="*/ 169 w 326"/>
                  <a:gd name="T9" fmla="*/ 433 h 456"/>
                  <a:gd name="T10" fmla="*/ 205 w 326"/>
                  <a:gd name="T11" fmla="*/ 433 h 456"/>
                  <a:gd name="T12" fmla="*/ 182 w 326"/>
                  <a:gd name="T13" fmla="*/ 422 h 456"/>
                  <a:gd name="T14" fmla="*/ 313 w 326"/>
                  <a:gd name="T15" fmla="*/ 0 h 456"/>
                  <a:gd name="T16" fmla="*/ 289 w 326"/>
                  <a:gd name="T17" fmla="*/ 198 h 456"/>
                  <a:gd name="T18" fmla="*/ 295 w 326"/>
                  <a:gd name="T19" fmla="*/ 360 h 456"/>
                  <a:gd name="T20" fmla="*/ 1 w 326"/>
                  <a:gd name="T21" fmla="*/ 420 h 456"/>
                  <a:gd name="T22" fmla="*/ 1 w 326"/>
                  <a:gd name="T23" fmla="*/ 420 h 456"/>
                  <a:gd name="T24" fmla="*/ 4 w 326"/>
                  <a:gd name="T25" fmla="*/ 428 h 456"/>
                  <a:gd name="T26" fmla="*/ 13 w 326"/>
                  <a:gd name="T27" fmla="*/ 437 h 456"/>
                  <a:gd name="T28" fmla="*/ 21 w 326"/>
                  <a:gd name="T29" fmla="*/ 440 h 456"/>
                  <a:gd name="T30" fmla="*/ 44 w 326"/>
                  <a:gd name="T31" fmla="*/ 438 h 456"/>
                  <a:gd name="T32" fmla="*/ 67 w 326"/>
                  <a:gd name="T33" fmla="*/ 456 h 456"/>
                  <a:gd name="T34" fmla="*/ 147 w 326"/>
                  <a:gd name="T35" fmla="*/ 434 h 456"/>
                  <a:gd name="T36" fmla="*/ 147 w 326"/>
                  <a:gd name="T37" fmla="*/ 434 h 456"/>
                  <a:gd name="T38" fmla="*/ 146 w 326"/>
                  <a:gd name="T39" fmla="*/ 430 h 456"/>
                  <a:gd name="T40" fmla="*/ 147 w 326"/>
                  <a:gd name="T41" fmla="*/ 421 h 456"/>
                  <a:gd name="T42" fmla="*/ 148 w 326"/>
                  <a:gd name="T43" fmla="*/ 417 h 456"/>
                  <a:gd name="T44" fmla="*/ 154 w 326"/>
                  <a:gd name="T45" fmla="*/ 409 h 456"/>
                  <a:gd name="T46" fmla="*/ 162 w 326"/>
                  <a:gd name="T47" fmla="*/ 405 h 456"/>
                  <a:gd name="T48" fmla="*/ 170 w 326"/>
                  <a:gd name="T49" fmla="*/ 403 h 456"/>
                  <a:gd name="T50" fmla="*/ 175 w 326"/>
                  <a:gd name="T51" fmla="*/ 403 h 456"/>
                  <a:gd name="T52" fmla="*/ 220 w 326"/>
                  <a:gd name="T53" fmla="*/ 424 h 456"/>
                  <a:gd name="T54" fmla="*/ 221 w 326"/>
                  <a:gd name="T55" fmla="*/ 425 h 456"/>
                  <a:gd name="T56" fmla="*/ 221 w 326"/>
                  <a:gd name="T57" fmla="*/ 428 h 456"/>
                  <a:gd name="T58" fmla="*/ 218 w 326"/>
                  <a:gd name="T59" fmla="*/ 429 h 456"/>
                  <a:gd name="T60" fmla="*/ 179 w 326"/>
                  <a:gd name="T61" fmla="*/ 410 h 456"/>
                  <a:gd name="T62" fmla="*/ 175 w 326"/>
                  <a:gd name="T63" fmla="*/ 409 h 456"/>
                  <a:gd name="T64" fmla="*/ 170 w 326"/>
                  <a:gd name="T65" fmla="*/ 409 h 456"/>
                  <a:gd name="T66" fmla="*/ 164 w 326"/>
                  <a:gd name="T67" fmla="*/ 409 h 456"/>
                  <a:gd name="T68" fmla="*/ 152 w 326"/>
                  <a:gd name="T69" fmla="*/ 418 h 456"/>
                  <a:gd name="T70" fmla="*/ 151 w 326"/>
                  <a:gd name="T71" fmla="*/ 426 h 456"/>
                  <a:gd name="T72" fmla="*/ 152 w 326"/>
                  <a:gd name="T73" fmla="*/ 433 h 456"/>
                  <a:gd name="T74" fmla="*/ 164 w 326"/>
                  <a:gd name="T75" fmla="*/ 434 h 456"/>
                  <a:gd name="T76" fmla="*/ 163 w 326"/>
                  <a:gd name="T77" fmla="*/ 429 h 456"/>
                  <a:gd name="T78" fmla="*/ 164 w 326"/>
                  <a:gd name="T79" fmla="*/ 424 h 456"/>
                  <a:gd name="T80" fmla="*/ 173 w 326"/>
                  <a:gd name="T81" fmla="*/ 417 h 456"/>
                  <a:gd name="T82" fmla="*/ 178 w 326"/>
                  <a:gd name="T83" fmla="*/ 417 h 456"/>
                  <a:gd name="T84" fmla="*/ 185 w 326"/>
                  <a:gd name="T85" fmla="*/ 418 h 456"/>
                  <a:gd name="T86" fmla="*/ 227 w 326"/>
                  <a:gd name="T87" fmla="*/ 432 h 456"/>
                  <a:gd name="T88" fmla="*/ 245 w 326"/>
                  <a:gd name="T89" fmla="*/ 434 h 456"/>
                  <a:gd name="T90" fmla="*/ 326 w 326"/>
                  <a:gd name="T91" fmla="*/ 429 h 456"/>
                  <a:gd name="T92" fmla="*/ 325 w 326"/>
                  <a:gd name="T93" fmla="*/ 422 h 456"/>
                  <a:gd name="T94" fmla="*/ 326 w 326"/>
                  <a:gd name="T95" fmla="*/ 397 h 456"/>
                  <a:gd name="T96" fmla="*/ 321 w 326"/>
                  <a:gd name="T97" fmla="*/ 237 h 456"/>
                  <a:gd name="T98" fmla="*/ 317 w 326"/>
                  <a:gd name="T99" fmla="*/ 102 h 456"/>
                  <a:gd name="T100" fmla="*/ 313 w 326"/>
                  <a:gd name="T101"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456">
                    <a:moveTo>
                      <a:pt x="178" y="421"/>
                    </a:moveTo>
                    <a:lnTo>
                      <a:pt x="178" y="421"/>
                    </a:lnTo>
                    <a:lnTo>
                      <a:pt x="175" y="421"/>
                    </a:lnTo>
                    <a:lnTo>
                      <a:pt x="175" y="421"/>
                    </a:lnTo>
                    <a:lnTo>
                      <a:pt x="171" y="424"/>
                    </a:lnTo>
                    <a:lnTo>
                      <a:pt x="170" y="426"/>
                    </a:lnTo>
                    <a:lnTo>
                      <a:pt x="170" y="426"/>
                    </a:lnTo>
                    <a:lnTo>
                      <a:pt x="169" y="430"/>
                    </a:lnTo>
                    <a:lnTo>
                      <a:pt x="169" y="433"/>
                    </a:lnTo>
                    <a:lnTo>
                      <a:pt x="169" y="433"/>
                    </a:lnTo>
                    <a:lnTo>
                      <a:pt x="170" y="434"/>
                    </a:lnTo>
                    <a:lnTo>
                      <a:pt x="205" y="433"/>
                    </a:lnTo>
                    <a:lnTo>
                      <a:pt x="182" y="422"/>
                    </a:lnTo>
                    <a:lnTo>
                      <a:pt x="182" y="422"/>
                    </a:lnTo>
                    <a:lnTo>
                      <a:pt x="178" y="421"/>
                    </a:lnTo>
                    <a:close/>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85"/>
              <p:cNvSpPr/>
              <p:nvPr/>
            </p:nvSpPr>
            <p:spPr bwMode="auto">
              <a:xfrm>
                <a:off x="1378243" y="3522375"/>
                <a:ext cx="48491" cy="17511"/>
              </a:xfrm>
              <a:custGeom>
                <a:avLst/>
                <a:gdLst>
                  <a:gd name="T0" fmla="*/ 9 w 36"/>
                  <a:gd name="T1" fmla="*/ 0 h 13"/>
                  <a:gd name="T2" fmla="*/ 9 w 36"/>
                  <a:gd name="T3" fmla="*/ 0 h 13"/>
                  <a:gd name="T4" fmla="*/ 6 w 36"/>
                  <a:gd name="T5" fmla="*/ 0 h 13"/>
                  <a:gd name="T6" fmla="*/ 6 w 36"/>
                  <a:gd name="T7" fmla="*/ 0 h 13"/>
                  <a:gd name="T8" fmla="*/ 2 w 36"/>
                  <a:gd name="T9" fmla="*/ 3 h 13"/>
                  <a:gd name="T10" fmla="*/ 1 w 36"/>
                  <a:gd name="T11" fmla="*/ 5 h 13"/>
                  <a:gd name="T12" fmla="*/ 1 w 36"/>
                  <a:gd name="T13" fmla="*/ 5 h 13"/>
                  <a:gd name="T14" fmla="*/ 0 w 36"/>
                  <a:gd name="T15" fmla="*/ 9 h 13"/>
                  <a:gd name="T16" fmla="*/ 0 w 36"/>
                  <a:gd name="T17" fmla="*/ 12 h 13"/>
                  <a:gd name="T18" fmla="*/ 0 w 36"/>
                  <a:gd name="T19" fmla="*/ 12 h 13"/>
                  <a:gd name="T20" fmla="*/ 1 w 36"/>
                  <a:gd name="T21" fmla="*/ 13 h 13"/>
                  <a:gd name="T22" fmla="*/ 36 w 36"/>
                  <a:gd name="T23" fmla="*/ 12 h 13"/>
                  <a:gd name="T24" fmla="*/ 13 w 36"/>
                  <a:gd name="T25" fmla="*/ 1 h 13"/>
                  <a:gd name="T26" fmla="*/ 13 w 36"/>
                  <a:gd name="T27" fmla="*/ 1 h 13"/>
                  <a:gd name="T28" fmla="*/ 9 w 3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3">
                    <a:moveTo>
                      <a:pt x="9" y="0"/>
                    </a:moveTo>
                    <a:lnTo>
                      <a:pt x="9" y="0"/>
                    </a:lnTo>
                    <a:lnTo>
                      <a:pt x="6" y="0"/>
                    </a:lnTo>
                    <a:lnTo>
                      <a:pt x="6" y="0"/>
                    </a:lnTo>
                    <a:lnTo>
                      <a:pt x="2" y="3"/>
                    </a:lnTo>
                    <a:lnTo>
                      <a:pt x="1" y="5"/>
                    </a:lnTo>
                    <a:lnTo>
                      <a:pt x="1" y="5"/>
                    </a:lnTo>
                    <a:lnTo>
                      <a:pt x="0" y="9"/>
                    </a:lnTo>
                    <a:lnTo>
                      <a:pt x="0" y="12"/>
                    </a:lnTo>
                    <a:lnTo>
                      <a:pt x="0" y="12"/>
                    </a:lnTo>
                    <a:lnTo>
                      <a:pt x="1" y="13"/>
                    </a:lnTo>
                    <a:lnTo>
                      <a:pt x="36" y="12"/>
                    </a:lnTo>
                    <a:lnTo>
                      <a:pt x="13" y="1"/>
                    </a:lnTo>
                    <a:lnTo>
                      <a:pt x="13" y="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86"/>
              <p:cNvSpPr/>
              <p:nvPr/>
            </p:nvSpPr>
            <p:spPr bwMode="auto">
              <a:xfrm>
                <a:off x="1150604" y="2955295"/>
                <a:ext cx="439117" cy="614225"/>
              </a:xfrm>
              <a:custGeom>
                <a:avLst/>
                <a:gdLst>
                  <a:gd name="T0" fmla="*/ 283 w 326"/>
                  <a:gd name="T1" fmla="*/ 1 h 456"/>
                  <a:gd name="T2" fmla="*/ 290 w 326"/>
                  <a:gd name="T3" fmla="*/ 208 h 456"/>
                  <a:gd name="T4" fmla="*/ 0 w 326"/>
                  <a:gd name="T5" fmla="*/ 380 h 456"/>
                  <a:gd name="T6" fmla="*/ 1 w 326"/>
                  <a:gd name="T7" fmla="*/ 420 h 456"/>
                  <a:gd name="T8" fmla="*/ 1 w 326"/>
                  <a:gd name="T9" fmla="*/ 420 h 456"/>
                  <a:gd name="T10" fmla="*/ 8 w 326"/>
                  <a:gd name="T11" fmla="*/ 433 h 456"/>
                  <a:gd name="T12" fmla="*/ 21 w 326"/>
                  <a:gd name="T13" fmla="*/ 440 h 456"/>
                  <a:gd name="T14" fmla="*/ 23 w 326"/>
                  <a:gd name="T15" fmla="*/ 440 h 456"/>
                  <a:gd name="T16" fmla="*/ 44 w 326"/>
                  <a:gd name="T17" fmla="*/ 456 h 456"/>
                  <a:gd name="T18" fmla="*/ 66 w 326"/>
                  <a:gd name="T19" fmla="*/ 437 h 456"/>
                  <a:gd name="T20" fmla="*/ 147 w 326"/>
                  <a:gd name="T21" fmla="*/ 434 h 456"/>
                  <a:gd name="T22" fmla="*/ 147 w 326"/>
                  <a:gd name="T23" fmla="*/ 434 h 456"/>
                  <a:gd name="T24" fmla="*/ 146 w 326"/>
                  <a:gd name="T25" fmla="*/ 425 h 456"/>
                  <a:gd name="T26" fmla="*/ 148 w 326"/>
                  <a:gd name="T27" fmla="*/ 417 h 456"/>
                  <a:gd name="T28" fmla="*/ 151 w 326"/>
                  <a:gd name="T29" fmla="*/ 413 h 456"/>
                  <a:gd name="T30" fmla="*/ 158 w 326"/>
                  <a:gd name="T31" fmla="*/ 406 h 456"/>
                  <a:gd name="T32" fmla="*/ 162 w 326"/>
                  <a:gd name="T33" fmla="*/ 405 h 456"/>
                  <a:gd name="T34" fmla="*/ 170 w 326"/>
                  <a:gd name="T35" fmla="*/ 403 h 456"/>
                  <a:gd name="T36" fmla="*/ 181 w 326"/>
                  <a:gd name="T37" fmla="*/ 406 h 456"/>
                  <a:gd name="T38" fmla="*/ 220 w 326"/>
                  <a:gd name="T39" fmla="*/ 424 h 456"/>
                  <a:gd name="T40" fmla="*/ 221 w 326"/>
                  <a:gd name="T41" fmla="*/ 428 h 456"/>
                  <a:gd name="T42" fmla="*/ 218 w 326"/>
                  <a:gd name="T43" fmla="*/ 429 h 456"/>
                  <a:gd name="T44" fmla="*/ 217 w 326"/>
                  <a:gd name="T45" fmla="*/ 428 h 456"/>
                  <a:gd name="T46" fmla="*/ 179 w 326"/>
                  <a:gd name="T47" fmla="*/ 410 h 456"/>
                  <a:gd name="T48" fmla="*/ 170 w 326"/>
                  <a:gd name="T49" fmla="*/ 409 h 456"/>
                  <a:gd name="T50" fmla="*/ 164 w 326"/>
                  <a:gd name="T51" fmla="*/ 409 h 456"/>
                  <a:gd name="T52" fmla="*/ 158 w 326"/>
                  <a:gd name="T53" fmla="*/ 413 h 456"/>
                  <a:gd name="T54" fmla="*/ 152 w 326"/>
                  <a:gd name="T55" fmla="*/ 418 h 456"/>
                  <a:gd name="T56" fmla="*/ 152 w 326"/>
                  <a:gd name="T57" fmla="*/ 433 h 456"/>
                  <a:gd name="T58" fmla="*/ 152 w 326"/>
                  <a:gd name="T59" fmla="*/ 434 h 456"/>
                  <a:gd name="T60" fmla="*/ 164 w 326"/>
                  <a:gd name="T61" fmla="*/ 434 h 456"/>
                  <a:gd name="T62" fmla="*/ 164 w 326"/>
                  <a:gd name="T63" fmla="*/ 424 h 456"/>
                  <a:gd name="T64" fmla="*/ 169 w 326"/>
                  <a:gd name="T65" fmla="*/ 420 h 456"/>
                  <a:gd name="T66" fmla="*/ 173 w 326"/>
                  <a:gd name="T67" fmla="*/ 417 h 456"/>
                  <a:gd name="T68" fmla="*/ 178 w 326"/>
                  <a:gd name="T69" fmla="*/ 417 h 456"/>
                  <a:gd name="T70" fmla="*/ 216 w 326"/>
                  <a:gd name="T71" fmla="*/ 433 h 456"/>
                  <a:gd name="T72" fmla="*/ 227 w 326"/>
                  <a:gd name="T73" fmla="*/ 434 h 456"/>
                  <a:gd name="T74" fmla="*/ 245 w 326"/>
                  <a:gd name="T75" fmla="*/ 432 h 456"/>
                  <a:gd name="T76" fmla="*/ 326 w 326"/>
                  <a:gd name="T77" fmla="*/ 421 h 456"/>
                  <a:gd name="T78" fmla="*/ 324 w 326"/>
                  <a:gd name="T79" fmla="*/ 397 h 456"/>
                  <a:gd name="T80" fmla="*/ 321 w 326"/>
                  <a:gd name="T81" fmla="*/ 244 h 456"/>
                  <a:gd name="T82" fmla="*/ 321 w 326"/>
                  <a:gd name="T83" fmla="*/ 237 h 456"/>
                  <a:gd name="T84" fmla="*/ 316 w 326"/>
                  <a:gd name="T85" fmla="*/ 1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 h="456">
                    <a:moveTo>
                      <a:pt x="313" y="0"/>
                    </a:moveTo>
                    <a:lnTo>
                      <a:pt x="283" y="1"/>
                    </a:lnTo>
                    <a:lnTo>
                      <a:pt x="289" y="198"/>
                    </a:lnTo>
                    <a:lnTo>
                      <a:pt x="290" y="208"/>
                    </a:lnTo>
                    <a:lnTo>
                      <a:pt x="295" y="360"/>
                    </a:lnTo>
                    <a:lnTo>
                      <a:pt x="0" y="380"/>
                    </a:lnTo>
                    <a:lnTo>
                      <a:pt x="1" y="420"/>
                    </a:lnTo>
                    <a:lnTo>
                      <a:pt x="1" y="420"/>
                    </a:lnTo>
                    <a:lnTo>
                      <a:pt x="1" y="420"/>
                    </a:lnTo>
                    <a:lnTo>
                      <a:pt x="1" y="420"/>
                    </a:lnTo>
                    <a:lnTo>
                      <a:pt x="4" y="428"/>
                    </a:lnTo>
                    <a:lnTo>
                      <a:pt x="8" y="433"/>
                    </a:lnTo>
                    <a:lnTo>
                      <a:pt x="13" y="437"/>
                    </a:lnTo>
                    <a:lnTo>
                      <a:pt x="21" y="440"/>
                    </a:lnTo>
                    <a:lnTo>
                      <a:pt x="21" y="440"/>
                    </a:lnTo>
                    <a:lnTo>
                      <a:pt x="23" y="440"/>
                    </a:lnTo>
                    <a:lnTo>
                      <a:pt x="44" y="438"/>
                    </a:lnTo>
                    <a:lnTo>
                      <a:pt x="44" y="456"/>
                    </a:lnTo>
                    <a:lnTo>
                      <a:pt x="67" y="456"/>
                    </a:lnTo>
                    <a:lnTo>
                      <a:pt x="66" y="437"/>
                    </a:lnTo>
                    <a:lnTo>
                      <a:pt x="147" y="434"/>
                    </a:lnTo>
                    <a:lnTo>
                      <a:pt x="147" y="434"/>
                    </a:lnTo>
                    <a:lnTo>
                      <a:pt x="147" y="434"/>
                    </a:lnTo>
                    <a:lnTo>
                      <a:pt x="147" y="434"/>
                    </a:lnTo>
                    <a:lnTo>
                      <a:pt x="146" y="430"/>
                    </a:lnTo>
                    <a:lnTo>
                      <a:pt x="146" y="425"/>
                    </a:lnTo>
                    <a:lnTo>
                      <a:pt x="147" y="421"/>
                    </a:lnTo>
                    <a:lnTo>
                      <a:pt x="148" y="417"/>
                    </a:lnTo>
                    <a:lnTo>
                      <a:pt x="148" y="417"/>
                    </a:lnTo>
                    <a:lnTo>
                      <a:pt x="151" y="413"/>
                    </a:lnTo>
                    <a:lnTo>
                      <a:pt x="154" y="409"/>
                    </a:lnTo>
                    <a:lnTo>
                      <a:pt x="158" y="406"/>
                    </a:lnTo>
                    <a:lnTo>
                      <a:pt x="162" y="405"/>
                    </a:lnTo>
                    <a:lnTo>
                      <a:pt x="162" y="405"/>
                    </a:lnTo>
                    <a:lnTo>
                      <a:pt x="170" y="403"/>
                    </a:lnTo>
                    <a:lnTo>
                      <a:pt x="170" y="403"/>
                    </a:lnTo>
                    <a:lnTo>
                      <a:pt x="175" y="403"/>
                    </a:lnTo>
                    <a:lnTo>
                      <a:pt x="181" y="406"/>
                    </a:lnTo>
                    <a:lnTo>
                      <a:pt x="220" y="424"/>
                    </a:lnTo>
                    <a:lnTo>
                      <a:pt x="220" y="424"/>
                    </a:lnTo>
                    <a:lnTo>
                      <a:pt x="221" y="425"/>
                    </a:lnTo>
                    <a:lnTo>
                      <a:pt x="221" y="428"/>
                    </a:lnTo>
                    <a:lnTo>
                      <a:pt x="221" y="428"/>
                    </a:lnTo>
                    <a:lnTo>
                      <a:pt x="218" y="429"/>
                    </a:lnTo>
                    <a:lnTo>
                      <a:pt x="218" y="429"/>
                    </a:lnTo>
                    <a:lnTo>
                      <a:pt x="217" y="428"/>
                    </a:lnTo>
                    <a:lnTo>
                      <a:pt x="179" y="410"/>
                    </a:lnTo>
                    <a:lnTo>
                      <a:pt x="179" y="410"/>
                    </a:lnTo>
                    <a:lnTo>
                      <a:pt x="175" y="409"/>
                    </a:lnTo>
                    <a:lnTo>
                      <a:pt x="170" y="409"/>
                    </a:lnTo>
                    <a:lnTo>
                      <a:pt x="170" y="409"/>
                    </a:lnTo>
                    <a:lnTo>
                      <a:pt x="164" y="409"/>
                    </a:lnTo>
                    <a:lnTo>
                      <a:pt x="164" y="409"/>
                    </a:lnTo>
                    <a:lnTo>
                      <a:pt x="158" y="413"/>
                    </a:lnTo>
                    <a:lnTo>
                      <a:pt x="152" y="418"/>
                    </a:lnTo>
                    <a:lnTo>
                      <a:pt x="152" y="418"/>
                    </a:lnTo>
                    <a:lnTo>
                      <a:pt x="151" y="426"/>
                    </a:lnTo>
                    <a:lnTo>
                      <a:pt x="152" y="433"/>
                    </a:lnTo>
                    <a:lnTo>
                      <a:pt x="152" y="433"/>
                    </a:lnTo>
                    <a:lnTo>
                      <a:pt x="152" y="434"/>
                    </a:lnTo>
                    <a:lnTo>
                      <a:pt x="164" y="434"/>
                    </a:lnTo>
                    <a:lnTo>
                      <a:pt x="164" y="434"/>
                    </a:lnTo>
                    <a:lnTo>
                      <a:pt x="163" y="429"/>
                    </a:lnTo>
                    <a:lnTo>
                      <a:pt x="164" y="424"/>
                    </a:lnTo>
                    <a:lnTo>
                      <a:pt x="164" y="424"/>
                    </a:lnTo>
                    <a:lnTo>
                      <a:pt x="169" y="420"/>
                    </a:lnTo>
                    <a:lnTo>
                      <a:pt x="173" y="417"/>
                    </a:lnTo>
                    <a:lnTo>
                      <a:pt x="173" y="417"/>
                    </a:lnTo>
                    <a:lnTo>
                      <a:pt x="178" y="417"/>
                    </a:lnTo>
                    <a:lnTo>
                      <a:pt x="178" y="417"/>
                    </a:lnTo>
                    <a:lnTo>
                      <a:pt x="185" y="418"/>
                    </a:lnTo>
                    <a:lnTo>
                      <a:pt x="216" y="433"/>
                    </a:lnTo>
                    <a:lnTo>
                      <a:pt x="227" y="432"/>
                    </a:lnTo>
                    <a:lnTo>
                      <a:pt x="227" y="434"/>
                    </a:lnTo>
                    <a:lnTo>
                      <a:pt x="245" y="434"/>
                    </a:lnTo>
                    <a:lnTo>
                      <a:pt x="245" y="432"/>
                    </a:lnTo>
                    <a:lnTo>
                      <a:pt x="326" y="429"/>
                    </a:lnTo>
                    <a:lnTo>
                      <a:pt x="326" y="421"/>
                    </a:lnTo>
                    <a:lnTo>
                      <a:pt x="325" y="422"/>
                    </a:lnTo>
                    <a:lnTo>
                      <a:pt x="324" y="397"/>
                    </a:lnTo>
                    <a:lnTo>
                      <a:pt x="326" y="397"/>
                    </a:lnTo>
                    <a:lnTo>
                      <a:pt x="321" y="244"/>
                    </a:lnTo>
                    <a:lnTo>
                      <a:pt x="321" y="237"/>
                    </a:lnTo>
                    <a:lnTo>
                      <a:pt x="321" y="237"/>
                    </a:lnTo>
                    <a:lnTo>
                      <a:pt x="317" y="102"/>
                    </a:lnTo>
                    <a:lnTo>
                      <a:pt x="316" y="102"/>
                    </a:lnTo>
                    <a:lnTo>
                      <a:pt x="3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87"/>
              <p:cNvSpPr>
                <a:spLocks noEditPoints="1"/>
              </p:cNvSpPr>
              <p:nvPr/>
            </p:nvSpPr>
            <p:spPr bwMode="auto">
              <a:xfrm>
                <a:off x="1347263" y="3498130"/>
                <a:ext cx="101024" cy="41757"/>
              </a:xfrm>
              <a:custGeom>
                <a:avLst/>
                <a:gdLst>
                  <a:gd name="T0" fmla="*/ 32 w 75"/>
                  <a:gd name="T1" fmla="*/ 14 h 31"/>
                  <a:gd name="T2" fmla="*/ 27 w 75"/>
                  <a:gd name="T3" fmla="*/ 14 h 31"/>
                  <a:gd name="T4" fmla="*/ 18 w 75"/>
                  <a:gd name="T5" fmla="*/ 21 h 31"/>
                  <a:gd name="T6" fmla="*/ 17 w 75"/>
                  <a:gd name="T7" fmla="*/ 26 h 31"/>
                  <a:gd name="T8" fmla="*/ 24 w 75"/>
                  <a:gd name="T9" fmla="*/ 31 h 31"/>
                  <a:gd name="T10" fmla="*/ 23 w 75"/>
                  <a:gd name="T11" fmla="*/ 30 h 31"/>
                  <a:gd name="T12" fmla="*/ 23 w 75"/>
                  <a:gd name="T13" fmla="*/ 27 h 31"/>
                  <a:gd name="T14" fmla="*/ 24 w 75"/>
                  <a:gd name="T15" fmla="*/ 23 h 31"/>
                  <a:gd name="T16" fmla="*/ 29 w 75"/>
                  <a:gd name="T17" fmla="*/ 18 h 31"/>
                  <a:gd name="T18" fmla="*/ 32 w 75"/>
                  <a:gd name="T19" fmla="*/ 18 h 31"/>
                  <a:gd name="T20" fmla="*/ 36 w 75"/>
                  <a:gd name="T21" fmla="*/ 19 h 31"/>
                  <a:gd name="T22" fmla="*/ 70 w 75"/>
                  <a:gd name="T23" fmla="*/ 30 h 31"/>
                  <a:gd name="T24" fmla="*/ 39 w 75"/>
                  <a:gd name="T25" fmla="*/ 15 h 31"/>
                  <a:gd name="T26" fmla="*/ 24 w 75"/>
                  <a:gd name="T27" fmla="*/ 0 h 31"/>
                  <a:gd name="T28" fmla="*/ 16 w 75"/>
                  <a:gd name="T29" fmla="*/ 2 h 31"/>
                  <a:gd name="T30" fmla="*/ 12 w 75"/>
                  <a:gd name="T31" fmla="*/ 3 h 31"/>
                  <a:gd name="T32" fmla="*/ 5 w 75"/>
                  <a:gd name="T33" fmla="*/ 10 h 31"/>
                  <a:gd name="T34" fmla="*/ 2 w 75"/>
                  <a:gd name="T35" fmla="*/ 14 h 31"/>
                  <a:gd name="T36" fmla="*/ 0 w 75"/>
                  <a:gd name="T37" fmla="*/ 22 h 31"/>
                  <a:gd name="T38" fmla="*/ 1 w 75"/>
                  <a:gd name="T39" fmla="*/ 31 h 31"/>
                  <a:gd name="T40" fmla="*/ 1 w 75"/>
                  <a:gd name="T41" fmla="*/ 31 h 31"/>
                  <a:gd name="T42" fmla="*/ 6 w 75"/>
                  <a:gd name="T43" fmla="*/ 31 h 31"/>
                  <a:gd name="T44" fmla="*/ 6 w 75"/>
                  <a:gd name="T45" fmla="*/ 30 h 31"/>
                  <a:gd name="T46" fmla="*/ 6 w 75"/>
                  <a:gd name="T47" fmla="*/ 15 h 31"/>
                  <a:gd name="T48" fmla="*/ 12 w 75"/>
                  <a:gd name="T49" fmla="*/ 10 h 31"/>
                  <a:gd name="T50" fmla="*/ 18 w 75"/>
                  <a:gd name="T51" fmla="*/ 6 h 31"/>
                  <a:gd name="T52" fmla="*/ 24 w 75"/>
                  <a:gd name="T53" fmla="*/ 6 h 31"/>
                  <a:gd name="T54" fmla="*/ 33 w 75"/>
                  <a:gd name="T55" fmla="*/ 7 h 31"/>
                  <a:gd name="T56" fmla="*/ 71 w 75"/>
                  <a:gd name="T57" fmla="*/ 25 h 31"/>
                  <a:gd name="T58" fmla="*/ 72 w 75"/>
                  <a:gd name="T59" fmla="*/ 26 h 31"/>
                  <a:gd name="T60" fmla="*/ 75 w 75"/>
                  <a:gd name="T61" fmla="*/ 25 h 31"/>
                  <a:gd name="T62" fmla="*/ 74 w 75"/>
                  <a:gd name="T63" fmla="*/ 21 h 31"/>
                  <a:gd name="T64" fmla="*/ 35 w 75"/>
                  <a:gd name="T65" fmla="*/ 3 h 31"/>
                  <a:gd name="T66" fmla="*/ 24 w 75"/>
                  <a:gd name="T6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
                    <a:moveTo>
                      <a:pt x="32" y="14"/>
                    </a:moveTo>
                    <a:lnTo>
                      <a:pt x="32" y="14"/>
                    </a:lnTo>
                    <a:lnTo>
                      <a:pt x="27" y="14"/>
                    </a:lnTo>
                    <a:lnTo>
                      <a:pt x="27" y="14"/>
                    </a:lnTo>
                    <a:lnTo>
                      <a:pt x="23" y="17"/>
                    </a:lnTo>
                    <a:lnTo>
                      <a:pt x="18" y="21"/>
                    </a:lnTo>
                    <a:lnTo>
                      <a:pt x="18" y="21"/>
                    </a:lnTo>
                    <a:lnTo>
                      <a:pt x="17" y="26"/>
                    </a:lnTo>
                    <a:lnTo>
                      <a:pt x="18" y="31"/>
                    </a:lnTo>
                    <a:lnTo>
                      <a:pt x="24" y="31"/>
                    </a:lnTo>
                    <a:lnTo>
                      <a:pt x="24" y="31"/>
                    </a:lnTo>
                    <a:lnTo>
                      <a:pt x="23" y="30"/>
                    </a:lnTo>
                    <a:lnTo>
                      <a:pt x="23" y="30"/>
                    </a:lnTo>
                    <a:lnTo>
                      <a:pt x="23" y="27"/>
                    </a:lnTo>
                    <a:lnTo>
                      <a:pt x="24" y="23"/>
                    </a:lnTo>
                    <a:lnTo>
                      <a:pt x="24" y="23"/>
                    </a:lnTo>
                    <a:lnTo>
                      <a:pt x="25" y="21"/>
                    </a:lnTo>
                    <a:lnTo>
                      <a:pt x="29" y="18"/>
                    </a:lnTo>
                    <a:lnTo>
                      <a:pt x="29" y="18"/>
                    </a:lnTo>
                    <a:lnTo>
                      <a:pt x="32" y="18"/>
                    </a:lnTo>
                    <a:lnTo>
                      <a:pt x="32" y="18"/>
                    </a:lnTo>
                    <a:lnTo>
                      <a:pt x="36" y="19"/>
                    </a:lnTo>
                    <a:lnTo>
                      <a:pt x="59" y="30"/>
                    </a:lnTo>
                    <a:lnTo>
                      <a:pt x="70" y="30"/>
                    </a:lnTo>
                    <a:lnTo>
                      <a:pt x="39" y="15"/>
                    </a:lnTo>
                    <a:lnTo>
                      <a:pt x="39" y="15"/>
                    </a:lnTo>
                    <a:lnTo>
                      <a:pt x="32" y="14"/>
                    </a:lnTo>
                    <a:close/>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close/>
                  </a:path>
                </a:pathLst>
              </a:custGeom>
              <a:solidFill>
                <a:srgbClr val="8BCFD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3" name="Freeform 88"/>
              <p:cNvSpPr/>
              <p:nvPr/>
            </p:nvSpPr>
            <p:spPr bwMode="auto">
              <a:xfrm>
                <a:off x="1370162" y="3516987"/>
                <a:ext cx="71391" cy="22899"/>
              </a:xfrm>
              <a:custGeom>
                <a:avLst/>
                <a:gdLst>
                  <a:gd name="T0" fmla="*/ 15 w 53"/>
                  <a:gd name="T1" fmla="*/ 0 h 17"/>
                  <a:gd name="T2" fmla="*/ 15 w 53"/>
                  <a:gd name="T3" fmla="*/ 0 h 17"/>
                  <a:gd name="T4" fmla="*/ 10 w 53"/>
                  <a:gd name="T5" fmla="*/ 0 h 17"/>
                  <a:gd name="T6" fmla="*/ 10 w 53"/>
                  <a:gd name="T7" fmla="*/ 0 h 17"/>
                  <a:gd name="T8" fmla="*/ 6 w 53"/>
                  <a:gd name="T9" fmla="*/ 3 h 17"/>
                  <a:gd name="T10" fmla="*/ 1 w 53"/>
                  <a:gd name="T11" fmla="*/ 7 h 17"/>
                  <a:gd name="T12" fmla="*/ 1 w 53"/>
                  <a:gd name="T13" fmla="*/ 7 h 17"/>
                  <a:gd name="T14" fmla="*/ 0 w 53"/>
                  <a:gd name="T15" fmla="*/ 12 h 17"/>
                  <a:gd name="T16" fmla="*/ 1 w 53"/>
                  <a:gd name="T17" fmla="*/ 17 h 17"/>
                  <a:gd name="T18" fmla="*/ 7 w 53"/>
                  <a:gd name="T19" fmla="*/ 17 h 17"/>
                  <a:gd name="T20" fmla="*/ 7 w 53"/>
                  <a:gd name="T21" fmla="*/ 17 h 17"/>
                  <a:gd name="T22" fmla="*/ 6 w 53"/>
                  <a:gd name="T23" fmla="*/ 16 h 17"/>
                  <a:gd name="T24" fmla="*/ 6 w 53"/>
                  <a:gd name="T25" fmla="*/ 16 h 17"/>
                  <a:gd name="T26" fmla="*/ 6 w 53"/>
                  <a:gd name="T27" fmla="*/ 13 h 17"/>
                  <a:gd name="T28" fmla="*/ 7 w 53"/>
                  <a:gd name="T29" fmla="*/ 9 h 17"/>
                  <a:gd name="T30" fmla="*/ 7 w 53"/>
                  <a:gd name="T31" fmla="*/ 9 h 17"/>
                  <a:gd name="T32" fmla="*/ 8 w 53"/>
                  <a:gd name="T33" fmla="*/ 7 h 17"/>
                  <a:gd name="T34" fmla="*/ 12 w 53"/>
                  <a:gd name="T35" fmla="*/ 4 h 17"/>
                  <a:gd name="T36" fmla="*/ 12 w 53"/>
                  <a:gd name="T37" fmla="*/ 4 h 17"/>
                  <a:gd name="T38" fmla="*/ 15 w 53"/>
                  <a:gd name="T39" fmla="*/ 4 h 17"/>
                  <a:gd name="T40" fmla="*/ 15 w 53"/>
                  <a:gd name="T41" fmla="*/ 4 h 17"/>
                  <a:gd name="T42" fmla="*/ 19 w 53"/>
                  <a:gd name="T43" fmla="*/ 5 h 17"/>
                  <a:gd name="T44" fmla="*/ 42 w 53"/>
                  <a:gd name="T45" fmla="*/ 16 h 17"/>
                  <a:gd name="T46" fmla="*/ 53 w 53"/>
                  <a:gd name="T47" fmla="*/ 16 h 17"/>
                  <a:gd name="T48" fmla="*/ 22 w 53"/>
                  <a:gd name="T49" fmla="*/ 1 h 17"/>
                  <a:gd name="T50" fmla="*/ 22 w 53"/>
                  <a:gd name="T51" fmla="*/ 1 h 17"/>
                  <a:gd name="T52" fmla="*/ 15 w 53"/>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7">
                    <a:moveTo>
                      <a:pt x="15" y="0"/>
                    </a:moveTo>
                    <a:lnTo>
                      <a:pt x="15" y="0"/>
                    </a:lnTo>
                    <a:lnTo>
                      <a:pt x="10" y="0"/>
                    </a:lnTo>
                    <a:lnTo>
                      <a:pt x="10" y="0"/>
                    </a:lnTo>
                    <a:lnTo>
                      <a:pt x="6" y="3"/>
                    </a:lnTo>
                    <a:lnTo>
                      <a:pt x="1" y="7"/>
                    </a:lnTo>
                    <a:lnTo>
                      <a:pt x="1" y="7"/>
                    </a:lnTo>
                    <a:lnTo>
                      <a:pt x="0" y="12"/>
                    </a:lnTo>
                    <a:lnTo>
                      <a:pt x="1" y="17"/>
                    </a:lnTo>
                    <a:lnTo>
                      <a:pt x="7" y="17"/>
                    </a:lnTo>
                    <a:lnTo>
                      <a:pt x="7" y="17"/>
                    </a:lnTo>
                    <a:lnTo>
                      <a:pt x="6" y="16"/>
                    </a:lnTo>
                    <a:lnTo>
                      <a:pt x="6" y="16"/>
                    </a:lnTo>
                    <a:lnTo>
                      <a:pt x="6" y="13"/>
                    </a:lnTo>
                    <a:lnTo>
                      <a:pt x="7" y="9"/>
                    </a:lnTo>
                    <a:lnTo>
                      <a:pt x="7" y="9"/>
                    </a:lnTo>
                    <a:lnTo>
                      <a:pt x="8" y="7"/>
                    </a:lnTo>
                    <a:lnTo>
                      <a:pt x="12" y="4"/>
                    </a:lnTo>
                    <a:lnTo>
                      <a:pt x="12" y="4"/>
                    </a:lnTo>
                    <a:lnTo>
                      <a:pt x="15" y="4"/>
                    </a:lnTo>
                    <a:lnTo>
                      <a:pt x="15" y="4"/>
                    </a:lnTo>
                    <a:lnTo>
                      <a:pt x="19" y="5"/>
                    </a:lnTo>
                    <a:lnTo>
                      <a:pt x="42" y="16"/>
                    </a:lnTo>
                    <a:lnTo>
                      <a:pt x="53" y="16"/>
                    </a:lnTo>
                    <a:lnTo>
                      <a:pt x="22" y="1"/>
                    </a:lnTo>
                    <a:lnTo>
                      <a:pt x="22" y="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Freeform 89"/>
              <p:cNvSpPr/>
              <p:nvPr/>
            </p:nvSpPr>
            <p:spPr bwMode="auto">
              <a:xfrm>
                <a:off x="1347263" y="3498130"/>
                <a:ext cx="101024" cy="41757"/>
              </a:xfrm>
              <a:custGeom>
                <a:avLst/>
                <a:gdLst>
                  <a:gd name="T0" fmla="*/ 24 w 75"/>
                  <a:gd name="T1" fmla="*/ 0 h 31"/>
                  <a:gd name="T2" fmla="*/ 24 w 75"/>
                  <a:gd name="T3" fmla="*/ 0 h 31"/>
                  <a:gd name="T4" fmla="*/ 16 w 75"/>
                  <a:gd name="T5" fmla="*/ 2 h 31"/>
                  <a:gd name="T6" fmla="*/ 16 w 75"/>
                  <a:gd name="T7" fmla="*/ 2 h 31"/>
                  <a:gd name="T8" fmla="*/ 12 w 75"/>
                  <a:gd name="T9" fmla="*/ 3 h 31"/>
                  <a:gd name="T10" fmla="*/ 8 w 75"/>
                  <a:gd name="T11" fmla="*/ 6 h 31"/>
                  <a:gd name="T12" fmla="*/ 5 w 75"/>
                  <a:gd name="T13" fmla="*/ 10 h 31"/>
                  <a:gd name="T14" fmla="*/ 2 w 75"/>
                  <a:gd name="T15" fmla="*/ 14 h 31"/>
                  <a:gd name="T16" fmla="*/ 2 w 75"/>
                  <a:gd name="T17" fmla="*/ 14 h 31"/>
                  <a:gd name="T18" fmla="*/ 1 w 75"/>
                  <a:gd name="T19" fmla="*/ 18 h 31"/>
                  <a:gd name="T20" fmla="*/ 0 w 75"/>
                  <a:gd name="T21" fmla="*/ 22 h 31"/>
                  <a:gd name="T22" fmla="*/ 0 w 75"/>
                  <a:gd name="T23" fmla="*/ 27 h 31"/>
                  <a:gd name="T24" fmla="*/ 1 w 75"/>
                  <a:gd name="T25" fmla="*/ 31 h 31"/>
                  <a:gd name="T26" fmla="*/ 1 w 75"/>
                  <a:gd name="T27" fmla="*/ 31 h 31"/>
                  <a:gd name="T28" fmla="*/ 1 w 75"/>
                  <a:gd name="T29" fmla="*/ 31 h 31"/>
                  <a:gd name="T30" fmla="*/ 6 w 75"/>
                  <a:gd name="T31" fmla="*/ 31 h 31"/>
                  <a:gd name="T32" fmla="*/ 6 w 75"/>
                  <a:gd name="T33" fmla="*/ 31 h 31"/>
                  <a:gd name="T34" fmla="*/ 6 w 75"/>
                  <a:gd name="T35" fmla="*/ 30 h 31"/>
                  <a:gd name="T36" fmla="*/ 6 w 75"/>
                  <a:gd name="T37" fmla="*/ 30 h 31"/>
                  <a:gd name="T38" fmla="*/ 5 w 75"/>
                  <a:gd name="T39" fmla="*/ 23 h 31"/>
                  <a:gd name="T40" fmla="*/ 6 w 75"/>
                  <a:gd name="T41" fmla="*/ 15 h 31"/>
                  <a:gd name="T42" fmla="*/ 6 w 75"/>
                  <a:gd name="T43" fmla="*/ 15 h 31"/>
                  <a:gd name="T44" fmla="*/ 12 w 75"/>
                  <a:gd name="T45" fmla="*/ 10 h 31"/>
                  <a:gd name="T46" fmla="*/ 18 w 75"/>
                  <a:gd name="T47" fmla="*/ 6 h 31"/>
                  <a:gd name="T48" fmla="*/ 18 w 75"/>
                  <a:gd name="T49" fmla="*/ 6 h 31"/>
                  <a:gd name="T50" fmla="*/ 24 w 75"/>
                  <a:gd name="T51" fmla="*/ 6 h 31"/>
                  <a:gd name="T52" fmla="*/ 24 w 75"/>
                  <a:gd name="T53" fmla="*/ 6 h 31"/>
                  <a:gd name="T54" fmla="*/ 29 w 75"/>
                  <a:gd name="T55" fmla="*/ 6 h 31"/>
                  <a:gd name="T56" fmla="*/ 33 w 75"/>
                  <a:gd name="T57" fmla="*/ 7 h 31"/>
                  <a:gd name="T58" fmla="*/ 71 w 75"/>
                  <a:gd name="T59" fmla="*/ 25 h 31"/>
                  <a:gd name="T60" fmla="*/ 71 w 75"/>
                  <a:gd name="T61" fmla="*/ 25 h 31"/>
                  <a:gd name="T62" fmla="*/ 72 w 75"/>
                  <a:gd name="T63" fmla="*/ 26 h 31"/>
                  <a:gd name="T64" fmla="*/ 72 w 75"/>
                  <a:gd name="T65" fmla="*/ 26 h 31"/>
                  <a:gd name="T66" fmla="*/ 75 w 75"/>
                  <a:gd name="T67" fmla="*/ 25 h 31"/>
                  <a:gd name="T68" fmla="*/ 75 w 75"/>
                  <a:gd name="T69" fmla="*/ 25 h 31"/>
                  <a:gd name="T70" fmla="*/ 75 w 75"/>
                  <a:gd name="T71" fmla="*/ 22 h 31"/>
                  <a:gd name="T72" fmla="*/ 74 w 75"/>
                  <a:gd name="T73" fmla="*/ 21 h 31"/>
                  <a:gd name="T74" fmla="*/ 35 w 75"/>
                  <a:gd name="T75" fmla="*/ 3 h 31"/>
                  <a:gd name="T76" fmla="*/ 35 w 75"/>
                  <a:gd name="T77" fmla="*/ 3 h 31"/>
                  <a:gd name="T78" fmla="*/ 29 w 75"/>
                  <a:gd name="T79" fmla="*/ 0 h 31"/>
                  <a:gd name="T80" fmla="*/ 24 w 75"/>
                  <a:gd name="T8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 h="31">
                    <a:moveTo>
                      <a:pt x="24" y="0"/>
                    </a:moveTo>
                    <a:lnTo>
                      <a:pt x="24" y="0"/>
                    </a:lnTo>
                    <a:lnTo>
                      <a:pt x="16" y="2"/>
                    </a:lnTo>
                    <a:lnTo>
                      <a:pt x="16" y="2"/>
                    </a:lnTo>
                    <a:lnTo>
                      <a:pt x="12" y="3"/>
                    </a:lnTo>
                    <a:lnTo>
                      <a:pt x="8" y="6"/>
                    </a:lnTo>
                    <a:lnTo>
                      <a:pt x="5" y="10"/>
                    </a:lnTo>
                    <a:lnTo>
                      <a:pt x="2" y="14"/>
                    </a:lnTo>
                    <a:lnTo>
                      <a:pt x="2" y="14"/>
                    </a:lnTo>
                    <a:lnTo>
                      <a:pt x="1" y="18"/>
                    </a:lnTo>
                    <a:lnTo>
                      <a:pt x="0" y="22"/>
                    </a:lnTo>
                    <a:lnTo>
                      <a:pt x="0" y="27"/>
                    </a:lnTo>
                    <a:lnTo>
                      <a:pt x="1" y="31"/>
                    </a:lnTo>
                    <a:lnTo>
                      <a:pt x="1" y="31"/>
                    </a:lnTo>
                    <a:lnTo>
                      <a:pt x="1" y="31"/>
                    </a:lnTo>
                    <a:lnTo>
                      <a:pt x="6" y="31"/>
                    </a:lnTo>
                    <a:lnTo>
                      <a:pt x="6" y="31"/>
                    </a:lnTo>
                    <a:lnTo>
                      <a:pt x="6" y="30"/>
                    </a:lnTo>
                    <a:lnTo>
                      <a:pt x="6" y="30"/>
                    </a:lnTo>
                    <a:lnTo>
                      <a:pt x="5" y="23"/>
                    </a:lnTo>
                    <a:lnTo>
                      <a:pt x="6" y="15"/>
                    </a:lnTo>
                    <a:lnTo>
                      <a:pt x="6" y="15"/>
                    </a:lnTo>
                    <a:lnTo>
                      <a:pt x="12" y="10"/>
                    </a:lnTo>
                    <a:lnTo>
                      <a:pt x="18" y="6"/>
                    </a:lnTo>
                    <a:lnTo>
                      <a:pt x="18" y="6"/>
                    </a:lnTo>
                    <a:lnTo>
                      <a:pt x="24" y="6"/>
                    </a:lnTo>
                    <a:lnTo>
                      <a:pt x="24" y="6"/>
                    </a:lnTo>
                    <a:lnTo>
                      <a:pt x="29" y="6"/>
                    </a:lnTo>
                    <a:lnTo>
                      <a:pt x="33" y="7"/>
                    </a:lnTo>
                    <a:lnTo>
                      <a:pt x="71" y="25"/>
                    </a:lnTo>
                    <a:lnTo>
                      <a:pt x="71" y="25"/>
                    </a:lnTo>
                    <a:lnTo>
                      <a:pt x="72" y="26"/>
                    </a:lnTo>
                    <a:lnTo>
                      <a:pt x="72" y="26"/>
                    </a:lnTo>
                    <a:lnTo>
                      <a:pt x="75" y="25"/>
                    </a:lnTo>
                    <a:lnTo>
                      <a:pt x="75" y="25"/>
                    </a:lnTo>
                    <a:lnTo>
                      <a:pt x="75" y="22"/>
                    </a:lnTo>
                    <a:lnTo>
                      <a:pt x="74" y="21"/>
                    </a:lnTo>
                    <a:lnTo>
                      <a:pt x="35" y="3"/>
                    </a:lnTo>
                    <a:lnTo>
                      <a:pt x="35" y="3"/>
                    </a:lnTo>
                    <a:lnTo>
                      <a:pt x="29"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5" name="Freeform 90"/>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close/>
                  </a:path>
                </a:pathLst>
              </a:custGeom>
              <a:solidFill>
                <a:srgbClr val="45494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6" name="Freeform 91"/>
              <p:cNvSpPr/>
              <p:nvPr/>
            </p:nvSpPr>
            <p:spPr bwMode="auto">
              <a:xfrm>
                <a:off x="1092683" y="2904109"/>
                <a:ext cx="455281" cy="565733"/>
              </a:xfrm>
              <a:custGeom>
                <a:avLst/>
                <a:gdLst>
                  <a:gd name="T0" fmla="*/ 0 w 338"/>
                  <a:gd name="T1" fmla="*/ 31 h 420"/>
                  <a:gd name="T2" fmla="*/ 13 w 338"/>
                  <a:gd name="T3" fmla="*/ 420 h 420"/>
                  <a:gd name="T4" fmla="*/ 338 w 338"/>
                  <a:gd name="T5" fmla="*/ 398 h 420"/>
                  <a:gd name="T6" fmla="*/ 325 w 338"/>
                  <a:gd name="T7" fmla="*/ 0 h 420"/>
                  <a:gd name="T8" fmla="*/ 20 w 338"/>
                  <a:gd name="T9" fmla="*/ 11 h 420"/>
                  <a:gd name="T10" fmla="*/ 20 w 338"/>
                  <a:gd name="T11" fmla="*/ 11 h 420"/>
                  <a:gd name="T12" fmla="*/ 12 w 338"/>
                  <a:gd name="T13" fmla="*/ 13 h 420"/>
                  <a:gd name="T14" fmla="*/ 5 w 338"/>
                  <a:gd name="T15" fmla="*/ 17 h 420"/>
                  <a:gd name="T16" fmla="*/ 1 w 338"/>
                  <a:gd name="T17" fmla="*/ 23 h 420"/>
                  <a:gd name="T18" fmla="*/ 1 w 338"/>
                  <a:gd name="T19" fmla="*/ 27 h 420"/>
                  <a:gd name="T20" fmla="*/ 0 w 338"/>
                  <a:gd name="T21" fmla="*/ 3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420">
                    <a:moveTo>
                      <a:pt x="0" y="31"/>
                    </a:moveTo>
                    <a:lnTo>
                      <a:pt x="13" y="420"/>
                    </a:lnTo>
                    <a:lnTo>
                      <a:pt x="338" y="398"/>
                    </a:lnTo>
                    <a:lnTo>
                      <a:pt x="325" y="0"/>
                    </a:lnTo>
                    <a:lnTo>
                      <a:pt x="20" y="11"/>
                    </a:lnTo>
                    <a:lnTo>
                      <a:pt x="20" y="11"/>
                    </a:lnTo>
                    <a:lnTo>
                      <a:pt x="12" y="13"/>
                    </a:lnTo>
                    <a:lnTo>
                      <a:pt x="5" y="17"/>
                    </a:lnTo>
                    <a:lnTo>
                      <a:pt x="1" y="23"/>
                    </a:lnTo>
                    <a:lnTo>
                      <a:pt x="1" y="27"/>
                    </a:lnTo>
                    <a:lnTo>
                      <a:pt x="0"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92"/>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close/>
                  </a:path>
                </a:pathLst>
              </a:custGeom>
              <a:solidFill>
                <a:srgbClr val="53575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93"/>
              <p:cNvSpPr/>
              <p:nvPr/>
            </p:nvSpPr>
            <p:spPr bwMode="auto">
              <a:xfrm>
                <a:off x="1092683" y="2920273"/>
                <a:ext cx="41757" cy="549569"/>
              </a:xfrm>
              <a:custGeom>
                <a:avLst/>
                <a:gdLst>
                  <a:gd name="T0" fmla="*/ 1 w 31"/>
                  <a:gd name="T1" fmla="*/ 19 h 408"/>
                  <a:gd name="T2" fmla="*/ 0 w 31"/>
                  <a:gd name="T3" fmla="*/ 19 h 408"/>
                  <a:gd name="T4" fmla="*/ 13 w 31"/>
                  <a:gd name="T5" fmla="*/ 408 h 408"/>
                  <a:gd name="T6" fmla="*/ 31 w 31"/>
                  <a:gd name="T7" fmla="*/ 406 h 408"/>
                  <a:gd name="T8" fmla="*/ 17 w 31"/>
                  <a:gd name="T9" fmla="*/ 0 h 408"/>
                  <a:gd name="T10" fmla="*/ 17 w 31"/>
                  <a:gd name="T11" fmla="*/ 0 h 408"/>
                  <a:gd name="T12" fmla="*/ 10 w 31"/>
                  <a:gd name="T13" fmla="*/ 1 h 408"/>
                  <a:gd name="T14" fmla="*/ 5 w 31"/>
                  <a:gd name="T15" fmla="*/ 5 h 408"/>
                  <a:gd name="T16" fmla="*/ 1 w 31"/>
                  <a:gd name="T17" fmla="*/ 12 h 408"/>
                  <a:gd name="T18" fmla="*/ 1 w 31"/>
                  <a:gd name="T19" fmla="*/ 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08">
                    <a:moveTo>
                      <a:pt x="1" y="19"/>
                    </a:moveTo>
                    <a:lnTo>
                      <a:pt x="0" y="19"/>
                    </a:lnTo>
                    <a:lnTo>
                      <a:pt x="13" y="408"/>
                    </a:lnTo>
                    <a:lnTo>
                      <a:pt x="31" y="406"/>
                    </a:lnTo>
                    <a:lnTo>
                      <a:pt x="17" y="0"/>
                    </a:lnTo>
                    <a:lnTo>
                      <a:pt x="17" y="0"/>
                    </a:lnTo>
                    <a:lnTo>
                      <a:pt x="10" y="1"/>
                    </a:lnTo>
                    <a:lnTo>
                      <a:pt x="5" y="5"/>
                    </a:lnTo>
                    <a:lnTo>
                      <a:pt x="1" y="12"/>
                    </a:lnTo>
                    <a:lnTo>
                      <a:pt x="1"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94"/>
              <p:cNvSpPr/>
              <p:nvPr/>
            </p:nvSpPr>
            <p:spPr bwMode="auto">
              <a:xfrm>
                <a:off x="1116929" y="3434821"/>
                <a:ext cx="428341" cy="56573"/>
              </a:xfrm>
              <a:custGeom>
                <a:avLst/>
                <a:gdLst>
                  <a:gd name="T0" fmla="*/ 0 w 318"/>
                  <a:gd name="T1" fmla="*/ 27 h 42"/>
                  <a:gd name="T2" fmla="*/ 0 w 318"/>
                  <a:gd name="T3" fmla="*/ 27 h 42"/>
                  <a:gd name="T4" fmla="*/ 2 w 318"/>
                  <a:gd name="T5" fmla="*/ 32 h 42"/>
                  <a:gd name="T6" fmla="*/ 5 w 318"/>
                  <a:gd name="T7" fmla="*/ 38 h 42"/>
                  <a:gd name="T8" fmla="*/ 10 w 318"/>
                  <a:gd name="T9" fmla="*/ 42 h 42"/>
                  <a:gd name="T10" fmla="*/ 17 w 318"/>
                  <a:gd name="T11" fmla="*/ 42 h 42"/>
                  <a:gd name="T12" fmla="*/ 318 w 318"/>
                  <a:gd name="T13" fmla="*/ 32 h 42"/>
                  <a:gd name="T14" fmla="*/ 318 w 318"/>
                  <a:gd name="T15" fmla="*/ 0 h 42"/>
                  <a:gd name="T16" fmla="*/ 15 w 318"/>
                  <a:gd name="T17" fmla="*/ 11 h 42"/>
                  <a:gd name="T18" fmla="*/ 15 w 318"/>
                  <a:gd name="T19" fmla="*/ 11 h 42"/>
                  <a:gd name="T20" fmla="*/ 9 w 318"/>
                  <a:gd name="T21" fmla="*/ 12 h 42"/>
                  <a:gd name="T22" fmla="*/ 5 w 318"/>
                  <a:gd name="T23" fmla="*/ 15 h 42"/>
                  <a:gd name="T24" fmla="*/ 0 w 318"/>
                  <a:gd name="T25" fmla="*/ 20 h 42"/>
                  <a:gd name="T26" fmla="*/ 0 w 318"/>
                  <a:gd name="T27" fmla="*/ 27 h 42"/>
                  <a:gd name="T28" fmla="*/ 0 w 318"/>
                  <a:gd name="T29"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2">
                    <a:moveTo>
                      <a:pt x="0" y="27"/>
                    </a:moveTo>
                    <a:lnTo>
                      <a:pt x="0" y="27"/>
                    </a:lnTo>
                    <a:lnTo>
                      <a:pt x="2" y="32"/>
                    </a:lnTo>
                    <a:lnTo>
                      <a:pt x="5" y="38"/>
                    </a:lnTo>
                    <a:lnTo>
                      <a:pt x="10" y="42"/>
                    </a:lnTo>
                    <a:lnTo>
                      <a:pt x="17" y="42"/>
                    </a:lnTo>
                    <a:lnTo>
                      <a:pt x="318" y="32"/>
                    </a:lnTo>
                    <a:lnTo>
                      <a:pt x="318" y="0"/>
                    </a:lnTo>
                    <a:lnTo>
                      <a:pt x="15" y="11"/>
                    </a:lnTo>
                    <a:lnTo>
                      <a:pt x="15" y="11"/>
                    </a:lnTo>
                    <a:lnTo>
                      <a:pt x="9" y="12"/>
                    </a:lnTo>
                    <a:lnTo>
                      <a:pt x="5" y="15"/>
                    </a:lnTo>
                    <a:lnTo>
                      <a:pt x="0" y="20"/>
                    </a:lnTo>
                    <a:lnTo>
                      <a:pt x="0" y="27"/>
                    </a:lnTo>
                    <a:lnTo>
                      <a:pt x="0" y="27"/>
                    </a:lnTo>
                    <a:close/>
                  </a:path>
                </a:pathLst>
              </a:custGeom>
              <a:solidFill>
                <a:srgbClr val="E1CC8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0" name="Freeform 95"/>
              <p:cNvSpPr/>
              <p:nvPr/>
            </p:nvSpPr>
            <p:spPr bwMode="auto">
              <a:xfrm>
                <a:off x="1110194" y="3429433"/>
                <a:ext cx="437770" cy="67349"/>
              </a:xfrm>
              <a:custGeom>
                <a:avLst/>
                <a:gdLst>
                  <a:gd name="T0" fmla="*/ 0 w 325"/>
                  <a:gd name="T1" fmla="*/ 31 h 50"/>
                  <a:gd name="T2" fmla="*/ 0 w 325"/>
                  <a:gd name="T3" fmla="*/ 31 h 50"/>
                  <a:gd name="T4" fmla="*/ 1 w 325"/>
                  <a:gd name="T5" fmla="*/ 35 h 50"/>
                  <a:gd name="T6" fmla="*/ 3 w 325"/>
                  <a:gd name="T7" fmla="*/ 39 h 50"/>
                  <a:gd name="T8" fmla="*/ 7 w 325"/>
                  <a:gd name="T9" fmla="*/ 45 h 50"/>
                  <a:gd name="T10" fmla="*/ 14 w 325"/>
                  <a:gd name="T11" fmla="*/ 49 h 50"/>
                  <a:gd name="T12" fmla="*/ 20 w 325"/>
                  <a:gd name="T13" fmla="*/ 50 h 50"/>
                  <a:gd name="T14" fmla="*/ 325 w 325"/>
                  <a:gd name="T15" fmla="*/ 39 h 50"/>
                  <a:gd name="T16" fmla="*/ 325 w 325"/>
                  <a:gd name="T17" fmla="*/ 32 h 50"/>
                  <a:gd name="T18" fmla="*/ 20 w 325"/>
                  <a:gd name="T19" fmla="*/ 43 h 50"/>
                  <a:gd name="T20" fmla="*/ 20 w 325"/>
                  <a:gd name="T21" fmla="*/ 43 h 50"/>
                  <a:gd name="T22" fmla="*/ 16 w 325"/>
                  <a:gd name="T23" fmla="*/ 42 h 50"/>
                  <a:gd name="T24" fmla="*/ 12 w 325"/>
                  <a:gd name="T25" fmla="*/ 39 h 50"/>
                  <a:gd name="T26" fmla="*/ 10 w 325"/>
                  <a:gd name="T27" fmla="*/ 35 h 50"/>
                  <a:gd name="T28" fmla="*/ 8 w 325"/>
                  <a:gd name="T29" fmla="*/ 31 h 50"/>
                  <a:gd name="T30" fmla="*/ 8 w 325"/>
                  <a:gd name="T31" fmla="*/ 31 h 50"/>
                  <a:gd name="T32" fmla="*/ 8 w 325"/>
                  <a:gd name="T33" fmla="*/ 26 h 50"/>
                  <a:gd name="T34" fmla="*/ 11 w 325"/>
                  <a:gd name="T35" fmla="*/ 22 h 50"/>
                  <a:gd name="T36" fmla="*/ 15 w 325"/>
                  <a:gd name="T37" fmla="*/ 19 h 50"/>
                  <a:gd name="T38" fmla="*/ 20 w 325"/>
                  <a:gd name="T39" fmla="*/ 18 h 50"/>
                  <a:gd name="T40" fmla="*/ 324 w 325"/>
                  <a:gd name="T41" fmla="*/ 8 h 50"/>
                  <a:gd name="T42" fmla="*/ 324 w 325"/>
                  <a:gd name="T43" fmla="*/ 0 h 50"/>
                  <a:gd name="T44" fmla="*/ 19 w 325"/>
                  <a:gd name="T45" fmla="*/ 11 h 50"/>
                  <a:gd name="T46" fmla="*/ 19 w 325"/>
                  <a:gd name="T47" fmla="*/ 11 h 50"/>
                  <a:gd name="T48" fmla="*/ 12 w 325"/>
                  <a:gd name="T49" fmla="*/ 12 h 50"/>
                  <a:gd name="T50" fmla="*/ 5 w 325"/>
                  <a:gd name="T51" fmla="*/ 18 h 50"/>
                  <a:gd name="T52" fmla="*/ 1 w 325"/>
                  <a:gd name="T53" fmla="*/ 23 h 50"/>
                  <a:gd name="T54" fmla="*/ 0 w 325"/>
                  <a:gd name="T55" fmla="*/ 31 h 50"/>
                  <a:gd name="T56" fmla="*/ 0 w 325"/>
                  <a:gd name="T5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50">
                    <a:moveTo>
                      <a:pt x="0" y="31"/>
                    </a:moveTo>
                    <a:lnTo>
                      <a:pt x="0" y="31"/>
                    </a:lnTo>
                    <a:lnTo>
                      <a:pt x="1" y="35"/>
                    </a:lnTo>
                    <a:lnTo>
                      <a:pt x="3" y="39"/>
                    </a:lnTo>
                    <a:lnTo>
                      <a:pt x="7" y="45"/>
                    </a:lnTo>
                    <a:lnTo>
                      <a:pt x="14" y="49"/>
                    </a:lnTo>
                    <a:lnTo>
                      <a:pt x="20" y="50"/>
                    </a:lnTo>
                    <a:lnTo>
                      <a:pt x="325" y="39"/>
                    </a:lnTo>
                    <a:lnTo>
                      <a:pt x="325" y="32"/>
                    </a:lnTo>
                    <a:lnTo>
                      <a:pt x="20" y="43"/>
                    </a:lnTo>
                    <a:lnTo>
                      <a:pt x="20" y="43"/>
                    </a:lnTo>
                    <a:lnTo>
                      <a:pt x="16" y="42"/>
                    </a:lnTo>
                    <a:lnTo>
                      <a:pt x="12" y="39"/>
                    </a:lnTo>
                    <a:lnTo>
                      <a:pt x="10" y="35"/>
                    </a:lnTo>
                    <a:lnTo>
                      <a:pt x="8" y="31"/>
                    </a:lnTo>
                    <a:lnTo>
                      <a:pt x="8" y="31"/>
                    </a:lnTo>
                    <a:lnTo>
                      <a:pt x="8" y="26"/>
                    </a:lnTo>
                    <a:lnTo>
                      <a:pt x="11" y="22"/>
                    </a:lnTo>
                    <a:lnTo>
                      <a:pt x="15" y="19"/>
                    </a:lnTo>
                    <a:lnTo>
                      <a:pt x="20" y="18"/>
                    </a:lnTo>
                    <a:lnTo>
                      <a:pt x="324" y="8"/>
                    </a:lnTo>
                    <a:lnTo>
                      <a:pt x="324" y="0"/>
                    </a:lnTo>
                    <a:lnTo>
                      <a:pt x="19" y="11"/>
                    </a:lnTo>
                    <a:lnTo>
                      <a:pt x="19" y="11"/>
                    </a:lnTo>
                    <a:lnTo>
                      <a:pt x="12" y="12"/>
                    </a:lnTo>
                    <a:lnTo>
                      <a:pt x="5" y="18"/>
                    </a:lnTo>
                    <a:lnTo>
                      <a:pt x="1" y="23"/>
                    </a:lnTo>
                    <a:lnTo>
                      <a:pt x="0" y="31"/>
                    </a:lnTo>
                    <a:lnTo>
                      <a:pt x="0" y="31"/>
                    </a:lnTo>
                    <a:close/>
                  </a:path>
                </a:pathLst>
              </a:custGeom>
              <a:solidFill>
                <a:srgbClr val="39393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1" name="Freeform 96"/>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close/>
                  </a:path>
                </a:pathLst>
              </a:custGeom>
              <a:solidFill>
                <a:srgbClr val="10515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2" name="Freeform 97"/>
              <p:cNvSpPr/>
              <p:nvPr/>
            </p:nvSpPr>
            <p:spPr bwMode="auto">
              <a:xfrm>
                <a:off x="1539882" y="3221997"/>
                <a:ext cx="1347" cy="13470"/>
              </a:xfrm>
              <a:custGeom>
                <a:avLst/>
                <a:gdLst>
                  <a:gd name="T0" fmla="*/ 0 w 1"/>
                  <a:gd name="T1" fmla="*/ 0 h 10"/>
                  <a:gd name="T2" fmla="*/ 1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lnTo>
                      <a:pt x="1" y="10"/>
                    </a:lnTo>
                    <a:lnTo>
                      <a:pt x="1"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3" name="Freeform 98"/>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close/>
                  </a:path>
                </a:pathLst>
              </a:custGeom>
              <a:solidFill>
                <a:srgbClr val="35383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4" name="Freeform 99"/>
              <p:cNvSpPr/>
              <p:nvPr/>
            </p:nvSpPr>
            <p:spPr bwMode="auto">
              <a:xfrm>
                <a:off x="1126358" y="3216609"/>
                <a:ext cx="414871" cy="32328"/>
              </a:xfrm>
              <a:custGeom>
                <a:avLst/>
                <a:gdLst>
                  <a:gd name="T0" fmla="*/ 307 w 308"/>
                  <a:gd name="T1" fmla="*/ 0 h 24"/>
                  <a:gd name="T2" fmla="*/ 0 w 308"/>
                  <a:gd name="T3" fmla="*/ 10 h 24"/>
                  <a:gd name="T4" fmla="*/ 0 w 308"/>
                  <a:gd name="T5" fmla="*/ 24 h 24"/>
                  <a:gd name="T6" fmla="*/ 308 w 308"/>
                  <a:gd name="T7" fmla="*/ 14 h 24"/>
                  <a:gd name="T8" fmla="*/ 307 w 308"/>
                  <a:gd name="T9" fmla="*/ 4 h 24"/>
                  <a:gd name="T10" fmla="*/ 307 w 308"/>
                  <a:gd name="T11" fmla="*/ 0 h 24"/>
                </a:gdLst>
                <a:ahLst/>
                <a:cxnLst>
                  <a:cxn ang="0">
                    <a:pos x="T0" y="T1"/>
                  </a:cxn>
                  <a:cxn ang="0">
                    <a:pos x="T2" y="T3"/>
                  </a:cxn>
                  <a:cxn ang="0">
                    <a:pos x="T4" y="T5"/>
                  </a:cxn>
                  <a:cxn ang="0">
                    <a:pos x="T6" y="T7"/>
                  </a:cxn>
                  <a:cxn ang="0">
                    <a:pos x="T8" y="T9"/>
                  </a:cxn>
                  <a:cxn ang="0">
                    <a:pos x="T10" y="T11"/>
                  </a:cxn>
                </a:cxnLst>
                <a:rect l="0" t="0" r="r" b="b"/>
                <a:pathLst>
                  <a:path w="308" h="24">
                    <a:moveTo>
                      <a:pt x="307" y="0"/>
                    </a:moveTo>
                    <a:lnTo>
                      <a:pt x="0" y="10"/>
                    </a:lnTo>
                    <a:lnTo>
                      <a:pt x="0" y="24"/>
                    </a:lnTo>
                    <a:lnTo>
                      <a:pt x="308" y="14"/>
                    </a:lnTo>
                    <a:lnTo>
                      <a:pt x="307" y="4"/>
                    </a:lnTo>
                    <a:lnTo>
                      <a:pt x="3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5" name="Freeform 100"/>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close/>
                  </a:path>
                </a:pathLst>
              </a:custGeom>
              <a:solidFill>
                <a:srgbClr val="3D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101"/>
              <p:cNvSpPr/>
              <p:nvPr/>
            </p:nvSpPr>
            <p:spPr bwMode="auto">
              <a:xfrm>
                <a:off x="1103459" y="3230079"/>
                <a:ext cx="22899" cy="18858"/>
              </a:xfrm>
              <a:custGeom>
                <a:avLst/>
                <a:gdLst>
                  <a:gd name="T0" fmla="*/ 17 w 17"/>
                  <a:gd name="T1" fmla="*/ 0 h 14"/>
                  <a:gd name="T2" fmla="*/ 0 w 17"/>
                  <a:gd name="T3" fmla="*/ 1 h 14"/>
                  <a:gd name="T4" fmla="*/ 0 w 17"/>
                  <a:gd name="T5" fmla="*/ 14 h 14"/>
                  <a:gd name="T6" fmla="*/ 17 w 17"/>
                  <a:gd name="T7" fmla="*/ 14 h 14"/>
                  <a:gd name="T8" fmla="*/ 17 w 17"/>
                  <a:gd name="T9" fmla="*/ 0 h 14"/>
                </a:gdLst>
                <a:ahLst/>
                <a:cxnLst>
                  <a:cxn ang="0">
                    <a:pos x="T0" y="T1"/>
                  </a:cxn>
                  <a:cxn ang="0">
                    <a:pos x="T2" y="T3"/>
                  </a:cxn>
                  <a:cxn ang="0">
                    <a:pos x="T4" y="T5"/>
                  </a:cxn>
                  <a:cxn ang="0">
                    <a:pos x="T6" y="T7"/>
                  </a:cxn>
                  <a:cxn ang="0">
                    <a:pos x="T8" y="T9"/>
                  </a:cxn>
                </a:cxnLst>
                <a:rect l="0" t="0" r="r" b="b"/>
                <a:pathLst>
                  <a:path w="17" h="14">
                    <a:moveTo>
                      <a:pt x="17" y="0"/>
                    </a:moveTo>
                    <a:lnTo>
                      <a:pt x="0" y="1"/>
                    </a:lnTo>
                    <a:lnTo>
                      <a:pt x="0" y="14"/>
                    </a:lnTo>
                    <a:lnTo>
                      <a:pt x="17"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102"/>
              <p:cNvSpPr/>
              <p:nvPr/>
            </p:nvSpPr>
            <p:spPr bwMode="auto">
              <a:xfrm>
                <a:off x="1094030" y="3044196"/>
                <a:ext cx="447199" cy="196660"/>
              </a:xfrm>
              <a:custGeom>
                <a:avLst/>
                <a:gdLst>
                  <a:gd name="T0" fmla="*/ 5 w 332"/>
                  <a:gd name="T1" fmla="*/ 146 h 146"/>
                  <a:gd name="T2" fmla="*/ 332 w 332"/>
                  <a:gd name="T3" fmla="*/ 135 h 146"/>
                  <a:gd name="T4" fmla="*/ 328 w 332"/>
                  <a:gd name="T5" fmla="*/ 0 h 146"/>
                  <a:gd name="T6" fmla="*/ 0 w 332"/>
                  <a:gd name="T7" fmla="*/ 11 h 146"/>
                  <a:gd name="T8" fmla="*/ 5 w 332"/>
                  <a:gd name="T9" fmla="*/ 146 h 146"/>
                </a:gdLst>
                <a:ahLst/>
                <a:cxnLst>
                  <a:cxn ang="0">
                    <a:pos x="T0" y="T1"/>
                  </a:cxn>
                  <a:cxn ang="0">
                    <a:pos x="T2" y="T3"/>
                  </a:cxn>
                  <a:cxn ang="0">
                    <a:pos x="T4" y="T5"/>
                  </a:cxn>
                  <a:cxn ang="0">
                    <a:pos x="T6" y="T7"/>
                  </a:cxn>
                  <a:cxn ang="0">
                    <a:pos x="T8" y="T9"/>
                  </a:cxn>
                </a:cxnLst>
                <a:rect l="0" t="0" r="r" b="b"/>
                <a:pathLst>
                  <a:path w="332" h="146">
                    <a:moveTo>
                      <a:pt x="5" y="146"/>
                    </a:moveTo>
                    <a:lnTo>
                      <a:pt x="332" y="135"/>
                    </a:lnTo>
                    <a:lnTo>
                      <a:pt x="328" y="0"/>
                    </a:lnTo>
                    <a:lnTo>
                      <a:pt x="0" y="11"/>
                    </a:lnTo>
                    <a:lnTo>
                      <a:pt x="5" y="146"/>
                    </a:lnTo>
                    <a:close/>
                  </a:path>
                </a:pathLst>
              </a:custGeom>
              <a:solidFill>
                <a:srgbClr val="84BCD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Freeform 103"/>
              <p:cNvSpPr/>
              <p:nvPr/>
            </p:nvSpPr>
            <p:spPr bwMode="auto">
              <a:xfrm>
                <a:off x="1094030" y="3056319"/>
                <a:ext cx="36369" cy="184537"/>
              </a:xfrm>
              <a:custGeom>
                <a:avLst/>
                <a:gdLst>
                  <a:gd name="T0" fmla="*/ 5 w 27"/>
                  <a:gd name="T1" fmla="*/ 137 h 137"/>
                  <a:gd name="T2" fmla="*/ 27 w 27"/>
                  <a:gd name="T3" fmla="*/ 135 h 137"/>
                  <a:gd name="T4" fmla="*/ 23 w 27"/>
                  <a:gd name="T5" fmla="*/ 0 h 137"/>
                  <a:gd name="T6" fmla="*/ 0 w 27"/>
                  <a:gd name="T7" fmla="*/ 2 h 137"/>
                  <a:gd name="T8" fmla="*/ 5 w 27"/>
                  <a:gd name="T9" fmla="*/ 137 h 137"/>
                </a:gdLst>
                <a:ahLst/>
                <a:cxnLst>
                  <a:cxn ang="0">
                    <a:pos x="T0" y="T1"/>
                  </a:cxn>
                  <a:cxn ang="0">
                    <a:pos x="T2" y="T3"/>
                  </a:cxn>
                  <a:cxn ang="0">
                    <a:pos x="T4" y="T5"/>
                  </a:cxn>
                  <a:cxn ang="0">
                    <a:pos x="T6" y="T7"/>
                  </a:cxn>
                  <a:cxn ang="0">
                    <a:pos x="T8" y="T9"/>
                  </a:cxn>
                </a:cxnLst>
                <a:rect l="0" t="0" r="r" b="b"/>
                <a:pathLst>
                  <a:path w="27" h="137">
                    <a:moveTo>
                      <a:pt x="5" y="137"/>
                    </a:moveTo>
                    <a:lnTo>
                      <a:pt x="27" y="135"/>
                    </a:lnTo>
                    <a:lnTo>
                      <a:pt x="23" y="0"/>
                    </a:lnTo>
                    <a:lnTo>
                      <a:pt x="0" y="2"/>
                    </a:lnTo>
                    <a:lnTo>
                      <a:pt x="5" y="137"/>
                    </a:lnTo>
                    <a:close/>
                  </a:path>
                </a:pathLst>
              </a:custGeom>
              <a:solidFill>
                <a:srgbClr val="AFC9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9" name="Freeform 104"/>
              <p:cNvSpPr/>
              <p:nvPr/>
            </p:nvSpPr>
            <p:spPr bwMode="auto">
              <a:xfrm>
                <a:off x="1394407" y="2908151"/>
                <a:ext cx="44451" cy="583245"/>
              </a:xfrm>
              <a:custGeom>
                <a:avLst/>
                <a:gdLst>
                  <a:gd name="T0" fmla="*/ 15 w 33"/>
                  <a:gd name="T1" fmla="*/ 433 h 433"/>
                  <a:gd name="T2" fmla="*/ 33 w 33"/>
                  <a:gd name="T3" fmla="*/ 432 h 433"/>
                  <a:gd name="T4" fmla="*/ 19 w 33"/>
                  <a:gd name="T5" fmla="*/ 0 h 433"/>
                  <a:gd name="T6" fmla="*/ 0 w 33"/>
                  <a:gd name="T7" fmla="*/ 0 h 433"/>
                  <a:gd name="T8" fmla="*/ 15 w 33"/>
                  <a:gd name="T9" fmla="*/ 433 h 433"/>
                </a:gdLst>
                <a:ahLst/>
                <a:cxnLst>
                  <a:cxn ang="0">
                    <a:pos x="T0" y="T1"/>
                  </a:cxn>
                  <a:cxn ang="0">
                    <a:pos x="T2" y="T3"/>
                  </a:cxn>
                  <a:cxn ang="0">
                    <a:pos x="T4" y="T5"/>
                  </a:cxn>
                  <a:cxn ang="0">
                    <a:pos x="T6" y="T7"/>
                  </a:cxn>
                  <a:cxn ang="0">
                    <a:pos x="T8" y="T9"/>
                  </a:cxn>
                </a:cxnLst>
                <a:rect l="0" t="0" r="r" b="b"/>
                <a:pathLst>
                  <a:path w="33" h="433">
                    <a:moveTo>
                      <a:pt x="15" y="433"/>
                    </a:moveTo>
                    <a:lnTo>
                      <a:pt x="33" y="432"/>
                    </a:lnTo>
                    <a:lnTo>
                      <a:pt x="19" y="0"/>
                    </a:lnTo>
                    <a:lnTo>
                      <a:pt x="0" y="0"/>
                    </a:lnTo>
                    <a:lnTo>
                      <a:pt x="15" y="433"/>
                    </a:lnTo>
                    <a:close/>
                  </a:path>
                </a:pathLst>
              </a:custGeom>
              <a:solidFill>
                <a:srgbClr val="BF3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0" name="Freeform 105"/>
              <p:cNvSpPr/>
              <p:nvPr/>
            </p:nvSpPr>
            <p:spPr bwMode="auto">
              <a:xfrm>
                <a:off x="1411918" y="3436168"/>
                <a:ext cx="26940" cy="55227"/>
              </a:xfrm>
              <a:custGeom>
                <a:avLst/>
                <a:gdLst>
                  <a:gd name="T0" fmla="*/ 2 w 20"/>
                  <a:gd name="T1" fmla="*/ 41 h 41"/>
                  <a:gd name="T2" fmla="*/ 20 w 20"/>
                  <a:gd name="T3" fmla="*/ 40 h 41"/>
                  <a:gd name="T4" fmla="*/ 19 w 20"/>
                  <a:gd name="T5" fmla="*/ 0 h 41"/>
                  <a:gd name="T6" fmla="*/ 0 w 20"/>
                  <a:gd name="T7" fmla="*/ 0 h 41"/>
                  <a:gd name="T8" fmla="*/ 2 w 20"/>
                  <a:gd name="T9" fmla="*/ 41 h 41"/>
                </a:gdLst>
                <a:ahLst/>
                <a:cxnLst>
                  <a:cxn ang="0">
                    <a:pos x="T0" y="T1"/>
                  </a:cxn>
                  <a:cxn ang="0">
                    <a:pos x="T2" y="T3"/>
                  </a:cxn>
                  <a:cxn ang="0">
                    <a:pos x="T4" y="T5"/>
                  </a:cxn>
                  <a:cxn ang="0">
                    <a:pos x="T6" y="T7"/>
                  </a:cxn>
                  <a:cxn ang="0">
                    <a:pos x="T8" y="T9"/>
                  </a:cxn>
                </a:cxnLst>
                <a:rect l="0" t="0" r="r" b="b"/>
                <a:pathLst>
                  <a:path w="20" h="41">
                    <a:moveTo>
                      <a:pt x="2" y="41"/>
                    </a:moveTo>
                    <a:lnTo>
                      <a:pt x="20" y="40"/>
                    </a:lnTo>
                    <a:lnTo>
                      <a:pt x="19" y="0"/>
                    </a:lnTo>
                    <a:lnTo>
                      <a:pt x="0" y="0"/>
                    </a:lnTo>
                    <a:lnTo>
                      <a:pt x="2" y="41"/>
                    </a:lnTo>
                    <a:close/>
                  </a:path>
                </a:pathLst>
              </a:custGeom>
              <a:solidFill>
                <a:srgbClr val="8F2A1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106"/>
              <p:cNvSpPr/>
              <p:nvPr/>
            </p:nvSpPr>
            <p:spPr bwMode="auto">
              <a:xfrm>
                <a:off x="1166767" y="3465802"/>
                <a:ext cx="30981" cy="55227"/>
              </a:xfrm>
              <a:custGeom>
                <a:avLst/>
                <a:gdLst>
                  <a:gd name="T0" fmla="*/ 1 w 23"/>
                  <a:gd name="T1" fmla="*/ 41 h 41"/>
                  <a:gd name="T2" fmla="*/ 23 w 23"/>
                  <a:gd name="T3" fmla="*/ 39 h 41"/>
                  <a:gd name="T4" fmla="*/ 22 w 23"/>
                  <a:gd name="T5" fmla="*/ 0 h 41"/>
                  <a:gd name="T6" fmla="*/ 0 w 23"/>
                  <a:gd name="T7" fmla="*/ 1 h 41"/>
                  <a:gd name="T8" fmla="*/ 1 w 23"/>
                  <a:gd name="T9" fmla="*/ 41 h 41"/>
                </a:gdLst>
                <a:ahLst/>
                <a:cxnLst>
                  <a:cxn ang="0">
                    <a:pos x="T0" y="T1"/>
                  </a:cxn>
                  <a:cxn ang="0">
                    <a:pos x="T2" y="T3"/>
                  </a:cxn>
                  <a:cxn ang="0">
                    <a:pos x="T4" y="T5"/>
                  </a:cxn>
                  <a:cxn ang="0">
                    <a:pos x="T6" y="T7"/>
                  </a:cxn>
                  <a:cxn ang="0">
                    <a:pos x="T8" y="T9"/>
                  </a:cxn>
                </a:cxnLst>
                <a:rect l="0" t="0" r="r" b="b"/>
                <a:pathLst>
                  <a:path w="23" h="41">
                    <a:moveTo>
                      <a:pt x="1" y="41"/>
                    </a:moveTo>
                    <a:lnTo>
                      <a:pt x="23" y="39"/>
                    </a:lnTo>
                    <a:lnTo>
                      <a:pt x="22" y="0"/>
                    </a:lnTo>
                    <a:lnTo>
                      <a:pt x="0" y="1"/>
                    </a:lnTo>
                    <a:lnTo>
                      <a:pt x="1" y="41"/>
                    </a:lnTo>
                    <a:close/>
                  </a:path>
                </a:pathLst>
              </a:custGeom>
              <a:solidFill>
                <a:srgbClr val="AD3D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632"/>
              <p:cNvSpPr/>
              <p:nvPr/>
            </p:nvSpPr>
            <p:spPr bwMode="auto">
              <a:xfrm>
                <a:off x="939127" y="3531804"/>
                <a:ext cx="216865" cy="292296"/>
              </a:xfrm>
              <a:custGeom>
                <a:avLst/>
                <a:gdLst>
                  <a:gd name="T0" fmla="*/ 137 w 161"/>
                  <a:gd name="T1" fmla="*/ 27 h 217"/>
                  <a:gd name="T2" fmla="*/ 116 w 161"/>
                  <a:gd name="T3" fmla="*/ 62 h 217"/>
                  <a:gd name="T4" fmla="*/ 104 w 161"/>
                  <a:gd name="T5" fmla="*/ 77 h 217"/>
                  <a:gd name="T6" fmla="*/ 103 w 161"/>
                  <a:gd name="T7" fmla="*/ 75 h 217"/>
                  <a:gd name="T8" fmla="*/ 108 w 161"/>
                  <a:gd name="T9" fmla="*/ 35 h 217"/>
                  <a:gd name="T10" fmla="*/ 110 w 161"/>
                  <a:gd name="T11" fmla="*/ 14 h 217"/>
                  <a:gd name="T12" fmla="*/ 108 w 161"/>
                  <a:gd name="T13" fmla="*/ 6 h 217"/>
                  <a:gd name="T14" fmla="*/ 104 w 161"/>
                  <a:gd name="T15" fmla="*/ 1 h 217"/>
                  <a:gd name="T16" fmla="*/ 99 w 161"/>
                  <a:gd name="T17" fmla="*/ 0 h 217"/>
                  <a:gd name="T18" fmla="*/ 92 w 161"/>
                  <a:gd name="T19" fmla="*/ 1 h 217"/>
                  <a:gd name="T20" fmla="*/ 88 w 161"/>
                  <a:gd name="T21" fmla="*/ 4 h 217"/>
                  <a:gd name="T22" fmla="*/ 81 w 161"/>
                  <a:gd name="T23" fmla="*/ 19 h 217"/>
                  <a:gd name="T24" fmla="*/ 80 w 161"/>
                  <a:gd name="T25" fmla="*/ 28 h 217"/>
                  <a:gd name="T26" fmla="*/ 72 w 161"/>
                  <a:gd name="T27" fmla="*/ 60 h 217"/>
                  <a:gd name="T28" fmla="*/ 66 w 161"/>
                  <a:gd name="T29" fmla="*/ 70 h 217"/>
                  <a:gd name="T30" fmla="*/ 68 w 161"/>
                  <a:gd name="T31" fmla="*/ 59 h 217"/>
                  <a:gd name="T32" fmla="*/ 68 w 161"/>
                  <a:gd name="T33" fmla="*/ 37 h 217"/>
                  <a:gd name="T34" fmla="*/ 65 w 161"/>
                  <a:gd name="T35" fmla="*/ 21 h 217"/>
                  <a:gd name="T36" fmla="*/ 61 w 161"/>
                  <a:gd name="T37" fmla="*/ 16 h 217"/>
                  <a:gd name="T38" fmla="*/ 56 w 161"/>
                  <a:gd name="T39" fmla="*/ 14 h 217"/>
                  <a:gd name="T40" fmla="*/ 50 w 161"/>
                  <a:gd name="T41" fmla="*/ 17 h 217"/>
                  <a:gd name="T42" fmla="*/ 45 w 161"/>
                  <a:gd name="T43" fmla="*/ 31 h 217"/>
                  <a:gd name="T44" fmla="*/ 30 w 161"/>
                  <a:gd name="T45" fmla="*/ 95 h 217"/>
                  <a:gd name="T46" fmla="*/ 22 w 161"/>
                  <a:gd name="T47" fmla="*/ 118 h 217"/>
                  <a:gd name="T48" fmla="*/ 7 w 161"/>
                  <a:gd name="T49" fmla="*/ 159 h 217"/>
                  <a:gd name="T50" fmla="*/ 0 w 161"/>
                  <a:gd name="T51" fmla="*/ 183 h 217"/>
                  <a:gd name="T52" fmla="*/ 27 w 161"/>
                  <a:gd name="T53" fmla="*/ 199 h 217"/>
                  <a:gd name="T54" fmla="*/ 51 w 161"/>
                  <a:gd name="T55" fmla="*/ 217 h 217"/>
                  <a:gd name="T56" fmla="*/ 58 w 161"/>
                  <a:gd name="T57" fmla="*/ 210 h 217"/>
                  <a:gd name="T58" fmla="*/ 95 w 161"/>
                  <a:gd name="T59" fmla="*/ 189 h 217"/>
                  <a:gd name="T60" fmla="*/ 127 w 161"/>
                  <a:gd name="T61" fmla="*/ 172 h 217"/>
                  <a:gd name="T62" fmla="*/ 158 w 161"/>
                  <a:gd name="T63" fmla="*/ 163 h 217"/>
                  <a:gd name="T64" fmla="*/ 159 w 161"/>
                  <a:gd name="T65" fmla="*/ 159 h 217"/>
                  <a:gd name="T66" fmla="*/ 159 w 161"/>
                  <a:gd name="T67" fmla="*/ 149 h 217"/>
                  <a:gd name="T68" fmla="*/ 154 w 161"/>
                  <a:gd name="T69" fmla="*/ 140 h 217"/>
                  <a:gd name="T70" fmla="*/ 137 w 161"/>
                  <a:gd name="T71" fmla="*/ 139 h 217"/>
                  <a:gd name="T72" fmla="*/ 123 w 161"/>
                  <a:gd name="T73" fmla="*/ 141 h 217"/>
                  <a:gd name="T74" fmla="*/ 108 w 161"/>
                  <a:gd name="T75" fmla="*/ 147 h 217"/>
                  <a:gd name="T76" fmla="*/ 105 w 161"/>
                  <a:gd name="T77" fmla="*/ 149 h 217"/>
                  <a:gd name="T78" fmla="*/ 149 w 161"/>
                  <a:gd name="T79" fmla="*/ 68 h 217"/>
                  <a:gd name="T80" fmla="*/ 161 w 161"/>
                  <a:gd name="T81" fmla="*/ 36 h 217"/>
                  <a:gd name="T82" fmla="*/ 161 w 161"/>
                  <a:gd name="T83" fmla="*/ 24 h 217"/>
                  <a:gd name="T84" fmla="*/ 158 w 161"/>
                  <a:gd name="T85" fmla="*/ 17 h 217"/>
                  <a:gd name="T86" fmla="*/ 154 w 161"/>
                  <a:gd name="T87" fmla="*/ 13 h 217"/>
                  <a:gd name="T88" fmla="*/ 147 w 161"/>
                  <a:gd name="T89" fmla="*/ 14 h 217"/>
                  <a:gd name="T90" fmla="*/ 142 w 161"/>
                  <a:gd name="T91" fmla="*/ 19 h 217"/>
                  <a:gd name="T92" fmla="*/ 137 w 161"/>
                  <a:gd name="T93" fmla="*/ 2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217">
                    <a:moveTo>
                      <a:pt x="137" y="27"/>
                    </a:moveTo>
                    <a:lnTo>
                      <a:pt x="137" y="27"/>
                    </a:lnTo>
                    <a:lnTo>
                      <a:pt x="127" y="43"/>
                    </a:lnTo>
                    <a:lnTo>
                      <a:pt x="116" y="62"/>
                    </a:lnTo>
                    <a:lnTo>
                      <a:pt x="107" y="74"/>
                    </a:lnTo>
                    <a:lnTo>
                      <a:pt x="104" y="77"/>
                    </a:lnTo>
                    <a:lnTo>
                      <a:pt x="103" y="77"/>
                    </a:lnTo>
                    <a:lnTo>
                      <a:pt x="103" y="75"/>
                    </a:lnTo>
                    <a:lnTo>
                      <a:pt x="103" y="75"/>
                    </a:lnTo>
                    <a:lnTo>
                      <a:pt x="108" y="35"/>
                    </a:lnTo>
                    <a:lnTo>
                      <a:pt x="110" y="14"/>
                    </a:lnTo>
                    <a:lnTo>
                      <a:pt x="110" y="14"/>
                    </a:lnTo>
                    <a:lnTo>
                      <a:pt x="110" y="10"/>
                    </a:lnTo>
                    <a:lnTo>
                      <a:pt x="108" y="6"/>
                    </a:lnTo>
                    <a:lnTo>
                      <a:pt x="107" y="4"/>
                    </a:lnTo>
                    <a:lnTo>
                      <a:pt x="104" y="1"/>
                    </a:lnTo>
                    <a:lnTo>
                      <a:pt x="101" y="0"/>
                    </a:lnTo>
                    <a:lnTo>
                      <a:pt x="99" y="0"/>
                    </a:lnTo>
                    <a:lnTo>
                      <a:pt x="96" y="0"/>
                    </a:lnTo>
                    <a:lnTo>
                      <a:pt x="92" y="1"/>
                    </a:lnTo>
                    <a:lnTo>
                      <a:pt x="92" y="1"/>
                    </a:lnTo>
                    <a:lnTo>
                      <a:pt x="88" y="4"/>
                    </a:lnTo>
                    <a:lnTo>
                      <a:pt x="85" y="10"/>
                    </a:lnTo>
                    <a:lnTo>
                      <a:pt x="81" y="19"/>
                    </a:lnTo>
                    <a:lnTo>
                      <a:pt x="80" y="28"/>
                    </a:lnTo>
                    <a:lnTo>
                      <a:pt x="80" y="28"/>
                    </a:lnTo>
                    <a:lnTo>
                      <a:pt x="76" y="47"/>
                    </a:lnTo>
                    <a:lnTo>
                      <a:pt x="72" y="60"/>
                    </a:lnTo>
                    <a:lnTo>
                      <a:pt x="68" y="68"/>
                    </a:lnTo>
                    <a:lnTo>
                      <a:pt x="66" y="70"/>
                    </a:lnTo>
                    <a:lnTo>
                      <a:pt x="66" y="70"/>
                    </a:lnTo>
                    <a:lnTo>
                      <a:pt x="68" y="59"/>
                    </a:lnTo>
                    <a:lnTo>
                      <a:pt x="68" y="48"/>
                    </a:lnTo>
                    <a:lnTo>
                      <a:pt x="68" y="37"/>
                    </a:lnTo>
                    <a:lnTo>
                      <a:pt x="66" y="27"/>
                    </a:lnTo>
                    <a:lnTo>
                      <a:pt x="65" y="21"/>
                    </a:lnTo>
                    <a:lnTo>
                      <a:pt x="64" y="19"/>
                    </a:lnTo>
                    <a:lnTo>
                      <a:pt x="61" y="16"/>
                    </a:lnTo>
                    <a:lnTo>
                      <a:pt x="58" y="14"/>
                    </a:lnTo>
                    <a:lnTo>
                      <a:pt x="56" y="14"/>
                    </a:lnTo>
                    <a:lnTo>
                      <a:pt x="50" y="17"/>
                    </a:lnTo>
                    <a:lnTo>
                      <a:pt x="50" y="17"/>
                    </a:lnTo>
                    <a:lnTo>
                      <a:pt x="47" y="23"/>
                    </a:lnTo>
                    <a:lnTo>
                      <a:pt x="45" y="31"/>
                    </a:lnTo>
                    <a:lnTo>
                      <a:pt x="38" y="58"/>
                    </a:lnTo>
                    <a:lnTo>
                      <a:pt x="30" y="95"/>
                    </a:lnTo>
                    <a:lnTo>
                      <a:pt x="30" y="95"/>
                    </a:lnTo>
                    <a:lnTo>
                      <a:pt x="22" y="118"/>
                    </a:lnTo>
                    <a:lnTo>
                      <a:pt x="15" y="139"/>
                    </a:lnTo>
                    <a:lnTo>
                      <a:pt x="7" y="159"/>
                    </a:lnTo>
                    <a:lnTo>
                      <a:pt x="0" y="183"/>
                    </a:lnTo>
                    <a:lnTo>
                      <a:pt x="0" y="183"/>
                    </a:lnTo>
                    <a:lnTo>
                      <a:pt x="14" y="191"/>
                    </a:lnTo>
                    <a:lnTo>
                      <a:pt x="27" y="199"/>
                    </a:lnTo>
                    <a:lnTo>
                      <a:pt x="51" y="217"/>
                    </a:lnTo>
                    <a:lnTo>
                      <a:pt x="51" y="217"/>
                    </a:lnTo>
                    <a:lnTo>
                      <a:pt x="58" y="210"/>
                    </a:lnTo>
                    <a:lnTo>
                      <a:pt x="58" y="210"/>
                    </a:lnTo>
                    <a:lnTo>
                      <a:pt x="69" y="203"/>
                    </a:lnTo>
                    <a:lnTo>
                      <a:pt x="95" y="189"/>
                    </a:lnTo>
                    <a:lnTo>
                      <a:pt x="111" y="181"/>
                    </a:lnTo>
                    <a:lnTo>
                      <a:pt x="127" y="172"/>
                    </a:lnTo>
                    <a:lnTo>
                      <a:pt x="143" y="167"/>
                    </a:lnTo>
                    <a:lnTo>
                      <a:pt x="158" y="163"/>
                    </a:lnTo>
                    <a:lnTo>
                      <a:pt x="158" y="163"/>
                    </a:lnTo>
                    <a:lnTo>
                      <a:pt x="159" y="159"/>
                    </a:lnTo>
                    <a:lnTo>
                      <a:pt x="159" y="154"/>
                    </a:lnTo>
                    <a:lnTo>
                      <a:pt x="159" y="149"/>
                    </a:lnTo>
                    <a:lnTo>
                      <a:pt x="158" y="144"/>
                    </a:lnTo>
                    <a:lnTo>
                      <a:pt x="154" y="140"/>
                    </a:lnTo>
                    <a:lnTo>
                      <a:pt x="146" y="139"/>
                    </a:lnTo>
                    <a:lnTo>
                      <a:pt x="137" y="139"/>
                    </a:lnTo>
                    <a:lnTo>
                      <a:pt x="137" y="139"/>
                    </a:lnTo>
                    <a:lnTo>
                      <a:pt x="123" y="141"/>
                    </a:lnTo>
                    <a:lnTo>
                      <a:pt x="115" y="144"/>
                    </a:lnTo>
                    <a:lnTo>
                      <a:pt x="108" y="147"/>
                    </a:lnTo>
                    <a:lnTo>
                      <a:pt x="105" y="149"/>
                    </a:lnTo>
                    <a:lnTo>
                      <a:pt x="105" y="149"/>
                    </a:lnTo>
                    <a:lnTo>
                      <a:pt x="149" y="68"/>
                    </a:lnTo>
                    <a:lnTo>
                      <a:pt x="149" y="68"/>
                    </a:lnTo>
                    <a:lnTo>
                      <a:pt x="157" y="51"/>
                    </a:lnTo>
                    <a:lnTo>
                      <a:pt x="161" y="36"/>
                    </a:lnTo>
                    <a:lnTo>
                      <a:pt x="161" y="29"/>
                    </a:lnTo>
                    <a:lnTo>
                      <a:pt x="161" y="24"/>
                    </a:lnTo>
                    <a:lnTo>
                      <a:pt x="159" y="20"/>
                    </a:lnTo>
                    <a:lnTo>
                      <a:pt x="158" y="17"/>
                    </a:lnTo>
                    <a:lnTo>
                      <a:pt x="155" y="14"/>
                    </a:lnTo>
                    <a:lnTo>
                      <a:pt x="154" y="13"/>
                    </a:lnTo>
                    <a:lnTo>
                      <a:pt x="151" y="13"/>
                    </a:lnTo>
                    <a:lnTo>
                      <a:pt x="147" y="14"/>
                    </a:lnTo>
                    <a:lnTo>
                      <a:pt x="145" y="16"/>
                    </a:lnTo>
                    <a:lnTo>
                      <a:pt x="142" y="19"/>
                    </a:lnTo>
                    <a:lnTo>
                      <a:pt x="137" y="27"/>
                    </a:lnTo>
                    <a:lnTo>
                      <a:pt x="137" y="27"/>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633"/>
              <p:cNvSpPr/>
              <p:nvPr/>
            </p:nvSpPr>
            <p:spPr bwMode="auto">
              <a:xfrm>
                <a:off x="1721725" y="3763485"/>
                <a:ext cx="254580" cy="233029"/>
              </a:xfrm>
              <a:custGeom>
                <a:avLst/>
                <a:gdLst>
                  <a:gd name="T0" fmla="*/ 164 w 189"/>
                  <a:gd name="T1" fmla="*/ 79 h 173"/>
                  <a:gd name="T2" fmla="*/ 144 w 189"/>
                  <a:gd name="T3" fmla="*/ 49 h 173"/>
                  <a:gd name="T4" fmla="*/ 143 w 189"/>
                  <a:gd name="T5" fmla="*/ 46 h 173"/>
                  <a:gd name="T6" fmla="*/ 137 w 189"/>
                  <a:gd name="T7" fmla="*/ 42 h 173"/>
                  <a:gd name="T8" fmla="*/ 124 w 189"/>
                  <a:gd name="T9" fmla="*/ 38 h 173"/>
                  <a:gd name="T10" fmla="*/ 117 w 189"/>
                  <a:gd name="T11" fmla="*/ 37 h 173"/>
                  <a:gd name="T12" fmla="*/ 105 w 189"/>
                  <a:gd name="T13" fmla="*/ 38 h 173"/>
                  <a:gd name="T14" fmla="*/ 93 w 189"/>
                  <a:gd name="T15" fmla="*/ 37 h 173"/>
                  <a:gd name="T16" fmla="*/ 81 w 189"/>
                  <a:gd name="T17" fmla="*/ 40 h 173"/>
                  <a:gd name="T18" fmla="*/ 73 w 189"/>
                  <a:gd name="T19" fmla="*/ 46 h 173"/>
                  <a:gd name="T20" fmla="*/ 66 w 189"/>
                  <a:gd name="T21" fmla="*/ 57 h 173"/>
                  <a:gd name="T22" fmla="*/ 60 w 189"/>
                  <a:gd name="T23" fmla="*/ 52 h 173"/>
                  <a:gd name="T24" fmla="*/ 24 w 189"/>
                  <a:gd name="T25" fmla="*/ 10 h 173"/>
                  <a:gd name="T26" fmla="*/ 16 w 189"/>
                  <a:gd name="T27" fmla="*/ 3 h 173"/>
                  <a:gd name="T28" fmla="*/ 9 w 189"/>
                  <a:gd name="T29" fmla="*/ 0 h 173"/>
                  <a:gd name="T30" fmla="*/ 4 w 189"/>
                  <a:gd name="T31" fmla="*/ 2 h 173"/>
                  <a:gd name="T32" fmla="*/ 0 w 189"/>
                  <a:gd name="T33" fmla="*/ 6 h 173"/>
                  <a:gd name="T34" fmla="*/ 0 w 189"/>
                  <a:gd name="T35" fmla="*/ 14 h 173"/>
                  <a:gd name="T36" fmla="*/ 2 w 189"/>
                  <a:gd name="T37" fmla="*/ 25 h 173"/>
                  <a:gd name="T38" fmla="*/ 23 w 189"/>
                  <a:gd name="T39" fmla="*/ 53 h 173"/>
                  <a:gd name="T40" fmla="*/ 32 w 189"/>
                  <a:gd name="T41" fmla="*/ 64 h 173"/>
                  <a:gd name="T42" fmla="*/ 50 w 189"/>
                  <a:gd name="T43" fmla="*/ 95 h 173"/>
                  <a:gd name="T44" fmla="*/ 62 w 189"/>
                  <a:gd name="T45" fmla="*/ 118 h 173"/>
                  <a:gd name="T46" fmla="*/ 64 w 189"/>
                  <a:gd name="T47" fmla="*/ 122 h 173"/>
                  <a:gd name="T48" fmla="*/ 62 w 189"/>
                  <a:gd name="T49" fmla="*/ 122 h 173"/>
                  <a:gd name="T50" fmla="*/ 47 w 189"/>
                  <a:gd name="T51" fmla="*/ 131 h 173"/>
                  <a:gd name="T52" fmla="*/ 35 w 189"/>
                  <a:gd name="T53" fmla="*/ 138 h 173"/>
                  <a:gd name="T54" fmla="*/ 21 w 189"/>
                  <a:gd name="T55" fmla="*/ 148 h 173"/>
                  <a:gd name="T56" fmla="*/ 20 w 189"/>
                  <a:gd name="T57" fmla="*/ 160 h 173"/>
                  <a:gd name="T58" fmla="*/ 25 w 189"/>
                  <a:gd name="T59" fmla="*/ 169 h 173"/>
                  <a:gd name="T60" fmla="*/ 28 w 189"/>
                  <a:gd name="T61" fmla="*/ 173 h 173"/>
                  <a:gd name="T62" fmla="*/ 44 w 189"/>
                  <a:gd name="T63" fmla="*/ 161 h 173"/>
                  <a:gd name="T64" fmla="*/ 63 w 189"/>
                  <a:gd name="T65" fmla="*/ 154 h 173"/>
                  <a:gd name="T66" fmla="*/ 83 w 189"/>
                  <a:gd name="T67" fmla="*/ 153 h 173"/>
                  <a:gd name="T68" fmla="*/ 120 w 189"/>
                  <a:gd name="T69" fmla="*/ 158 h 173"/>
                  <a:gd name="T70" fmla="*/ 147 w 189"/>
                  <a:gd name="T71" fmla="*/ 166 h 173"/>
                  <a:gd name="T72" fmla="*/ 155 w 189"/>
                  <a:gd name="T73" fmla="*/ 172 h 173"/>
                  <a:gd name="T74" fmla="*/ 171 w 189"/>
                  <a:gd name="T75" fmla="*/ 152 h 173"/>
                  <a:gd name="T76" fmla="*/ 189 w 189"/>
                  <a:gd name="T77" fmla="*/ 131 h 173"/>
                  <a:gd name="T78" fmla="*/ 164 w 189"/>
                  <a:gd name="T79" fmla="*/ 7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173">
                    <a:moveTo>
                      <a:pt x="164" y="79"/>
                    </a:moveTo>
                    <a:lnTo>
                      <a:pt x="164" y="79"/>
                    </a:lnTo>
                    <a:lnTo>
                      <a:pt x="155" y="65"/>
                    </a:lnTo>
                    <a:lnTo>
                      <a:pt x="144" y="49"/>
                    </a:lnTo>
                    <a:lnTo>
                      <a:pt x="144" y="49"/>
                    </a:lnTo>
                    <a:lnTo>
                      <a:pt x="143" y="46"/>
                    </a:lnTo>
                    <a:lnTo>
                      <a:pt x="143" y="46"/>
                    </a:lnTo>
                    <a:lnTo>
                      <a:pt x="137" y="42"/>
                    </a:lnTo>
                    <a:lnTo>
                      <a:pt x="131" y="40"/>
                    </a:lnTo>
                    <a:lnTo>
                      <a:pt x="124" y="38"/>
                    </a:lnTo>
                    <a:lnTo>
                      <a:pt x="117" y="37"/>
                    </a:lnTo>
                    <a:lnTo>
                      <a:pt x="117" y="37"/>
                    </a:lnTo>
                    <a:lnTo>
                      <a:pt x="110" y="38"/>
                    </a:lnTo>
                    <a:lnTo>
                      <a:pt x="105" y="38"/>
                    </a:lnTo>
                    <a:lnTo>
                      <a:pt x="93" y="37"/>
                    </a:lnTo>
                    <a:lnTo>
                      <a:pt x="93" y="37"/>
                    </a:lnTo>
                    <a:lnTo>
                      <a:pt x="86" y="37"/>
                    </a:lnTo>
                    <a:lnTo>
                      <a:pt x="81" y="40"/>
                    </a:lnTo>
                    <a:lnTo>
                      <a:pt x="77" y="42"/>
                    </a:lnTo>
                    <a:lnTo>
                      <a:pt x="73" y="46"/>
                    </a:lnTo>
                    <a:lnTo>
                      <a:pt x="69" y="54"/>
                    </a:lnTo>
                    <a:lnTo>
                      <a:pt x="66" y="57"/>
                    </a:lnTo>
                    <a:lnTo>
                      <a:pt x="66" y="57"/>
                    </a:lnTo>
                    <a:lnTo>
                      <a:pt x="60" y="52"/>
                    </a:lnTo>
                    <a:lnTo>
                      <a:pt x="50" y="40"/>
                    </a:lnTo>
                    <a:lnTo>
                      <a:pt x="24" y="10"/>
                    </a:lnTo>
                    <a:lnTo>
                      <a:pt x="24" y="10"/>
                    </a:lnTo>
                    <a:lnTo>
                      <a:pt x="16" y="3"/>
                    </a:lnTo>
                    <a:lnTo>
                      <a:pt x="13" y="0"/>
                    </a:lnTo>
                    <a:lnTo>
                      <a:pt x="9" y="0"/>
                    </a:lnTo>
                    <a:lnTo>
                      <a:pt x="6" y="0"/>
                    </a:lnTo>
                    <a:lnTo>
                      <a:pt x="4" y="2"/>
                    </a:lnTo>
                    <a:lnTo>
                      <a:pt x="1" y="3"/>
                    </a:lnTo>
                    <a:lnTo>
                      <a:pt x="0" y="6"/>
                    </a:lnTo>
                    <a:lnTo>
                      <a:pt x="0" y="10"/>
                    </a:lnTo>
                    <a:lnTo>
                      <a:pt x="0" y="14"/>
                    </a:lnTo>
                    <a:lnTo>
                      <a:pt x="1" y="18"/>
                    </a:lnTo>
                    <a:lnTo>
                      <a:pt x="2" y="25"/>
                    </a:lnTo>
                    <a:lnTo>
                      <a:pt x="10" y="38"/>
                    </a:lnTo>
                    <a:lnTo>
                      <a:pt x="23" y="53"/>
                    </a:lnTo>
                    <a:lnTo>
                      <a:pt x="23" y="53"/>
                    </a:lnTo>
                    <a:lnTo>
                      <a:pt x="32" y="64"/>
                    </a:lnTo>
                    <a:lnTo>
                      <a:pt x="39" y="75"/>
                    </a:lnTo>
                    <a:lnTo>
                      <a:pt x="50" y="95"/>
                    </a:lnTo>
                    <a:lnTo>
                      <a:pt x="58" y="111"/>
                    </a:lnTo>
                    <a:lnTo>
                      <a:pt x="62" y="118"/>
                    </a:lnTo>
                    <a:lnTo>
                      <a:pt x="64" y="122"/>
                    </a:lnTo>
                    <a:lnTo>
                      <a:pt x="64" y="122"/>
                    </a:lnTo>
                    <a:lnTo>
                      <a:pt x="63" y="122"/>
                    </a:lnTo>
                    <a:lnTo>
                      <a:pt x="62" y="122"/>
                    </a:lnTo>
                    <a:lnTo>
                      <a:pt x="55" y="126"/>
                    </a:lnTo>
                    <a:lnTo>
                      <a:pt x="47" y="131"/>
                    </a:lnTo>
                    <a:lnTo>
                      <a:pt x="35" y="138"/>
                    </a:lnTo>
                    <a:lnTo>
                      <a:pt x="35" y="138"/>
                    </a:lnTo>
                    <a:lnTo>
                      <a:pt x="27" y="142"/>
                    </a:lnTo>
                    <a:lnTo>
                      <a:pt x="21" y="148"/>
                    </a:lnTo>
                    <a:lnTo>
                      <a:pt x="20" y="154"/>
                    </a:lnTo>
                    <a:lnTo>
                      <a:pt x="20" y="160"/>
                    </a:lnTo>
                    <a:lnTo>
                      <a:pt x="23" y="165"/>
                    </a:lnTo>
                    <a:lnTo>
                      <a:pt x="25" y="169"/>
                    </a:lnTo>
                    <a:lnTo>
                      <a:pt x="28" y="173"/>
                    </a:lnTo>
                    <a:lnTo>
                      <a:pt x="28" y="173"/>
                    </a:lnTo>
                    <a:lnTo>
                      <a:pt x="36" y="166"/>
                    </a:lnTo>
                    <a:lnTo>
                      <a:pt x="44" y="161"/>
                    </a:lnTo>
                    <a:lnTo>
                      <a:pt x="54" y="157"/>
                    </a:lnTo>
                    <a:lnTo>
                      <a:pt x="63" y="154"/>
                    </a:lnTo>
                    <a:lnTo>
                      <a:pt x="74" y="153"/>
                    </a:lnTo>
                    <a:lnTo>
                      <a:pt x="83" y="153"/>
                    </a:lnTo>
                    <a:lnTo>
                      <a:pt x="102" y="154"/>
                    </a:lnTo>
                    <a:lnTo>
                      <a:pt x="120" y="158"/>
                    </a:lnTo>
                    <a:lnTo>
                      <a:pt x="133" y="162"/>
                    </a:lnTo>
                    <a:lnTo>
                      <a:pt x="147" y="166"/>
                    </a:lnTo>
                    <a:lnTo>
                      <a:pt x="147" y="166"/>
                    </a:lnTo>
                    <a:lnTo>
                      <a:pt x="155" y="172"/>
                    </a:lnTo>
                    <a:lnTo>
                      <a:pt x="155" y="172"/>
                    </a:lnTo>
                    <a:lnTo>
                      <a:pt x="171" y="152"/>
                    </a:lnTo>
                    <a:lnTo>
                      <a:pt x="189" y="131"/>
                    </a:lnTo>
                    <a:lnTo>
                      <a:pt x="189" y="131"/>
                    </a:lnTo>
                    <a:lnTo>
                      <a:pt x="164" y="79"/>
                    </a:lnTo>
                    <a:lnTo>
                      <a:pt x="164" y="79"/>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634"/>
              <p:cNvSpPr/>
              <p:nvPr/>
            </p:nvSpPr>
            <p:spPr bwMode="auto">
              <a:xfrm>
                <a:off x="1106153" y="4132559"/>
                <a:ext cx="763740" cy="400055"/>
              </a:xfrm>
              <a:custGeom>
                <a:avLst/>
                <a:gdLst>
                  <a:gd name="T0" fmla="*/ 0 w 567"/>
                  <a:gd name="T1" fmla="*/ 229 h 297"/>
                  <a:gd name="T2" fmla="*/ 108 w 567"/>
                  <a:gd name="T3" fmla="*/ 0 h 297"/>
                  <a:gd name="T4" fmla="*/ 449 w 567"/>
                  <a:gd name="T5" fmla="*/ 0 h 297"/>
                  <a:gd name="T6" fmla="*/ 567 w 567"/>
                  <a:gd name="T7" fmla="*/ 214 h 297"/>
                  <a:gd name="T8" fmla="*/ 567 w 567"/>
                  <a:gd name="T9" fmla="*/ 214 h 297"/>
                  <a:gd name="T10" fmla="*/ 557 w 567"/>
                  <a:gd name="T11" fmla="*/ 222 h 297"/>
                  <a:gd name="T12" fmla="*/ 544 w 567"/>
                  <a:gd name="T13" fmla="*/ 230 h 297"/>
                  <a:gd name="T14" fmla="*/ 527 w 567"/>
                  <a:gd name="T15" fmla="*/ 239 h 297"/>
                  <a:gd name="T16" fmla="*/ 505 w 567"/>
                  <a:gd name="T17" fmla="*/ 250 h 297"/>
                  <a:gd name="T18" fmla="*/ 478 w 567"/>
                  <a:gd name="T19" fmla="*/ 262 h 297"/>
                  <a:gd name="T20" fmla="*/ 449 w 567"/>
                  <a:gd name="T21" fmla="*/ 273 h 297"/>
                  <a:gd name="T22" fmla="*/ 413 w 567"/>
                  <a:gd name="T23" fmla="*/ 283 h 297"/>
                  <a:gd name="T24" fmla="*/ 374 w 567"/>
                  <a:gd name="T25" fmla="*/ 291 h 297"/>
                  <a:gd name="T26" fmla="*/ 353 w 567"/>
                  <a:gd name="T27" fmla="*/ 293 h 297"/>
                  <a:gd name="T28" fmla="*/ 331 w 567"/>
                  <a:gd name="T29" fmla="*/ 296 h 297"/>
                  <a:gd name="T30" fmla="*/ 308 w 567"/>
                  <a:gd name="T31" fmla="*/ 297 h 297"/>
                  <a:gd name="T32" fmla="*/ 285 w 567"/>
                  <a:gd name="T33" fmla="*/ 297 h 297"/>
                  <a:gd name="T34" fmla="*/ 260 w 567"/>
                  <a:gd name="T35" fmla="*/ 297 h 297"/>
                  <a:gd name="T36" fmla="*/ 234 w 567"/>
                  <a:gd name="T37" fmla="*/ 295 h 297"/>
                  <a:gd name="T38" fmla="*/ 208 w 567"/>
                  <a:gd name="T39" fmla="*/ 292 h 297"/>
                  <a:gd name="T40" fmla="*/ 181 w 567"/>
                  <a:gd name="T41" fmla="*/ 288 h 297"/>
                  <a:gd name="T42" fmla="*/ 153 w 567"/>
                  <a:gd name="T43" fmla="*/ 283 h 297"/>
                  <a:gd name="T44" fmla="*/ 123 w 567"/>
                  <a:gd name="T45" fmla="*/ 275 h 297"/>
                  <a:gd name="T46" fmla="*/ 95 w 567"/>
                  <a:gd name="T47" fmla="*/ 265 h 297"/>
                  <a:gd name="T48" fmla="*/ 64 w 567"/>
                  <a:gd name="T49" fmla="*/ 256 h 297"/>
                  <a:gd name="T50" fmla="*/ 33 w 567"/>
                  <a:gd name="T51" fmla="*/ 242 h 297"/>
                  <a:gd name="T52" fmla="*/ 0 w 567"/>
                  <a:gd name="T53" fmla="*/ 229 h 297"/>
                  <a:gd name="T54" fmla="*/ 0 w 567"/>
                  <a:gd name="T55" fmla="*/ 22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7" h="297">
                    <a:moveTo>
                      <a:pt x="0" y="229"/>
                    </a:moveTo>
                    <a:lnTo>
                      <a:pt x="108" y="0"/>
                    </a:lnTo>
                    <a:lnTo>
                      <a:pt x="449" y="0"/>
                    </a:lnTo>
                    <a:lnTo>
                      <a:pt x="567" y="214"/>
                    </a:lnTo>
                    <a:lnTo>
                      <a:pt x="567" y="214"/>
                    </a:lnTo>
                    <a:lnTo>
                      <a:pt x="557" y="222"/>
                    </a:lnTo>
                    <a:lnTo>
                      <a:pt x="544" y="230"/>
                    </a:lnTo>
                    <a:lnTo>
                      <a:pt x="527" y="239"/>
                    </a:lnTo>
                    <a:lnTo>
                      <a:pt x="505" y="250"/>
                    </a:lnTo>
                    <a:lnTo>
                      <a:pt x="478" y="262"/>
                    </a:lnTo>
                    <a:lnTo>
                      <a:pt x="449" y="273"/>
                    </a:lnTo>
                    <a:lnTo>
                      <a:pt x="413" y="283"/>
                    </a:lnTo>
                    <a:lnTo>
                      <a:pt x="374" y="291"/>
                    </a:lnTo>
                    <a:lnTo>
                      <a:pt x="353" y="293"/>
                    </a:lnTo>
                    <a:lnTo>
                      <a:pt x="331" y="296"/>
                    </a:lnTo>
                    <a:lnTo>
                      <a:pt x="308" y="297"/>
                    </a:lnTo>
                    <a:lnTo>
                      <a:pt x="285" y="297"/>
                    </a:lnTo>
                    <a:lnTo>
                      <a:pt x="260" y="297"/>
                    </a:lnTo>
                    <a:lnTo>
                      <a:pt x="234" y="295"/>
                    </a:lnTo>
                    <a:lnTo>
                      <a:pt x="208" y="292"/>
                    </a:lnTo>
                    <a:lnTo>
                      <a:pt x="181" y="288"/>
                    </a:lnTo>
                    <a:lnTo>
                      <a:pt x="153" y="283"/>
                    </a:lnTo>
                    <a:lnTo>
                      <a:pt x="123" y="275"/>
                    </a:lnTo>
                    <a:lnTo>
                      <a:pt x="95" y="265"/>
                    </a:lnTo>
                    <a:lnTo>
                      <a:pt x="64" y="256"/>
                    </a:lnTo>
                    <a:lnTo>
                      <a:pt x="33" y="242"/>
                    </a:lnTo>
                    <a:lnTo>
                      <a:pt x="0" y="229"/>
                    </a:lnTo>
                    <a:lnTo>
                      <a:pt x="0" y="229"/>
                    </a:lnTo>
                    <a:close/>
                  </a:path>
                </a:pathLst>
              </a:custGeom>
              <a:solidFill>
                <a:srgbClr val="D2D7D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635"/>
              <p:cNvSpPr/>
              <p:nvPr/>
            </p:nvSpPr>
            <p:spPr bwMode="auto">
              <a:xfrm>
                <a:off x="1743277" y="3793119"/>
                <a:ext cx="87554" cy="79472"/>
              </a:xfrm>
              <a:custGeom>
                <a:avLst/>
                <a:gdLst>
                  <a:gd name="T0" fmla="*/ 58 w 65"/>
                  <a:gd name="T1" fmla="*/ 3 h 59"/>
                  <a:gd name="T2" fmla="*/ 63 w 65"/>
                  <a:gd name="T3" fmla="*/ 9 h 59"/>
                  <a:gd name="T4" fmla="*/ 63 w 65"/>
                  <a:gd name="T5" fmla="*/ 9 h 59"/>
                  <a:gd name="T6" fmla="*/ 65 w 65"/>
                  <a:gd name="T7" fmla="*/ 12 h 59"/>
                  <a:gd name="T8" fmla="*/ 65 w 65"/>
                  <a:gd name="T9" fmla="*/ 16 h 59"/>
                  <a:gd name="T10" fmla="*/ 65 w 65"/>
                  <a:gd name="T11" fmla="*/ 19 h 59"/>
                  <a:gd name="T12" fmla="*/ 62 w 65"/>
                  <a:gd name="T13" fmla="*/ 22 h 59"/>
                  <a:gd name="T14" fmla="*/ 19 w 65"/>
                  <a:gd name="T15" fmla="*/ 58 h 59"/>
                  <a:gd name="T16" fmla="*/ 19 w 65"/>
                  <a:gd name="T17" fmla="*/ 58 h 59"/>
                  <a:gd name="T18" fmla="*/ 16 w 65"/>
                  <a:gd name="T19" fmla="*/ 59 h 59"/>
                  <a:gd name="T20" fmla="*/ 13 w 65"/>
                  <a:gd name="T21" fmla="*/ 59 h 59"/>
                  <a:gd name="T22" fmla="*/ 9 w 65"/>
                  <a:gd name="T23" fmla="*/ 59 h 59"/>
                  <a:gd name="T24" fmla="*/ 7 w 65"/>
                  <a:gd name="T25" fmla="*/ 57 h 59"/>
                  <a:gd name="T26" fmla="*/ 1 w 65"/>
                  <a:gd name="T27" fmla="*/ 51 h 59"/>
                  <a:gd name="T28" fmla="*/ 1 w 65"/>
                  <a:gd name="T29" fmla="*/ 51 h 59"/>
                  <a:gd name="T30" fmla="*/ 0 w 65"/>
                  <a:gd name="T31" fmla="*/ 47 h 59"/>
                  <a:gd name="T32" fmla="*/ 0 w 65"/>
                  <a:gd name="T33" fmla="*/ 45 h 59"/>
                  <a:gd name="T34" fmla="*/ 1 w 65"/>
                  <a:gd name="T35" fmla="*/ 41 h 59"/>
                  <a:gd name="T36" fmla="*/ 3 w 65"/>
                  <a:gd name="T37" fmla="*/ 38 h 59"/>
                  <a:gd name="T38" fmla="*/ 46 w 65"/>
                  <a:gd name="T39" fmla="*/ 3 h 59"/>
                  <a:gd name="T40" fmla="*/ 46 w 65"/>
                  <a:gd name="T41" fmla="*/ 3 h 59"/>
                  <a:gd name="T42" fmla="*/ 48 w 65"/>
                  <a:gd name="T43" fmla="*/ 0 h 59"/>
                  <a:gd name="T44" fmla="*/ 53 w 65"/>
                  <a:gd name="T45" fmla="*/ 0 h 59"/>
                  <a:gd name="T46" fmla="*/ 55 w 65"/>
                  <a:gd name="T47" fmla="*/ 1 h 59"/>
                  <a:gd name="T48" fmla="*/ 58 w 65"/>
                  <a:gd name="T49" fmla="*/ 3 h 59"/>
                  <a:gd name="T50" fmla="*/ 58 w 65"/>
                  <a:gd name="T51"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9">
                    <a:moveTo>
                      <a:pt x="58" y="3"/>
                    </a:moveTo>
                    <a:lnTo>
                      <a:pt x="63" y="9"/>
                    </a:lnTo>
                    <a:lnTo>
                      <a:pt x="63" y="9"/>
                    </a:lnTo>
                    <a:lnTo>
                      <a:pt x="65" y="12"/>
                    </a:lnTo>
                    <a:lnTo>
                      <a:pt x="65" y="16"/>
                    </a:lnTo>
                    <a:lnTo>
                      <a:pt x="65" y="19"/>
                    </a:lnTo>
                    <a:lnTo>
                      <a:pt x="62" y="22"/>
                    </a:lnTo>
                    <a:lnTo>
                      <a:pt x="19" y="58"/>
                    </a:lnTo>
                    <a:lnTo>
                      <a:pt x="19" y="58"/>
                    </a:lnTo>
                    <a:lnTo>
                      <a:pt x="16" y="59"/>
                    </a:lnTo>
                    <a:lnTo>
                      <a:pt x="13" y="59"/>
                    </a:lnTo>
                    <a:lnTo>
                      <a:pt x="9" y="59"/>
                    </a:lnTo>
                    <a:lnTo>
                      <a:pt x="7" y="57"/>
                    </a:lnTo>
                    <a:lnTo>
                      <a:pt x="1" y="51"/>
                    </a:lnTo>
                    <a:lnTo>
                      <a:pt x="1" y="51"/>
                    </a:lnTo>
                    <a:lnTo>
                      <a:pt x="0" y="47"/>
                    </a:lnTo>
                    <a:lnTo>
                      <a:pt x="0" y="45"/>
                    </a:lnTo>
                    <a:lnTo>
                      <a:pt x="1" y="41"/>
                    </a:lnTo>
                    <a:lnTo>
                      <a:pt x="3" y="38"/>
                    </a:lnTo>
                    <a:lnTo>
                      <a:pt x="46" y="3"/>
                    </a:lnTo>
                    <a:lnTo>
                      <a:pt x="46" y="3"/>
                    </a:lnTo>
                    <a:lnTo>
                      <a:pt x="48" y="0"/>
                    </a:lnTo>
                    <a:lnTo>
                      <a:pt x="53" y="0"/>
                    </a:lnTo>
                    <a:lnTo>
                      <a:pt x="55" y="1"/>
                    </a:lnTo>
                    <a:lnTo>
                      <a:pt x="58" y="3"/>
                    </a:lnTo>
                    <a:lnTo>
                      <a:pt x="58"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636"/>
              <p:cNvSpPr/>
              <p:nvPr/>
            </p:nvSpPr>
            <p:spPr bwMode="auto">
              <a:xfrm>
                <a:off x="1750011" y="3799854"/>
                <a:ext cx="75431" cy="66003"/>
              </a:xfrm>
              <a:custGeom>
                <a:avLst/>
                <a:gdLst>
                  <a:gd name="T0" fmla="*/ 50 w 56"/>
                  <a:gd name="T1" fmla="*/ 2 h 49"/>
                  <a:gd name="T2" fmla="*/ 54 w 56"/>
                  <a:gd name="T3" fmla="*/ 6 h 49"/>
                  <a:gd name="T4" fmla="*/ 54 w 56"/>
                  <a:gd name="T5" fmla="*/ 6 h 49"/>
                  <a:gd name="T6" fmla="*/ 54 w 56"/>
                  <a:gd name="T7" fmla="*/ 9 h 49"/>
                  <a:gd name="T8" fmla="*/ 56 w 56"/>
                  <a:gd name="T9" fmla="*/ 10 h 49"/>
                  <a:gd name="T10" fmla="*/ 54 w 56"/>
                  <a:gd name="T11" fmla="*/ 13 h 49"/>
                  <a:gd name="T12" fmla="*/ 53 w 56"/>
                  <a:gd name="T13" fmla="*/ 14 h 49"/>
                  <a:gd name="T14" fmla="*/ 12 w 56"/>
                  <a:gd name="T15" fmla="*/ 48 h 49"/>
                  <a:gd name="T16" fmla="*/ 12 w 56"/>
                  <a:gd name="T17" fmla="*/ 48 h 49"/>
                  <a:gd name="T18" fmla="*/ 11 w 56"/>
                  <a:gd name="T19" fmla="*/ 49 h 49"/>
                  <a:gd name="T20" fmla="*/ 8 w 56"/>
                  <a:gd name="T21" fmla="*/ 49 h 49"/>
                  <a:gd name="T22" fmla="*/ 7 w 56"/>
                  <a:gd name="T23" fmla="*/ 49 h 49"/>
                  <a:gd name="T24" fmla="*/ 6 w 56"/>
                  <a:gd name="T25" fmla="*/ 48 h 49"/>
                  <a:gd name="T26" fmla="*/ 2 w 56"/>
                  <a:gd name="T27" fmla="*/ 44 h 49"/>
                  <a:gd name="T28" fmla="*/ 2 w 56"/>
                  <a:gd name="T29" fmla="*/ 44 h 49"/>
                  <a:gd name="T30" fmla="*/ 0 w 56"/>
                  <a:gd name="T31" fmla="*/ 41 h 49"/>
                  <a:gd name="T32" fmla="*/ 0 w 56"/>
                  <a:gd name="T33" fmla="*/ 40 h 49"/>
                  <a:gd name="T34" fmla="*/ 2 w 56"/>
                  <a:gd name="T35" fmla="*/ 37 h 49"/>
                  <a:gd name="T36" fmla="*/ 3 w 56"/>
                  <a:gd name="T37" fmla="*/ 36 h 49"/>
                  <a:gd name="T38" fmla="*/ 42 w 56"/>
                  <a:gd name="T39" fmla="*/ 2 h 49"/>
                  <a:gd name="T40" fmla="*/ 42 w 56"/>
                  <a:gd name="T41" fmla="*/ 2 h 49"/>
                  <a:gd name="T42" fmla="*/ 45 w 56"/>
                  <a:gd name="T43" fmla="*/ 0 h 49"/>
                  <a:gd name="T44" fmla="*/ 46 w 56"/>
                  <a:gd name="T45" fmla="*/ 0 h 49"/>
                  <a:gd name="T46" fmla="*/ 49 w 56"/>
                  <a:gd name="T47" fmla="*/ 0 h 49"/>
                  <a:gd name="T48" fmla="*/ 50 w 56"/>
                  <a:gd name="T49" fmla="*/ 2 h 49"/>
                  <a:gd name="T50" fmla="*/ 50 w 56"/>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9">
                    <a:moveTo>
                      <a:pt x="50" y="2"/>
                    </a:moveTo>
                    <a:lnTo>
                      <a:pt x="54" y="6"/>
                    </a:lnTo>
                    <a:lnTo>
                      <a:pt x="54" y="6"/>
                    </a:lnTo>
                    <a:lnTo>
                      <a:pt x="54" y="9"/>
                    </a:lnTo>
                    <a:lnTo>
                      <a:pt x="56" y="10"/>
                    </a:lnTo>
                    <a:lnTo>
                      <a:pt x="54" y="13"/>
                    </a:lnTo>
                    <a:lnTo>
                      <a:pt x="53" y="14"/>
                    </a:lnTo>
                    <a:lnTo>
                      <a:pt x="12" y="48"/>
                    </a:lnTo>
                    <a:lnTo>
                      <a:pt x="12" y="48"/>
                    </a:lnTo>
                    <a:lnTo>
                      <a:pt x="11" y="49"/>
                    </a:lnTo>
                    <a:lnTo>
                      <a:pt x="8" y="49"/>
                    </a:lnTo>
                    <a:lnTo>
                      <a:pt x="7" y="49"/>
                    </a:lnTo>
                    <a:lnTo>
                      <a:pt x="6" y="48"/>
                    </a:lnTo>
                    <a:lnTo>
                      <a:pt x="2" y="44"/>
                    </a:lnTo>
                    <a:lnTo>
                      <a:pt x="2" y="44"/>
                    </a:lnTo>
                    <a:lnTo>
                      <a:pt x="0" y="41"/>
                    </a:lnTo>
                    <a:lnTo>
                      <a:pt x="0" y="40"/>
                    </a:lnTo>
                    <a:lnTo>
                      <a:pt x="2" y="37"/>
                    </a:lnTo>
                    <a:lnTo>
                      <a:pt x="3" y="36"/>
                    </a:lnTo>
                    <a:lnTo>
                      <a:pt x="42" y="2"/>
                    </a:lnTo>
                    <a:lnTo>
                      <a:pt x="42" y="2"/>
                    </a:lnTo>
                    <a:lnTo>
                      <a:pt x="45" y="0"/>
                    </a:lnTo>
                    <a:lnTo>
                      <a:pt x="46" y="0"/>
                    </a:lnTo>
                    <a:lnTo>
                      <a:pt x="49" y="0"/>
                    </a:lnTo>
                    <a:lnTo>
                      <a:pt x="50" y="2"/>
                    </a:lnTo>
                    <a:lnTo>
                      <a:pt x="50" y="2"/>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637"/>
              <p:cNvSpPr/>
              <p:nvPr/>
            </p:nvSpPr>
            <p:spPr bwMode="auto">
              <a:xfrm>
                <a:off x="1566821" y="3802548"/>
                <a:ext cx="241111" cy="239763"/>
              </a:xfrm>
              <a:custGeom>
                <a:avLst/>
                <a:gdLst>
                  <a:gd name="T0" fmla="*/ 158 w 179"/>
                  <a:gd name="T1" fmla="*/ 32 h 178"/>
                  <a:gd name="T2" fmla="*/ 169 w 179"/>
                  <a:gd name="T3" fmla="*/ 47 h 178"/>
                  <a:gd name="T4" fmla="*/ 175 w 179"/>
                  <a:gd name="T5" fmla="*/ 63 h 178"/>
                  <a:gd name="T6" fmla="*/ 179 w 179"/>
                  <a:gd name="T7" fmla="*/ 79 h 178"/>
                  <a:gd name="T8" fmla="*/ 179 w 179"/>
                  <a:gd name="T9" fmla="*/ 97 h 178"/>
                  <a:gd name="T10" fmla="*/ 175 w 179"/>
                  <a:gd name="T11" fmla="*/ 113 h 178"/>
                  <a:gd name="T12" fmla="*/ 170 w 179"/>
                  <a:gd name="T13" fmla="*/ 129 h 178"/>
                  <a:gd name="T14" fmla="*/ 161 w 179"/>
                  <a:gd name="T15" fmla="*/ 144 h 178"/>
                  <a:gd name="T16" fmla="*/ 147 w 179"/>
                  <a:gd name="T17" fmla="*/ 158 h 178"/>
                  <a:gd name="T18" fmla="*/ 140 w 179"/>
                  <a:gd name="T19" fmla="*/ 163 h 178"/>
                  <a:gd name="T20" fmla="*/ 124 w 179"/>
                  <a:gd name="T21" fmla="*/ 171 h 178"/>
                  <a:gd name="T22" fmla="*/ 108 w 179"/>
                  <a:gd name="T23" fmla="*/ 177 h 178"/>
                  <a:gd name="T24" fmla="*/ 92 w 179"/>
                  <a:gd name="T25" fmla="*/ 178 h 178"/>
                  <a:gd name="T26" fmla="*/ 74 w 179"/>
                  <a:gd name="T27" fmla="*/ 177 h 178"/>
                  <a:gd name="T28" fmla="*/ 58 w 179"/>
                  <a:gd name="T29" fmla="*/ 173 h 178"/>
                  <a:gd name="T30" fmla="*/ 42 w 179"/>
                  <a:gd name="T31" fmla="*/ 164 h 178"/>
                  <a:gd name="T32" fmla="*/ 28 w 179"/>
                  <a:gd name="T33" fmla="*/ 154 h 178"/>
                  <a:gd name="T34" fmla="*/ 22 w 179"/>
                  <a:gd name="T35" fmla="*/ 147 h 178"/>
                  <a:gd name="T36" fmla="*/ 12 w 179"/>
                  <a:gd name="T37" fmla="*/ 132 h 178"/>
                  <a:gd name="T38" fmla="*/ 4 w 179"/>
                  <a:gd name="T39" fmla="*/ 116 h 178"/>
                  <a:gd name="T40" fmla="*/ 1 w 179"/>
                  <a:gd name="T41" fmla="*/ 98 h 178"/>
                  <a:gd name="T42" fmla="*/ 1 w 179"/>
                  <a:gd name="T43" fmla="*/ 82 h 178"/>
                  <a:gd name="T44" fmla="*/ 4 w 179"/>
                  <a:gd name="T45" fmla="*/ 65 h 178"/>
                  <a:gd name="T46" fmla="*/ 11 w 179"/>
                  <a:gd name="T47" fmla="*/ 48 h 178"/>
                  <a:gd name="T48" fmla="*/ 20 w 179"/>
                  <a:gd name="T49" fmla="*/ 34 h 178"/>
                  <a:gd name="T50" fmla="*/ 32 w 179"/>
                  <a:gd name="T51" fmla="*/ 21 h 178"/>
                  <a:gd name="T52" fmla="*/ 39 w 179"/>
                  <a:gd name="T53" fmla="*/ 16 h 178"/>
                  <a:gd name="T54" fmla="*/ 55 w 179"/>
                  <a:gd name="T55" fmla="*/ 7 h 178"/>
                  <a:gd name="T56" fmla="*/ 71 w 179"/>
                  <a:gd name="T57" fmla="*/ 1 h 178"/>
                  <a:gd name="T58" fmla="*/ 89 w 179"/>
                  <a:gd name="T59" fmla="*/ 0 h 178"/>
                  <a:gd name="T60" fmla="*/ 107 w 179"/>
                  <a:gd name="T61" fmla="*/ 1 h 178"/>
                  <a:gd name="T62" fmla="*/ 123 w 179"/>
                  <a:gd name="T63" fmla="*/ 7 h 178"/>
                  <a:gd name="T64" fmla="*/ 138 w 179"/>
                  <a:gd name="T65" fmla="*/ 13 h 178"/>
                  <a:gd name="T66" fmla="*/ 152 w 179"/>
                  <a:gd name="T67" fmla="*/ 25 h 178"/>
                  <a:gd name="T68" fmla="*/ 158 w 179"/>
                  <a:gd name="T69" fmla="*/ 3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8">
                    <a:moveTo>
                      <a:pt x="158" y="32"/>
                    </a:moveTo>
                    <a:lnTo>
                      <a:pt x="158" y="32"/>
                    </a:lnTo>
                    <a:lnTo>
                      <a:pt x="163" y="39"/>
                    </a:lnTo>
                    <a:lnTo>
                      <a:pt x="169" y="47"/>
                    </a:lnTo>
                    <a:lnTo>
                      <a:pt x="173" y="54"/>
                    </a:lnTo>
                    <a:lnTo>
                      <a:pt x="175" y="63"/>
                    </a:lnTo>
                    <a:lnTo>
                      <a:pt x="178" y="71"/>
                    </a:lnTo>
                    <a:lnTo>
                      <a:pt x="179" y="79"/>
                    </a:lnTo>
                    <a:lnTo>
                      <a:pt x="179" y="88"/>
                    </a:lnTo>
                    <a:lnTo>
                      <a:pt x="179" y="97"/>
                    </a:lnTo>
                    <a:lnTo>
                      <a:pt x="178" y="105"/>
                    </a:lnTo>
                    <a:lnTo>
                      <a:pt x="175" y="113"/>
                    </a:lnTo>
                    <a:lnTo>
                      <a:pt x="173" y="121"/>
                    </a:lnTo>
                    <a:lnTo>
                      <a:pt x="170" y="129"/>
                    </a:lnTo>
                    <a:lnTo>
                      <a:pt x="166" y="137"/>
                    </a:lnTo>
                    <a:lnTo>
                      <a:pt x="161" y="144"/>
                    </a:lnTo>
                    <a:lnTo>
                      <a:pt x="154" y="151"/>
                    </a:lnTo>
                    <a:lnTo>
                      <a:pt x="147" y="158"/>
                    </a:lnTo>
                    <a:lnTo>
                      <a:pt x="147" y="158"/>
                    </a:lnTo>
                    <a:lnTo>
                      <a:pt x="140" y="163"/>
                    </a:lnTo>
                    <a:lnTo>
                      <a:pt x="132" y="167"/>
                    </a:lnTo>
                    <a:lnTo>
                      <a:pt x="124" y="171"/>
                    </a:lnTo>
                    <a:lnTo>
                      <a:pt x="116" y="174"/>
                    </a:lnTo>
                    <a:lnTo>
                      <a:pt x="108" y="177"/>
                    </a:lnTo>
                    <a:lnTo>
                      <a:pt x="100" y="178"/>
                    </a:lnTo>
                    <a:lnTo>
                      <a:pt x="92" y="178"/>
                    </a:lnTo>
                    <a:lnTo>
                      <a:pt x="82" y="178"/>
                    </a:lnTo>
                    <a:lnTo>
                      <a:pt x="74" y="177"/>
                    </a:lnTo>
                    <a:lnTo>
                      <a:pt x="66" y="175"/>
                    </a:lnTo>
                    <a:lnTo>
                      <a:pt x="58" y="173"/>
                    </a:lnTo>
                    <a:lnTo>
                      <a:pt x="50" y="169"/>
                    </a:lnTo>
                    <a:lnTo>
                      <a:pt x="42" y="164"/>
                    </a:lnTo>
                    <a:lnTo>
                      <a:pt x="35" y="159"/>
                    </a:lnTo>
                    <a:lnTo>
                      <a:pt x="28" y="154"/>
                    </a:lnTo>
                    <a:lnTo>
                      <a:pt x="22" y="147"/>
                    </a:lnTo>
                    <a:lnTo>
                      <a:pt x="22" y="147"/>
                    </a:lnTo>
                    <a:lnTo>
                      <a:pt x="16" y="140"/>
                    </a:lnTo>
                    <a:lnTo>
                      <a:pt x="12" y="132"/>
                    </a:lnTo>
                    <a:lnTo>
                      <a:pt x="8" y="124"/>
                    </a:lnTo>
                    <a:lnTo>
                      <a:pt x="4" y="116"/>
                    </a:lnTo>
                    <a:lnTo>
                      <a:pt x="3" y="108"/>
                    </a:lnTo>
                    <a:lnTo>
                      <a:pt x="1" y="98"/>
                    </a:lnTo>
                    <a:lnTo>
                      <a:pt x="0" y="90"/>
                    </a:lnTo>
                    <a:lnTo>
                      <a:pt x="1" y="82"/>
                    </a:lnTo>
                    <a:lnTo>
                      <a:pt x="3" y="73"/>
                    </a:lnTo>
                    <a:lnTo>
                      <a:pt x="4" y="65"/>
                    </a:lnTo>
                    <a:lnTo>
                      <a:pt x="7" y="56"/>
                    </a:lnTo>
                    <a:lnTo>
                      <a:pt x="11" y="48"/>
                    </a:lnTo>
                    <a:lnTo>
                      <a:pt x="15" y="42"/>
                    </a:lnTo>
                    <a:lnTo>
                      <a:pt x="20" y="34"/>
                    </a:lnTo>
                    <a:lnTo>
                      <a:pt x="26" y="27"/>
                    </a:lnTo>
                    <a:lnTo>
                      <a:pt x="32" y="21"/>
                    </a:lnTo>
                    <a:lnTo>
                      <a:pt x="32" y="21"/>
                    </a:lnTo>
                    <a:lnTo>
                      <a:pt x="39" y="16"/>
                    </a:lnTo>
                    <a:lnTo>
                      <a:pt x="47" y="11"/>
                    </a:lnTo>
                    <a:lnTo>
                      <a:pt x="55" y="7"/>
                    </a:lnTo>
                    <a:lnTo>
                      <a:pt x="63" y="4"/>
                    </a:lnTo>
                    <a:lnTo>
                      <a:pt x="71" y="1"/>
                    </a:lnTo>
                    <a:lnTo>
                      <a:pt x="81" y="0"/>
                    </a:lnTo>
                    <a:lnTo>
                      <a:pt x="89" y="0"/>
                    </a:lnTo>
                    <a:lnTo>
                      <a:pt x="97" y="0"/>
                    </a:lnTo>
                    <a:lnTo>
                      <a:pt x="107" y="1"/>
                    </a:lnTo>
                    <a:lnTo>
                      <a:pt x="115" y="4"/>
                    </a:lnTo>
                    <a:lnTo>
                      <a:pt x="123" y="7"/>
                    </a:lnTo>
                    <a:lnTo>
                      <a:pt x="131" y="9"/>
                    </a:lnTo>
                    <a:lnTo>
                      <a:pt x="138" y="13"/>
                    </a:lnTo>
                    <a:lnTo>
                      <a:pt x="146" y="19"/>
                    </a:lnTo>
                    <a:lnTo>
                      <a:pt x="152" y="25"/>
                    </a:lnTo>
                    <a:lnTo>
                      <a:pt x="158" y="32"/>
                    </a:lnTo>
                    <a:lnTo>
                      <a:pt x="158"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8" name="Freeform 638"/>
              <p:cNvSpPr/>
              <p:nvPr/>
            </p:nvSpPr>
            <p:spPr bwMode="auto">
              <a:xfrm>
                <a:off x="1578944" y="3814670"/>
                <a:ext cx="216865" cy="216865"/>
              </a:xfrm>
              <a:custGeom>
                <a:avLst/>
                <a:gdLst>
                  <a:gd name="T0" fmla="*/ 142 w 161"/>
                  <a:gd name="T1" fmla="*/ 29 h 161"/>
                  <a:gd name="T2" fmla="*/ 142 w 161"/>
                  <a:gd name="T3" fmla="*/ 29 h 161"/>
                  <a:gd name="T4" fmla="*/ 148 w 161"/>
                  <a:gd name="T5" fmla="*/ 35 h 161"/>
                  <a:gd name="T6" fmla="*/ 152 w 161"/>
                  <a:gd name="T7" fmla="*/ 42 h 161"/>
                  <a:gd name="T8" fmla="*/ 158 w 161"/>
                  <a:gd name="T9" fmla="*/ 57 h 161"/>
                  <a:gd name="T10" fmla="*/ 161 w 161"/>
                  <a:gd name="T11" fmla="*/ 72 h 161"/>
                  <a:gd name="T12" fmla="*/ 161 w 161"/>
                  <a:gd name="T13" fmla="*/ 87 h 161"/>
                  <a:gd name="T14" fmla="*/ 158 w 161"/>
                  <a:gd name="T15" fmla="*/ 101 h 161"/>
                  <a:gd name="T16" fmla="*/ 153 w 161"/>
                  <a:gd name="T17" fmla="*/ 116 h 161"/>
                  <a:gd name="T18" fmla="*/ 145 w 161"/>
                  <a:gd name="T19" fmla="*/ 130 h 161"/>
                  <a:gd name="T20" fmla="*/ 139 w 161"/>
                  <a:gd name="T21" fmla="*/ 137 h 161"/>
                  <a:gd name="T22" fmla="*/ 133 w 161"/>
                  <a:gd name="T23" fmla="*/ 142 h 161"/>
                  <a:gd name="T24" fmla="*/ 133 w 161"/>
                  <a:gd name="T25" fmla="*/ 142 h 161"/>
                  <a:gd name="T26" fmla="*/ 126 w 161"/>
                  <a:gd name="T27" fmla="*/ 146 h 161"/>
                  <a:gd name="T28" fmla="*/ 119 w 161"/>
                  <a:gd name="T29" fmla="*/ 151 h 161"/>
                  <a:gd name="T30" fmla="*/ 104 w 161"/>
                  <a:gd name="T31" fmla="*/ 157 h 161"/>
                  <a:gd name="T32" fmla="*/ 89 w 161"/>
                  <a:gd name="T33" fmla="*/ 161 h 161"/>
                  <a:gd name="T34" fmla="*/ 75 w 161"/>
                  <a:gd name="T35" fmla="*/ 161 h 161"/>
                  <a:gd name="T36" fmla="*/ 58 w 161"/>
                  <a:gd name="T37" fmla="*/ 158 h 161"/>
                  <a:gd name="T38" fmla="*/ 45 w 161"/>
                  <a:gd name="T39" fmla="*/ 151 h 161"/>
                  <a:gd name="T40" fmla="*/ 31 w 161"/>
                  <a:gd name="T41" fmla="*/ 143 h 161"/>
                  <a:gd name="T42" fmla="*/ 25 w 161"/>
                  <a:gd name="T43" fmla="*/ 138 h 161"/>
                  <a:gd name="T44" fmla="*/ 19 w 161"/>
                  <a:gd name="T45" fmla="*/ 133 h 161"/>
                  <a:gd name="T46" fmla="*/ 19 w 161"/>
                  <a:gd name="T47" fmla="*/ 133 h 161"/>
                  <a:gd name="T48" fmla="*/ 14 w 161"/>
                  <a:gd name="T49" fmla="*/ 126 h 161"/>
                  <a:gd name="T50" fmla="*/ 10 w 161"/>
                  <a:gd name="T51" fmla="*/ 119 h 161"/>
                  <a:gd name="T52" fmla="*/ 4 w 161"/>
                  <a:gd name="T53" fmla="*/ 104 h 161"/>
                  <a:gd name="T54" fmla="*/ 0 w 161"/>
                  <a:gd name="T55" fmla="*/ 89 h 161"/>
                  <a:gd name="T56" fmla="*/ 0 w 161"/>
                  <a:gd name="T57" fmla="*/ 73 h 161"/>
                  <a:gd name="T58" fmla="*/ 3 w 161"/>
                  <a:gd name="T59" fmla="*/ 58 h 161"/>
                  <a:gd name="T60" fmla="*/ 10 w 161"/>
                  <a:gd name="T61" fmla="*/ 43 h 161"/>
                  <a:gd name="T62" fmla="*/ 18 w 161"/>
                  <a:gd name="T63" fmla="*/ 30 h 161"/>
                  <a:gd name="T64" fmla="*/ 23 w 161"/>
                  <a:gd name="T65" fmla="*/ 25 h 161"/>
                  <a:gd name="T66" fmla="*/ 29 w 161"/>
                  <a:gd name="T67" fmla="*/ 19 h 161"/>
                  <a:gd name="T68" fmla="*/ 29 w 161"/>
                  <a:gd name="T69" fmla="*/ 19 h 161"/>
                  <a:gd name="T70" fmla="*/ 35 w 161"/>
                  <a:gd name="T71" fmla="*/ 14 h 161"/>
                  <a:gd name="T72" fmla="*/ 42 w 161"/>
                  <a:gd name="T73" fmla="*/ 10 h 161"/>
                  <a:gd name="T74" fmla="*/ 57 w 161"/>
                  <a:gd name="T75" fmla="*/ 3 h 161"/>
                  <a:gd name="T76" fmla="*/ 72 w 161"/>
                  <a:gd name="T77" fmla="*/ 0 h 161"/>
                  <a:gd name="T78" fmla="*/ 88 w 161"/>
                  <a:gd name="T79" fmla="*/ 0 h 161"/>
                  <a:gd name="T80" fmla="*/ 103 w 161"/>
                  <a:gd name="T81" fmla="*/ 3 h 161"/>
                  <a:gd name="T82" fmla="*/ 118 w 161"/>
                  <a:gd name="T83" fmla="*/ 8 h 161"/>
                  <a:gd name="T84" fmla="*/ 131 w 161"/>
                  <a:gd name="T85" fmla="*/ 16 h 161"/>
                  <a:gd name="T86" fmla="*/ 137 w 161"/>
                  <a:gd name="T87" fmla="*/ 22 h 161"/>
                  <a:gd name="T88" fmla="*/ 142 w 161"/>
                  <a:gd name="T89" fmla="*/ 29 h 161"/>
                  <a:gd name="T90" fmla="*/ 142 w 161"/>
                  <a:gd name="T91" fmla="*/ 2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161">
                    <a:moveTo>
                      <a:pt x="142" y="29"/>
                    </a:moveTo>
                    <a:lnTo>
                      <a:pt x="142" y="29"/>
                    </a:lnTo>
                    <a:lnTo>
                      <a:pt x="148" y="35"/>
                    </a:lnTo>
                    <a:lnTo>
                      <a:pt x="152" y="42"/>
                    </a:lnTo>
                    <a:lnTo>
                      <a:pt x="158" y="57"/>
                    </a:lnTo>
                    <a:lnTo>
                      <a:pt x="161" y="72"/>
                    </a:lnTo>
                    <a:lnTo>
                      <a:pt x="161" y="87"/>
                    </a:lnTo>
                    <a:lnTo>
                      <a:pt x="158" y="101"/>
                    </a:lnTo>
                    <a:lnTo>
                      <a:pt x="153" y="116"/>
                    </a:lnTo>
                    <a:lnTo>
                      <a:pt x="145" y="130"/>
                    </a:lnTo>
                    <a:lnTo>
                      <a:pt x="139" y="137"/>
                    </a:lnTo>
                    <a:lnTo>
                      <a:pt x="133" y="142"/>
                    </a:lnTo>
                    <a:lnTo>
                      <a:pt x="133" y="142"/>
                    </a:lnTo>
                    <a:lnTo>
                      <a:pt x="126" y="146"/>
                    </a:lnTo>
                    <a:lnTo>
                      <a:pt x="119" y="151"/>
                    </a:lnTo>
                    <a:lnTo>
                      <a:pt x="104" y="157"/>
                    </a:lnTo>
                    <a:lnTo>
                      <a:pt x="89" y="161"/>
                    </a:lnTo>
                    <a:lnTo>
                      <a:pt x="75" y="161"/>
                    </a:lnTo>
                    <a:lnTo>
                      <a:pt x="58" y="158"/>
                    </a:lnTo>
                    <a:lnTo>
                      <a:pt x="45" y="151"/>
                    </a:lnTo>
                    <a:lnTo>
                      <a:pt x="31" y="143"/>
                    </a:lnTo>
                    <a:lnTo>
                      <a:pt x="25" y="138"/>
                    </a:lnTo>
                    <a:lnTo>
                      <a:pt x="19" y="133"/>
                    </a:lnTo>
                    <a:lnTo>
                      <a:pt x="19" y="133"/>
                    </a:lnTo>
                    <a:lnTo>
                      <a:pt x="14" y="126"/>
                    </a:lnTo>
                    <a:lnTo>
                      <a:pt x="10" y="119"/>
                    </a:lnTo>
                    <a:lnTo>
                      <a:pt x="4" y="104"/>
                    </a:lnTo>
                    <a:lnTo>
                      <a:pt x="0" y="89"/>
                    </a:lnTo>
                    <a:lnTo>
                      <a:pt x="0" y="73"/>
                    </a:lnTo>
                    <a:lnTo>
                      <a:pt x="3" y="58"/>
                    </a:lnTo>
                    <a:lnTo>
                      <a:pt x="10" y="43"/>
                    </a:lnTo>
                    <a:lnTo>
                      <a:pt x="18" y="30"/>
                    </a:lnTo>
                    <a:lnTo>
                      <a:pt x="23" y="25"/>
                    </a:lnTo>
                    <a:lnTo>
                      <a:pt x="29" y="19"/>
                    </a:lnTo>
                    <a:lnTo>
                      <a:pt x="29" y="19"/>
                    </a:lnTo>
                    <a:lnTo>
                      <a:pt x="35" y="14"/>
                    </a:lnTo>
                    <a:lnTo>
                      <a:pt x="42" y="10"/>
                    </a:lnTo>
                    <a:lnTo>
                      <a:pt x="57" y="3"/>
                    </a:lnTo>
                    <a:lnTo>
                      <a:pt x="72" y="0"/>
                    </a:lnTo>
                    <a:lnTo>
                      <a:pt x="88" y="0"/>
                    </a:lnTo>
                    <a:lnTo>
                      <a:pt x="103" y="3"/>
                    </a:lnTo>
                    <a:lnTo>
                      <a:pt x="118" y="8"/>
                    </a:lnTo>
                    <a:lnTo>
                      <a:pt x="131" y="16"/>
                    </a:lnTo>
                    <a:lnTo>
                      <a:pt x="137" y="22"/>
                    </a:lnTo>
                    <a:lnTo>
                      <a:pt x="142" y="29"/>
                    </a:lnTo>
                    <a:lnTo>
                      <a:pt x="142" y="2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99" name="Picture 6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6251" y="3811976"/>
                <a:ext cx="223599" cy="22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640"/>
              <p:cNvSpPr/>
              <p:nvPr/>
            </p:nvSpPr>
            <p:spPr bwMode="auto">
              <a:xfrm>
                <a:off x="788264" y="3771567"/>
                <a:ext cx="1334862" cy="1088363"/>
              </a:xfrm>
              <a:custGeom>
                <a:avLst/>
                <a:gdLst>
                  <a:gd name="T0" fmla="*/ 136 w 991"/>
                  <a:gd name="T1" fmla="*/ 360 h 808"/>
                  <a:gd name="T2" fmla="*/ 123 w 991"/>
                  <a:gd name="T3" fmla="*/ 300 h 808"/>
                  <a:gd name="T4" fmla="*/ 128 w 991"/>
                  <a:gd name="T5" fmla="*/ 183 h 808"/>
                  <a:gd name="T6" fmla="*/ 163 w 991"/>
                  <a:gd name="T7" fmla="*/ 74 h 808"/>
                  <a:gd name="T8" fmla="*/ 114 w 991"/>
                  <a:gd name="T9" fmla="*/ 0 h 808"/>
                  <a:gd name="T10" fmla="*/ 55 w 991"/>
                  <a:gd name="T11" fmla="*/ 111 h 808"/>
                  <a:gd name="T12" fmla="*/ 18 w 991"/>
                  <a:gd name="T13" fmla="*/ 227 h 808"/>
                  <a:gd name="T14" fmla="*/ 1 w 991"/>
                  <a:gd name="T15" fmla="*/ 336 h 808"/>
                  <a:gd name="T16" fmla="*/ 10 w 991"/>
                  <a:gd name="T17" fmla="*/ 452 h 808"/>
                  <a:gd name="T18" fmla="*/ 54 w 991"/>
                  <a:gd name="T19" fmla="*/ 568 h 808"/>
                  <a:gd name="T20" fmla="*/ 146 w 991"/>
                  <a:gd name="T21" fmla="*/ 678 h 808"/>
                  <a:gd name="T22" fmla="*/ 242 w 991"/>
                  <a:gd name="T23" fmla="*/ 745 h 808"/>
                  <a:gd name="T24" fmla="*/ 369 w 991"/>
                  <a:gd name="T25" fmla="*/ 795 h 808"/>
                  <a:gd name="T26" fmla="*/ 489 w 991"/>
                  <a:gd name="T27" fmla="*/ 808 h 808"/>
                  <a:gd name="T28" fmla="*/ 600 w 991"/>
                  <a:gd name="T29" fmla="*/ 795 h 808"/>
                  <a:gd name="T30" fmla="*/ 697 w 991"/>
                  <a:gd name="T31" fmla="*/ 764 h 808"/>
                  <a:gd name="T32" fmla="*/ 830 w 991"/>
                  <a:gd name="T33" fmla="*/ 692 h 808"/>
                  <a:gd name="T34" fmla="*/ 871 w 991"/>
                  <a:gd name="T35" fmla="*/ 663 h 808"/>
                  <a:gd name="T36" fmla="*/ 917 w 991"/>
                  <a:gd name="T37" fmla="*/ 618 h 808"/>
                  <a:gd name="T38" fmla="*/ 963 w 991"/>
                  <a:gd name="T39" fmla="*/ 541 h 808"/>
                  <a:gd name="T40" fmla="*/ 990 w 991"/>
                  <a:gd name="T41" fmla="*/ 425 h 808"/>
                  <a:gd name="T42" fmla="*/ 987 w 991"/>
                  <a:gd name="T43" fmla="*/ 345 h 808"/>
                  <a:gd name="T44" fmla="*/ 969 w 991"/>
                  <a:gd name="T45" fmla="*/ 266 h 808"/>
                  <a:gd name="T46" fmla="*/ 919 w 991"/>
                  <a:gd name="T47" fmla="*/ 162 h 808"/>
                  <a:gd name="T48" fmla="*/ 853 w 991"/>
                  <a:gd name="T49" fmla="*/ 113 h 808"/>
                  <a:gd name="T50" fmla="*/ 814 w 991"/>
                  <a:gd name="T51" fmla="*/ 135 h 808"/>
                  <a:gd name="T52" fmla="*/ 797 w 991"/>
                  <a:gd name="T53" fmla="*/ 151 h 808"/>
                  <a:gd name="T54" fmla="*/ 830 w 991"/>
                  <a:gd name="T55" fmla="*/ 225 h 808"/>
                  <a:gd name="T56" fmla="*/ 864 w 991"/>
                  <a:gd name="T57" fmla="*/ 312 h 808"/>
                  <a:gd name="T58" fmla="*/ 870 w 991"/>
                  <a:gd name="T59" fmla="*/ 370 h 808"/>
                  <a:gd name="T60" fmla="*/ 855 w 991"/>
                  <a:gd name="T61" fmla="*/ 418 h 808"/>
                  <a:gd name="T62" fmla="*/ 814 w 991"/>
                  <a:gd name="T63" fmla="*/ 482 h 808"/>
                  <a:gd name="T64" fmla="*/ 778 w 991"/>
                  <a:gd name="T65" fmla="*/ 435 h 808"/>
                  <a:gd name="T66" fmla="*/ 730 w 991"/>
                  <a:gd name="T67" fmla="*/ 363 h 808"/>
                  <a:gd name="T68" fmla="*/ 679 w 991"/>
                  <a:gd name="T69" fmla="*/ 322 h 808"/>
                  <a:gd name="T70" fmla="*/ 632 w 991"/>
                  <a:gd name="T71" fmla="*/ 312 h 808"/>
                  <a:gd name="T72" fmla="*/ 574 w 991"/>
                  <a:gd name="T73" fmla="*/ 325 h 808"/>
                  <a:gd name="T74" fmla="*/ 575 w 991"/>
                  <a:gd name="T75" fmla="*/ 347 h 808"/>
                  <a:gd name="T76" fmla="*/ 620 w 991"/>
                  <a:gd name="T77" fmla="*/ 405 h 808"/>
                  <a:gd name="T78" fmla="*/ 645 w 991"/>
                  <a:gd name="T79" fmla="*/ 482 h 808"/>
                  <a:gd name="T80" fmla="*/ 643 w 991"/>
                  <a:gd name="T81" fmla="*/ 557 h 808"/>
                  <a:gd name="T82" fmla="*/ 612 w 991"/>
                  <a:gd name="T83" fmla="*/ 656 h 808"/>
                  <a:gd name="T84" fmla="*/ 564 w 991"/>
                  <a:gd name="T85" fmla="*/ 714 h 808"/>
                  <a:gd name="T86" fmla="*/ 531 w 991"/>
                  <a:gd name="T87" fmla="*/ 730 h 808"/>
                  <a:gd name="T88" fmla="*/ 490 w 991"/>
                  <a:gd name="T89" fmla="*/ 733 h 808"/>
                  <a:gd name="T90" fmla="*/ 446 w 991"/>
                  <a:gd name="T91" fmla="*/ 718 h 808"/>
                  <a:gd name="T92" fmla="*/ 396 w 991"/>
                  <a:gd name="T93" fmla="*/ 686 h 808"/>
                  <a:gd name="T94" fmla="*/ 365 w 991"/>
                  <a:gd name="T95" fmla="*/ 622 h 808"/>
                  <a:gd name="T96" fmla="*/ 350 w 991"/>
                  <a:gd name="T97" fmla="*/ 530 h 808"/>
                  <a:gd name="T98" fmla="*/ 357 w 991"/>
                  <a:gd name="T99" fmla="*/ 452 h 808"/>
                  <a:gd name="T100" fmla="*/ 378 w 991"/>
                  <a:gd name="T101" fmla="*/ 402 h 808"/>
                  <a:gd name="T102" fmla="*/ 431 w 991"/>
                  <a:gd name="T103" fmla="*/ 337 h 808"/>
                  <a:gd name="T104" fmla="*/ 431 w 991"/>
                  <a:gd name="T105" fmla="*/ 318 h 808"/>
                  <a:gd name="T106" fmla="*/ 390 w 991"/>
                  <a:gd name="T107" fmla="*/ 306 h 808"/>
                  <a:gd name="T108" fmla="*/ 351 w 991"/>
                  <a:gd name="T109" fmla="*/ 306 h 808"/>
                  <a:gd name="T110" fmla="*/ 301 w 991"/>
                  <a:gd name="T111" fmla="*/ 337 h 808"/>
                  <a:gd name="T112" fmla="*/ 262 w 991"/>
                  <a:gd name="T113" fmla="*/ 390 h 808"/>
                  <a:gd name="T114" fmla="*/ 240 w 991"/>
                  <a:gd name="T115" fmla="*/ 453 h 808"/>
                  <a:gd name="T116" fmla="*/ 236 w 991"/>
                  <a:gd name="T117" fmla="*/ 497 h 808"/>
                  <a:gd name="T118" fmla="*/ 195 w 991"/>
                  <a:gd name="T119" fmla="*/ 462 h 808"/>
                  <a:gd name="T120" fmla="*/ 149 w 991"/>
                  <a:gd name="T121" fmla="*/ 38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1" h="808">
                    <a:moveTo>
                      <a:pt x="149" y="389"/>
                    </a:moveTo>
                    <a:lnTo>
                      <a:pt x="149" y="389"/>
                    </a:lnTo>
                    <a:lnTo>
                      <a:pt x="142" y="375"/>
                    </a:lnTo>
                    <a:lnTo>
                      <a:pt x="136" y="360"/>
                    </a:lnTo>
                    <a:lnTo>
                      <a:pt x="131" y="345"/>
                    </a:lnTo>
                    <a:lnTo>
                      <a:pt x="127" y="329"/>
                    </a:lnTo>
                    <a:lnTo>
                      <a:pt x="124" y="314"/>
                    </a:lnTo>
                    <a:lnTo>
                      <a:pt x="123" y="300"/>
                    </a:lnTo>
                    <a:lnTo>
                      <a:pt x="120" y="270"/>
                    </a:lnTo>
                    <a:lnTo>
                      <a:pt x="120" y="240"/>
                    </a:lnTo>
                    <a:lnTo>
                      <a:pt x="124" y="212"/>
                    </a:lnTo>
                    <a:lnTo>
                      <a:pt x="128" y="183"/>
                    </a:lnTo>
                    <a:lnTo>
                      <a:pt x="134" y="158"/>
                    </a:lnTo>
                    <a:lnTo>
                      <a:pt x="142" y="132"/>
                    </a:lnTo>
                    <a:lnTo>
                      <a:pt x="149" y="111"/>
                    </a:lnTo>
                    <a:lnTo>
                      <a:pt x="163" y="74"/>
                    </a:lnTo>
                    <a:lnTo>
                      <a:pt x="176" y="50"/>
                    </a:lnTo>
                    <a:lnTo>
                      <a:pt x="180" y="42"/>
                    </a:lnTo>
                    <a:lnTo>
                      <a:pt x="114" y="0"/>
                    </a:lnTo>
                    <a:lnTo>
                      <a:pt x="114" y="0"/>
                    </a:lnTo>
                    <a:lnTo>
                      <a:pt x="101" y="20"/>
                    </a:lnTo>
                    <a:lnTo>
                      <a:pt x="88" y="42"/>
                    </a:lnTo>
                    <a:lnTo>
                      <a:pt x="73" y="73"/>
                    </a:lnTo>
                    <a:lnTo>
                      <a:pt x="55" y="111"/>
                    </a:lnTo>
                    <a:lnTo>
                      <a:pt x="39" y="152"/>
                    </a:lnTo>
                    <a:lnTo>
                      <a:pt x="31" y="177"/>
                    </a:lnTo>
                    <a:lnTo>
                      <a:pt x="24" y="201"/>
                    </a:lnTo>
                    <a:lnTo>
                      <a:pt x="18" y="227"/>
                    </a:lnTo>
                    <a:lnTo>
                      <a:pt x="11" y="252"/>
                    </a:lnTo>
                    <a:lnTo>
                      <a:pt x="7" y="279"/>
                    </a:lnTo>
                    <a:lnTo>
                      <a:pt x="3" y="308"/>
                    </a:lnTo>
                    <a:lnTo>
                      <a:pt x="1" y="336"/>
                    </a:lnTo>
                    <a:lnTo>
                      <a:pt x="0" y="364"/>
                    </a:lnTo>
                    <a:lnTo>
                      <a:pt x="1" y="394"/>
                    </a:lnTo>
                    <a:lnTo>
                      <a:pt x="4" y="422"/>
                    </a:lnTo>
                    <a:lnTo>
                      <a:pt x="10" y="452"/>
                    </a:lnTo>
                    <a:lnTo>
                      <a:pt x="16" y="482"/>
                    </a:lnTo>
                    <a:lnTo>
                      <a:pt x="27" y="511"/>
                    </a:lnTo>
                    <a:lnTo>
                      <a:pt x="39" y="540"/>
                    </a:lnTo>
                    <a:lnTo>
                      <a:pt x="54" y="568"/>
                    </a:lnTo>
                    <a:lnTo>
                      <a:pt x="72" y="597"/>
                    </a:lnTo>
                    <a:lnTo>
                      <a:pt x="93" y="625"/>
                    </a:lnTo>
                    <a:lnTo>
                      <a:pt x="118" y="652"/>
                    </a:lnTo>
                    <a:lnTo>
                      <a:pt x="146" y="678"/>
                    </a:lnTo>
                    <a:lnTo>
                      <a:pt x="177" y="703"/>
                    </a:lnTo>
                    <a:lnTo>
                      <a:pt x="177" y="703"/>
                    </a:lnTo>
                    <a:lnTo>
                      <a:pt x="209" y="725"/>
                    </a:lnTo>
                    <a:lnTo>
                      <a:pt x="242" y="745"/>
                    </a:lnTo>
                    <a:lnTo>
                      <a:pt x="273" y="761"/>
                    </a:lnTo>
                    <a:lnTo>
                      <a:pt x="305" y="775"/>
                    </a:lnTo>
                    <a:lnTo>
                      <a:pt x="336" y="786"/>
                    </a:lnTo>
                    <a:lnTo>
                      <a:pt x="369" y="795"/>
                    </a:lnTo>
                    <a:lnTo>
                      <a:pt x="400" y="800"/>
                    </a:lnTo>
                    <a:lnTo>
                      <a:pt x="429" y="806"/>
                    </a:lnTo>
                    <a:lnTo>
                      <a:pt x="459" y="807"/>
                    </a:lnTo>
                    <a:lnTo>
                      <a:pt x="489" y="808"/>
                    </a:lnTo>
                    <a:lnTo>
                      <a:pt x="517" y="807"/>
                    </a:lnTo>
                    <a:lnTo>
                      <a:pt x="546" y="804"/>
                    </a:lnTo>
                    <a:lnTo>
                      <a:pt x="574" y="800"/>
                    </a:lnTo>
                    <a:lnTo>
                      <a:pt x="600" y="795"/>
                    </a:lnTo>
                    <a:lnTo>
                      <a:pt x="625" y="788"/>
                    </a:lnTo>
                    <a:lnTo>
                      <a:pt x="649" y="781"/>
                    </a:lnTo>
                    <a:lnTo>
                      <a:pt x="674" y="773"/>
                    </a:lnTo>
                    <a:lnTo>
                      <a:pt x="697" y="764"/>
                    </a:lnTo>
                    <a:lnTo>
                      <a:pt x="739" y="746"/>
                    </a:lnTo>
                    <a:lnTo>
                      <a:pt x="775" y="727"/>
                    </a:lnTo>
                    <a:lnTo>
                      <a:pt x="806" y="709"/>
                    </a:lnTo>
                    <a:lnTo>
                      <a:pt x="830" y="692"/>
                    </a:lnTo>
                    <a:lnTo>
                      <a:pt x="849" y="679"/>
                    </a:lnTo>
                    <a:lnTo>
                      <a:pt x="865" y="667"/>
                    </a:lnTo>
                    <a:lnTo>
                      <a:pt x="865" y="667"/>
                    </a:lnTo>
                    <a:lnTo>
                      <a:pt x="871" y="663"/>
                    </a:lnTo>
                    <a:lnTo>
                      <a:pt x="886" y="652"/>
                    </a:lnTo>
                    <a:lnTo>
                      <a:pt x="895" y="642"/>
                    </a:lnTo>
                    <a:lnTo>
                      <a:pt x="906" y="632"/>
                    </a:lnTo>
                    <a:lnTo>
                      <a:pt x="917" y="618"/>
                    </a:lnTo>
                    <a:lnTo>
                      <a:pt x="929" y="603"/>
                    </a:lnTo>
                    <a:lnTo>
                      <a:pt x="941" y="584"/>
                    </a:lnTo>
                    <a:lnTo>
                      <a:pt x="952" y="564"/>
                    </a:lnTo>
                    <a:lnTo>
                      <a:pt x="963" y="541"/>
                    </a:lnTo>
                    <a:lnTo>
                      <a:pt x="972" y="517"/>
                    </a:lnTo>
                    <a:lnTo>
                      <a:pt x="980" y="489"/>
                    </a:lnTo>
                    <a:lnTo>
                      <a:pt x="986" y="457"/>
                    </a:lnTo>
                    <a:lnTo>
                      <a:pt x="990" y="425"/>
                    </a:lnTo>
                    <a:lnTo>
                      <a:pt x="991" y="389"/>
                    </a:lnTo>
                    <a:lnTo>
                      <a:pt x="991" y="389"/>
                    </a:lnTo>
                    <a:lnTo>
                      <a:pt x="990" y="367"/>
                    </a:lnTo>
                    <a:lnTo>
                      <a:pt x="987" y="345"/>
                    </a:lnTo>
                    <a:lnTo>
                      <a:pt x="984" y="324"/>
                    </a:lnTo>
                    <a:lnTo>
                      <a:pt x="980" y="304"/>
                    </a:lnTo>
                    <a:lnTo>
                      <a:pt x="975" y="285"/>
                    </a:lnTo>
                    <a:lnTo>
                      <a:pt x="969" y="266"/>
                    </a:lnTo>
                    <a:lnTo>
                      <a:pt x="963" y="247"/>
                    </a:lnTo>
                    <a:lnTo>
                      <a:pt x="955" y="228"/>
                    </a:lnTo>
                    <a:lnTo>
                      <a:pt x="938" y="194"/>
                    </a:lnTo>
                    <a:lnTo>
                      <a:pt x="919" y="162"/>
                    </a:lnTo>
                    <a:lnTo>
                      <a:pt x="899" y="132"/>
                    </a:lnTo>
                    <a:lnTo>
                      <a:pt x="878" y="105"/>
                    </a:lnTo>
                    <a:lnTo>
                      <a:pt x="878" y="105"/>
                    </a:lnTo>
                    <a:lnTo>
                      <a:pt x="853" y="113"/>
                    </a:lnTo>
                    <a:lnTo>
                      <a:pt x="853" y="113"/>
                    </a:lnTo>
                    <a:lnTo>
                      <a:pt x="833" y="123"/>
                    </a:lnTo>
                    <a:lnTo>
                      <a:pt x="824" y="129"/>
                    </a:lnTo>
                    <a:lnTo>
                      <a:pt x="814" y="135"/>
                    </a:lnTo>
                    <a:lnTo>
                      <a:pt x="814" y="135"/>
                    </a:lnTo>
                    <a:lnTo>
                      <a:pt x="805" y="143"/>
                    </a:lnTo>
                    <a:lnTo>
                      <a:pt x="797" y="151"/>
                    </a:lnTo>
                    <a:lnTo>
                      <a:pt x="797" y="151"/>
                    </a:lnTo>
                    <a:lnTo>
                      <a:pt x="793" y="156"/>
                    </a:lnTo>
                    <a:lnTo>
                      <a:pt x="793" y="156"/>
                    </a:lnTo>
                    <a:lnTo>
                      <a:pt x="817" y="200"/>
                    </a:lnTo>
                    <a:lnTo>
                      <a:pt x="830" y="225"/>
                    </a:lnTo>
                    <a:lnTo>
                      <a:pt x="844" y="254"/>
                    </a:lnTo>
                    <a:lnTo>
                      <a:pt x="856" y="283"/>
                    </a:lnTo>
                    <a:lnTo>
                      <a:pt x="860" y="298"/>
                    </a:lnTo>
                    <a:lnTo>
                      <a:pt x="864" y="312"/>
                    </a:lnTo>
                    <a:lnTo>
                      <a:pt x="867" y="327"/>
                    </a:lnTo>
                    <a:lnTo>
                      <a:pt x="870" y="341"/>
                    </a:lnTo>
                    <a:lnTo>
                      <a:pt x="870" y="356"/>
                    </a:lnTo>
                    <a:lnTo>
                      <a:pt x="870" y="370"/>
                    </a:lnTo>
                    <a:lnTo>
                      <a:pt x="870" y="370"/>
                    </a:lnTo>
                    <a:lnTo>
                      <a:pt x="867" y="385"/>
                    </a:lnTo>
                    <a:lnTo>
                      <a:pt x="861" y="401"/>
                    </a:lnTo>
                    <a:lnTo>
                      <a:pt x="855" y="418"/>
                    </a:lnTo>
                    <a:lnTo>
                      <a:pt x="845" y="436"/>
                    </a:lnTo>
                    <a:lnTo>
                      <a:pt x="836" y="452"/>
                    </a:lnTo>
                    <a:lnTo>
                      <a:pt x="825" y="468"/>
                    </a:lnTo>
                    <a:lnTo>
                      <a:pt x="814" y="482"/>
                    </a:lnTo>
                    <a:lnTo>
                      <a:pt x="802" y="491"/>
                    </a:lnTo>
                    <a:lnTo>
                      <a:pt x="802" y="491"/>
                    </a:lnTo>
                    <a:lnTo>
                      <a:pt x="791" y="464"/>
                    </a:lnTo>
                    <a:lnTo>
                      <a:pt x="778" y="435"/>
                    </a:lnTo>
                    <a:lnTo>
                      <a:pt x="762" y="405"/>
                    </a:lnTo>
                    <a:lnTo>
                      <a:pt x="752" y="390"/>
                    </a:lnTo>
                    <a:lnTo>
                      <a:pt x="741" y="376"/>
                    </a:lnTo>
                    <a:lnTo>
                      <a:pt x="730" y="363"/>
                    </a:lnTo>
                    <a:lnTo>
                      <a:pt x="718" y="351"/>
                    </a:lnTo>
                    <a:lnTo>
                      <a:pt x="706" y="340"/>
                    </a:lnTo>
                    <a:lnTo>
                      <a:pt x="693" y="331"/>
                    </a:lnTo>
                    <a:lnTo>
                      <a:pt x="679" y="322"/>
                    </a:lnTo>
                    <a:lnTo>
                      <a:pt x="664" y="317"/>
                    </a:lnTo>
                    <a:lnTo>
                      <a:pt x="648" y="313"/>
                    </a:lnTo>
                    <a:lnTo>
                      <a:pt x="632" y="312"/>
                    </a:lnTo>
                    <a:lnTo>
                      <a:pt x="632" y="312"/>
                    </a:lnTo>
                    <a:lnTo>
                      <a:pt x="622" y="312"/>
                    </a:lnTo>
                    <a:lnTo>
                      <a:pt x="612" y="313"/>
                    </a:lnTo>
                    <a:lnTo>
                      <a:pt x="593" y="317"/>
                    </a:lnTo>
                    <a:lnTo>
                      <a:pt x="574" y="325"/>
                    </a:lnTo>
                    <a:lnTo>
                      <a:pt x="558" y="333"/>
                    </a:lnTo>
                    <a:lnTo>
                      <a:pt x="558" y="333"/>
                    </a:lnTo>
                    <a:lnTo>
                      <a:pt x="563" y="336"/>
                    </a:lnTo>
                    <a:lnTo>
                      <a:pt x="575" y="347"/>
                    </a:lnTo>
                    <a:lnTo>
                      <a:pt x="591" y="364"/>
                    </a:lnTo>
                    <a:lnTo>
                      <a:pt x="601" y="376"/>
                    </a:lnTo>
                    <a:lnTo>
                      <a:pt x="610" y="390"/>
                    </a:lnTo>
                    <a:lnTo>
                      <a:pt x="620" y="405"/>
                    </a:lnTo>
                    <a:lnTo>
                      <a:pt x="628" y="421"/>
                    </a:lnTo>
                    <a:lnTo>
                      <a:pt x="635" y="440"/>
                    </a:lnTo>
                    <a:lnTo>
                      <a:pt x="641" y="460"/>
                    </a:lnTo>
                    <a:lnTo>
                      <a:pt x="645" y="482"/>
                    </a:lnTo>
                    <a:lnTo>
                      <a:pt x="647" y="505"/>
                    </a:lnTo>
                    <a:lnTo>
                      <a:pt x="647" y="530"/>
                    </a:lnTo>
                    <a:lnTo>
                      <a:pt x="643" y="557"/>
                    </a:lnTo>
                    <a:lnTo>
                      <a:pt x="643" y="557"/>
                    </a:lnTo>
                    <a:lnTo>
                      <a:pt x="637" y="584"/>
                    </a:lnTo>
                    <a:lnTo>
                      <a:pt x="631" y="610"/>
                    </a:lnTo>
                    <a:lnTo>
                      <a:pt x="621" y="633"/>
                    </a:lnTo>
                    <a:lnTo>
                      <a:pt x="612" y="656"/>
                    </a:lnTo>
                    <a:lnTo>
                      <a:pt x="600" y="675"/>
                    </a:lnTo>
                    <a:lnTo>
                      <a:pt x="587" y="692"/>
                    </a:lnTo>
                    <a:lnTo>
                      <a:pt x="573" y="707"/>
                    </a:lnTo>
                    <a:lnTo>
                      <a:pt x="564" y="714"/>
                    </a:lnTo>
                    <a:lnTo>
                      <a:pt x="556" y="719"/>
                    </a:lnTo>
                    <a:lnTo>
                      <a:pt x="548" y="723"/>
                    </a:lnTo>
                    <a:lnTo>
                      <a:pt x="539" y="727"/>
                    </a:lnTo>
                    <a:lnTo>
                      <a:pt x="531" y="730"/>
                    </a:lnTo>
                    <a:lnTo>
                      <a:pt x="521" y="733"/>
                    </a:lnTo>
                    <a:lnTo>
                      <a:pt x="510" y="734"/>
                    </a:lnTo>
                    <a:lnTo>
                      <a:pt x="501" y="734"/>
                    </a:lnTo>
                    <a:lnTo>
                      <a:pt x="490" y="733"/>
                    </a:lnTo>
                    <a:lnTo>
                      <a:pt x="479" y="730"/>
                    </a:lnTo>
                    <a:lnTo>
                      <a:pt x="469" y="727"/>
                    </a:lnTo>
                    <a:lnTo>
                      <a:pt x="456" y="723"/>
                    </a:lnTo>
                    <a:lnTo>
                      <a:pt x="446" y="718"/>
                    </a:lnTo>
                    <a:lnTo>
                      <a:pt x="433" y="711"/>
                    </a:lnTo>
                    <a:lnTo>
                      <a:pt x="421" y="705"/>
                    </a:lnTo>
                    <a:lnTo>
                      <a:pt x="408" y="695"/>
                    </a:lnTo>
                    <a:lnTo>
                      <a:pt x="396" y="686"/>
                    </a:lnTo>
                    <a:lnTo>
                      <a:pt x="382" y="673"/>
                    </a:lnTo>
                    <a:lnTo>
                      <a:pt x="382" y="673"/>
                    </a:lnTo>
                    <a:lnTo>
                      <a:pt x="373" y="649"/>
                    </a:lnTo>
                    <a:lnTo>
                      <a:pt x="365" y="622"/>
                    </a:lnTo>
                    <a:lnTo>
                      <a:pt x="357" y="588"/>
                    </a:lnTo>
                    <a:lnTo>
                      <a:pt x="354" y="570"/>
                    </a:lnTo>
                    <a:lnTo>
                      <a:pt x="351" y="551"/>
                    </a:lnTo>
                    <a:lnTo>
                      <a:pt x="350" y="530"/>
                    </a:lnTo>
                    <a:lnTo>
                      <a:pt x="348" y="510"/>
                    </a:lnTo>
                    <a:lnTo>
                      <a:pt x="350" y="490"/>
                    </a:lnTo>
                    <a:lnTo>
                      <a:pt x="352" y="471"/>
                    </a:lnTo>
                    <a:lnTo>
                      <a:pt x="357" y="452"/>
                    </a:lnTo>
                    <a:lnTo>
                      <a:pt x="363" y="433"/>
                    </a:lnTo>
                    <a:lnTo>
                      <a:pt x="363" y="433"/>
                    </a:lnTo>
                    <a:lnTo>
                      <a:pt x="370" y="417"/>
                    </a:lnTo>
                    <a:lnTo>
                      <a:pt x="378" y="402"/>
                    </a:lnTo>
                    <a:lnTo>
                      <a:pt x="393" y="378"/>
                    </a:lnTo>
                    <a:lnTo>
                      <a:pt x="408" y="360"/>
                    </a:lnTo>
                    <a:lnTo>
                      <a:pt x="420" y="347"/>
                    </a:lnTo>
                    <a:lnTo>
                      <a:pt x="431" y="337"/>
                    </a:lnTo>
                    <a:lnTo>
                      <a:pt x="440" y="332"/>
                    </a:lnTo>
                    <a:lnTo>
                      <a:pt x="447" y="329"/>
                    </a:lnTo>
                    <a:lnTo>
                      <a:pt x="447" y="329"/>
                    </a:lnTo>
                    <a:lnTo>
                      <a:pt x="431" y="318"/>
                    </a:lnTo>
                    <a:lnTo>
                      <a:pt x="421" y="314"/>
                    </a:lnTo>
                    <a:lnTo>
                      <a:pt x="412" y="310"/>
                    </a:lnTo>
                    <a:lnTo>
                      <a:pt x="401" y="308"/>
                    </a:lnTo>
                    <a:lnTo>
                      <a:pt x="390" y="306"/>
                    </a:lnTo>
                    <a:lnTo>
                      <a:pt x="378" y="305"/>
                    </a:lnTo>
                    <a:lnTo>
                      <a:pt x="366" y="305"/>
                    </a:lnTo>
                    <a:lnTo>
                      <a:pt x="366" y="305"/>
                    </a:lnTo>
                    <a:lnTo>
                      <a:pt x="351" y="306"/>
                    </a:lnTo>
                    <a:lnTo>
                      <a:pt x="338" y="312"/>
                    </a:lnTo>
                    <a:lnTo>
                      <a:pt x="324" y="318"/>
                    </a:lnTo>
                    <a:lnTo>
                      <a:pt x="312" y="327"/>
                    </a:lnTo>
                    <a:lnTo>
                      <a:pt x="301" y="337"/>
                    </a:lnTo>
                    <a:lnTo>
                      <a:pt x="290" y="348"/>
                    </a:lnTo>
                    <a:lnTo>
                      <a:pt x="280" y="362"/>
                    </a:lnTo>
                    <a:lnTo>
                      <a:pt x="270" y="375"/>
                    </a:lnTo>
                    <a:lnTo>
                      <a:pt x="262" y="390"/>
                    </a:lnTo>
                    <a:lnTo>
                      <a:pt x="255" y="406"/>
                    </a:lnTo>
                    <a:lnTo>
                      <a:pt x="250" y="421"/>
                    </a:lnTo>
                    <a:lnTo>
                      <a:pt x="244" y="437"/>
                    </a:lnTo>
                    <a:lnTo>
                      <a:pt x="240" y="453"/>
                    </a:lnTo>
                    <a:lnTo>
                      <a:pt x="238" y="468"/>
                    </a:lnTo>
                    <a:lnTo>
                      <a:pt x="236" y="483"/>
                    </a:lnTo>
                    <a:lnTo>
                      <a:pt x="236" y="497"/>
                    </a:lnTo>
                    <a:lnTo>
                      <a:pt x="236" y="497"/>
                    </a:lnTo>
                    <a:lnTo>
                      <a:pt x="230" y="493"/>
                    </a:lnTo>
                    <a:lnTo>
                      <a:pt x="222" y="489"/>
                    </a:lnTo>
                    <a:lnTo>
                      <a:pt x="208" y="476"/>
                    </a:lnTo>
                    <a:lnTo>
                      <a:pt x="195" y="462"/>
                    </a:lnTo>
                    <a:lnTo>
                      <a:pt x="182" y="445"/>
                    </a:lnTo>
                    <a:lnTo>
                      <a:pt x="172" y="429"/>
                    </a:lnTo>
                    <a:lnTo>
                      <a:pt x="162" y="414"/>
                    </a:lnTo>
                    <a:lnTo>
                      <a:pt x="149" y="389"/>
                    </a:lnTo>
                    <a:lnTo>
                      <a:pt x="149" y="389"/>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1" name="Freeform 641"/>
              <p:cNvSpPr/>
              <p:nvPr/>
            </p:nvSpPr>
            <p:spPr bwMode="auto">
              <a:xfrm>
                <a:off x="1390367" y="4214725"/>
                <a:ext cx="149516" cy="51185"/>
              </a:xfrm>
              <a:custGeom>
                <a:avLst/>
                <a:gdLst>
                  <a:gd name="T0" fmla="*/ 16 w 111"/>
                  <a:gd name="T1" fmla="*/ 14 h 38"/>
                  <a:gd name="T2" fmla="*/ 16 w 111"/>
                  <a:gd name="T3" fmla="*/ 14 h 38"/>
                  <a:gd name="T4" fmla="*/ 26 w 111"/>
                  <a:gd name="T5" fmla="*/ 25 h 38"/>
                  <a:gd name="T6" fmla="*/ 34 w 111"/>
                  <a:gd name="T7" fmla="*/ 33 h 38"/>
                  <a:gd name="T8" fmla="*/ 42 w 111"/>
                  <a:gd name="T9" fmla="*/ 37 h 38"/>
                  <a:gd name="T10" fmla="*/ 51 w 111"/>
                  <a:gd name="T11" fmla="*/ 38 h 38"/>
                  <a:gd name="T12" fmla="*/ 59 w 111"/>
                  <a:gd name="T13" fmla="*/ 38 h 38"/>
                  <a:gd name="T14" fmla="*/ 67 w 111"/>
                  <a:gd name="T15" fmla="*/ 35 h 38"/>
                  <a:gd name="T16" fmla="*/ 74 w 111"/>
                  <a:gd name="T17" fmla="*/ 31 h 38"/>
                  <a:gd name="T18" fmla="*/ 82 w 111"/>
                  <a:gd name="T19" fmla="*/ 25 h 38"/>
                  <a:gd name="T20" fmla="*/ 82 w 111"/>
                  <a:gd name="T21" fmla="*/ 25 h 38"/>
                  <a:gd name="T22" fmla="*/ 94 w 111"/>
                  <a:gd name="T23" fmla="*/ 15 h 38"/>
                  <a:gd name="T24" fmla="*/ 111 w 111"/>
                  <a:gd name="T25" fmla="*/ 4 h 38"/>
                  <a:gd name="T26" fmla="*/ 111 w 111"/>
                  <a:gd name="T27" fmla="*/ 4 h 38"/>
                  <a:gd name="T28" fmla="*/ 0 w 111"/>
                  <a:gd name="T29" fmla="*/ 0 h 38"/>
                  <a:gd name="T30" fmla="*/ 0 w 111"/>
                  <a:gd name="T31" fmla="*/ 0 h 38"/>
                  <a:gd name="T32" fmla="*/ 16 w 111"/>
                  <a:gd name="T33" fmla="*/ 14 h 38"/>
                  <a:gd name="T34" fmla="*/ 16 w 111"/>
                  <a:gd name="T3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38">
                    <a:moveTo>
                      <a:pt x="16" y="14"/>
                    </a:moveTo>
                    <a:lnTo>
                      <a:pt x="16" y="14"/>
                    </a:lnTo>
                    <a:lnTo>
                      <a:pt x="26" y="25"/>
                    </a:lnTo>
                    <a:lnTo>
                      <a:pt x="34" y="33"/>
                    </a:lnTo>
                    <a:lnTo>
                      <a:pt x="42" y="37"/>
                    </a:lnTo>
                    <a:lnTo>
                      <a:pt x="51" y="38"/>
                    </a:lnTo>
                    <a:lnTo>
                      <a:pt x="59" y="38"/>
                    </a:lnTo>
                    <a:lnTo>
                      <a:pt x="67" y="35"/>
                    </a:lnTo>
                    <a:lnTo>
                      <a:pt x="74" y="31"/>
                    </a:lnTo>
                    <a:lnTo>
                      <a:pt x="82" y="25"/>
                    </a:lnTo>
                    <a:lnTo>
                      <a:pt x="82" y="25"/>
                    </a:lnTo>
                    <a:lnTo>
                      <a:pt x="94" y="15"/>
                    </a:lnTo>
                    <a:lnTo>
                      <a:pt x="111" y="4"/>
                    </a:lnTo>
                    <a:lnTo>
                      <a:pt x="111" y="4"/>
                    </a:lnTo>
                    <a:lnTo>
                      <a:pt x="0" y="0"/>
                    </a:lnTo>
                    <a:lnTo>
                      <a:pt x="0" y="0"/>
                    </a:lnTo>
                    <a:lnTo>
                      <a:pt x="16" y="14"/>
                    </a:lnTo>
                    <a:lnTo>
                      <a:pt x="16" y="14"/>
                    </a:lnTo>
                    <a:close/>
                  </a:path>
                </a:pathLst>
              </a:custGeom>
              <a:solidFill>
                <a:srgbClr val="E9EC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2" name="Freeform 642"/>
              <p:cNvSpPr/>
              <p:nvPr/>
            </p:nvSpPr>
            <p:spPr bwMode="auto">
              <a:xfrm>
                <a:off x="1257015" y="4214725"/>
                <a:ext cx="402749" cy="545529"/>
              </a:xfrm>
              <a:custGeom>
                <a:avLst/>
                <a:gdLst>
                  <a:gd name="T0" fmla="*/ 15 w 299"/>
                  <a:gd name="T1" fmla="*/ 104 h 405"/>
                  <a:gd name="T2" fmla="*/ 4 w 299"/>
                  <a:gd name="T3" fmla="*/ 142 h 405"/>
                  <a:gd name="T4" fmla="*/ 0 w 299"/>
                  <a:gd name="T5" fmla="*/ 181 h 405"/>
                  <a:gd name="T6" fmla="*/ 3 w 299"/>
                  <a:gd name="T7" fmla="*/ 222 h 405"/>
                  <a:gd name="T8" fmla="*/ 9 w 299"/>
                  <a:gd name="T9" fmla="*/ 259 h 405"/>
                  <a:gd name="T10" fmla="*/ 25 w 299"/>
                  <a:gd name="T11" fmla="*/ 320 h 405"/>
                  <a:gd name="T12" fmla="*/ 34 w 299"/>
                  <a:gd name="T13" fmla="*/ 344 h 405"/>
                  <a:gd name="T14" fmla="*/ 60 w 299"/>
                  <a:gd name="T15" fmla="*/ 366 h 405"/>
                  <a:gd name="T16" fmla="*/ 85 w 299"/>
                  <a:gd name="T17" fmla="*/ 382 h 405"/>
                  <a:gd name="T18" fmla="*/ 108 w 299"/>
                  <a:gd name="T19" fmla="*/ 394 h 405"/>
                  <a:gd name="T20" fmla="*/ 131 w 299"/>
                  <a:gd name="T21" fmla="*/ 401 h 405"/>
                  <a:gd name="T22" fmla="*/ 153 w 299"/>
                  <a:gd name="T23" fmla="*/ 405 h 405"/>
                  <a:gd name="T24" fmla="*/ 173 w 299"/>
                  <a:gd name="T25" fmla="*/ 404 h 405"/>
                  <a:gd name="T26" fmla="*/ 191 w 299"/>
                  <a:gd name="T27" fmla="*/ 398 h 405"/>
                  <a:gd name="T28" fmla="*/ 208 w 299"/>
                  <a:gd name="T29" fmla="*/ 390 h 405"/>
                  <a:gd name="T30" fmla="*/ 225 w 299"/>
                  <a:gd name="T31" fmla="*/ 378 h 405"/>
                  <a:gd name="T32" fmla="*/ 252 w 299"/>
                  <a:gd name="T33" fmla="*/ 346 h 405"/>
                  <a:gd name="T34" fmla="*/ 273 w 299"/>
                  <a:gd name="T35" fmla="*/ 304 h 405"/>
                  <a:gd name="T36" fmla="*/ 289 w 299"/>
                  <a:gd name="T37" fmla="*/ 255 h 405"/>
                  <a:gd name="T38" fmla="*/ 295 w 299"/>
                  <a:gd name="T39" fmla="*/ 228 h 405"/>
                  <a:gd name="T40" fmla="*/ 299 w 299"/>
                  <a:gd name="T41" fmla="*/ 176 h 405"/>
                  <a:gd name="T42" fmla="*/ 293 w 299"/>
                  <a:gd name="T43" fmla="*/ 131 h 405"/>
                  <a:gd name="T44" fmla="*/ 280 w 299"/>
                  <a:gd name="T45" fmla="*/ 92 h 405"/>
                  <a:gd name="T46" fmla="*/ 262 w 299"/>
                  <a:gd name="T47" fmla="*/ 61 h 405"/>
                  <a:gd name="T48" fmla="*/ 243 w 299"/>
                  <a:gd name="T49" fmla="*/ 35 h 405"/>
                  <a:gd name="T50" fmla="*/ 215 w 299"/>
                  <a:gd name="T51" fmla="*/ 7 h 405"/>
                  <a:gd name="T52" fmla="*/ 210 w 299"/>
                  <a:gd name="T53" fmla="*/ 4 h 405"/>
                  <a:gd name="T54" fmla="*/ 181 w 299"/>
                  <a:gd name="T55" fmla="*/ 25 h 405"/>
                  <a:gd name="T56" fmla="*/ 173 w 299"/>
                  <a:gd name="T57" fmla="*/ 31 h 405"/>
                  <a:gd name="T58" fmla="*/ 158 w 299"/>
                  <a:gd name="T59" fmla="*/ 38 h 405"/>
                  <a:gd name="T60" fmla="*/ 141 w 299"/>
                  <a:gd name="T61" fmla="*/ 37 h 405"/>
                  <a:gd name="T62" fmla="*/ 125 w 299"/>
                  <a:gd name="T63" fmla="*/ 25 h 405"/>
                  <a:gd name="T64" fmla="*/ 115 w 299"/>
                  <a:gd name="T65" fmla="*/ 14 h 405"/>
                  <a:gd name="T66" fmla="*/ 99 w 299"/>
                  <a:gd name="T67" fmla="*/ 0 h 405"/>
                  <a:gd name="T68" fmla="*/ 83 w 299"/>
                  <a:gd name="T69" fmla="*/ 8 h 405"/>
                  <a:gd name="T70" fmla="*/ 60 w 299"/>
                  <a:gd name="T71" fmla="*/ 31 h 405"/>
                  <a:gd name="T72" fmla="*/ 30 w 299"/>
                  <a:gd name="T73" fmla="*/ 73 h 405"/>
                  <a:gd name="T74" fmla="*/ 15 w 299"/>
                  <a:gd name="T75" fmla="*/ 1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405">
                    <a:moveTo>
                      <a:pt x="15" y="104"/>
                    </a:moveTo>
                    <a:lnTo>
                      <a:pt x="15" y="104"/>
                    </a:lnTo>
                    <a:lnTo>
                      <a:pt x="9" y="123"/>
                    </a:lnTo>
                    <a:lnTo>
                      <a:pt x="4" y="142"/>
                    </a:lnTo>
                    <a:lnTo>
                      <a:pt x="2" y="161"/>
                    </a:lnTo>
                    <a:lnTo>
                      <a:pt x="0" y="181"/>
                    </a:lnTo>
                    <a:lnTo>
                      <a:pt x="2" y="201"/>
                    </a:lnTo>
                    <a:lnTo>
                      <a:pt x="3" y="222"/>
                    </a:lnTo>
                    <a:lnTo>
                      <a:pt x="6" y="241"/>
                    </a:lnTo>
                    <a:lnTo>
                      <a:pt x="9" y="259"/>
                    </a:lnTo>
                    <a:lnTo>
                      <a:pt x="17" y="293"/>
                    </a:lnTo>
                    <a:lnTo>
                      <a:pt x="25" y="320"/>
                    </a:lnTo>
                    <a:lnTo>
                      <a:pt x="34" y="344"/>
                    </a:lnTo>
                    <a:lnTo>
                      <a:pt x="34" y="344"/>
                    </a:lnTo>
                    <a:lnTo>
                      <a:pt x="48" y="357"/>
                    </a:lnTo>
                    <a:lnTo>
                      <a:pt x="60" y="366"/>
                    </a:lnTo>
                    <a:lnTo>
                      <a:pt x="73" y="376"/>
                    </a:lnTo>
                    <a:lnTo>
                      <a:pt x="85" y="382"/>
                    </a:lnTo>
                    <a:lnTo>
                      <a:pt x="98" y="389"/>
                    </a:lnTo>
                    <a:lnTo>
                      <a:pt x="108" y="394"/>
                    </a:lnTo>
                    <a:lnTo>
                      <a:pt x="121" y="398"/>
                    </a:lnTo>
                    <a:lnTo>
                      <a:pt x="131" y="401"/>
                    </a:lnTo>
                    <a:lnTo>
                      <a:pt x="142" y="404"/>
                    </a:lnTo>
                    <a:lnTo>
                      <a:pt x="153" y="405"/>
                    </a:lnTo>
                    <a:lnTo>
                      <a:pt x="162" y="405"/>
                    </a:lnTo>
                    <a:lnTo>
                      <a:pt x="173" y="404"/>
                    </a:lnTo>
                    <a:lnTo>
                      <a:pt x="183" y="401"/>
                    </a:lnTo>
                    <a:lnTo>
                      <a:pt x="191" y="398"/>
                    </a:lnTo>
                    <a:lnTo>
                      <a:pt x="200" y="394"/>
                    </a:lnTo>
                    <a:lnTo>
                      <a:pt x="208" y="390"/>
                    </a:lnTo>
                    <a:lnTo>
                      <a:pt x="216" y="385"/>
                    </a:lnTo>
                    <a:lnTo>
                      <a:pt x="225" y="378"/>
                    </a:lnTo>
                    <a:lnTo>
                      <a:pt x="239" y="363"/>
                    </a:lnTo>
                    <a:lnTo>
                      <a:pt x="252" y="346"/>
                    </a:lnTo>
                    <a:lnTo>
                      <a:pt x="264" y="327"/>
                    </a:lnTo>
                    <a:lnTo>
                      <a:pt x="273" y="304"/>
                    </a:lnTo>
                    <a:lnTo>
                      <a:pt x="283" y="281"/>
                    </a:lnTo>
                    <a:lnTo>
                      <a:pt x="289" y="255"/>
                    </a:lnTo>
                    <a:lnTo>
                      <a:pt x="295" y="228"/>
                    </a:lnTo>
                    <a:lnTo>
                      <a:pt x="295" y="228"/>
                    </a:lnTo>
                    <a:lnTo>
                      <a:pt x="299" y="201"/>
                    </a:lnTo>
                    <a:lnTo>
                      <a:pt x="299" y="176"/>
                    </a:lnTo>
                    <a:lnTo>
                      <a:pt x="297" y="153"/>
                    </a:lnTo>
                    <a:lnTo>
                      <a:pt x="293" y="131"/>
                    </a:lnTo>
                    <a:lnTo>
                      <a:pt x="287" y="111"/>
                    </a:lnTo>
                    <a:lnTo>
                      <a:pt x="280" y="92"/>
                    </a:lnTo>
                    <a:lnTo>
                      <a:pt x="272" y="76"/>
                    </a:lnTo>
                    <a:lnTo>
                      <a:pt x="262" y="61"/>
                    </a:lnTo>
                    <a:lnTo>
                      <a:pt x="253" y="47"/>
                    </a:lnTo>
                    <a:lnTo>
                      <a:pt x="243" y="35"/>
                    </a:lnTo>
                    <a:lnTo>
                      <a:pt x="227" y="18"/>
                    </a:lnTo>
                    <a:lnTo>
                      <a:pt x="215" y="7"/>
                    </a:lnTo>
                    <a:lnTo>
                      <a:pt x="210" y="4"/>
                    </a:lnTo>
                    <a:lnTo>
                      <a:pt x="210" y="4"/>
                    </a:lnTo>
                    <a:lnTo>
                      <a:pt x="193" y="15"/>
                    </a:lnTo>
                    <a:lnTo>
                      <a:pt x="181" y="25"/>
                    </a:lnTo>
                    <a:lnTo>
                      <a:pt x="181" y="25"/>
                    </a:lnTo>
                    <a:lnTo>
                      <a:pt x="173" y="31"/>
                    </a:lnTo>
                    <a:lnTo>
                      <a:pt x="166" y="35"/>
                    </a:lnTo>
                    <a:lnTo>
                      <a:pt x="158" y="38"/>
                    </a:lnTo>
                    <a:lnTo>
                      <a:pt x="150" y="38"/>
                    </a:lnTo>
                    <a:lnTo>
                      <a:pt x="141" y="37"/>
                    </a:lnTo>
                    <a:lnTo>
                      <a:pt x="133" y="33"/>
                    </a:lnTo>
                    <a:lnTo>
                      <a:pt x="125" y="25"/>
                    </a:lnTo>
                    <a:lnTo>
                      <a:pt x="115" y="14"/>
                    </a:lnTo>
                    <a:lnTo>
                      <a:pt x="115" y="14"/>
                    </a:lnTo>
                    <a:lnTo>
                      <a:pt x="99" y="0"/>
                    </a:lnTo>
                    <a:lnTo>
                      <a:pt x="99" y="0"/>
                    </a:lnTo>
                    <a:lnTo>
                      <a:pt x="92" y="3"/>
                    </a:lnTo>
                    <a:lnTo>
                      <a:pt x="83" y="8"/>
                    </a:lnTo>
                    <a:lnTo>
                      <a:pt x="72" y="18"/>
                    </a:lnTo>
                    <a:lnTo>
                      <a:pt x="60" y="31"/>
                    </a:lnTo>
                    <a:lnTo>
                      <a:pt x="45" y="49"/>
                    </a:lnTo>
                    <a:lnTo>
                      <a:pt x="30" y="73"/>
                    </a:lnTo>
                    <a:lnTo>
                      <a:pt x="22" y="88"/>
                    </a:lnTo>
                    <a:lnTo>
                      <a:pt x="15" y="104"/>
                    </a:lnTo>
                    <a:lnTo>
                      <a:pt x="15" y="10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3" name="Freeform 643"/>
              <p:cNvSpPr/>
              <p:nvPr/>
            </p:nvSpPr>
            <p:spPr bwMode="auto">
              <a:xfrm>
                <a:off x="1052273" y="4331912"/>
                <a:ext cx="810884" cy="650594"/>
              </a:xfrm>
              <a:custGeom>
                <a:avLst/>
                <a:gdLst>
                  <a:gd name="T0" fmla="*/ 232 w 602"/>
                  <a:gd name="T1" fmla="*/ 23 h 483"/>
                  <a:gd name="T2" fmla="*/ 228 w 602"/>
                  <a:gd name="T3" fmla="*/ 0 h 483"/>
                  <a:gd name="T4" fmla="*/ 182 w 602"/>
                  <a:gd name="T5" fmla="*/ 40 h 483"/>
                  <a:gd name="T6" fmla="*/ 150 w 602"/>
                  <a:gd name="T7" fmla="*/ 78 h 483"/>
                  <a:gd name="T8" fmla="*/ 138 w 602"/>
                  <a:gd name="T9" fmla="*/ 98 h 483"/>
                  <a:gd name="T10" fmla="*/ 105 w 602"/>
                  <a:gd name="T11" fmla="*/ 98 h 483"/>
                  <a:gd name="T12" fmla="*/ 65 w 602"/>
                  <a:gd name="T13" fmla="*/ 109 h 483"/>
                  <a:gd name="T14" fmla="*/ 19 w 602"/>
                  <a:gd name="T15" fmla="*/ 135 h 483"/>
                  <a:gd name="T16" fmla="*/ 0 w 602"/>
                  <a:gd name="T17" fmla="*/ 152 h 483"/>
                  <a:gd name="T18" fmla="*/ 42 w 602"/>
                  <a:gd name="T19" fmla="*/ 159 h 483"/>
                  <a:gd name="T20" fmla="*/ 61 w 602"/>
                  <a:gd name="T21" fmla="*/ 171 h 483"/>
                  <a:gd name="T22" fmla="*/ 69 w 602"/>
                  <a:gd name="T23" fmla="*/ 193 h 483"/>
                  <a:gd name="T24" fmla="*/ 74 w 602"/>
                  <a:gd name="T25" fmla="*/ 279 h 483"/>
                  <a:gd name="T26" fmla="*/ 78 w 602"/>
                  <a:gd name="T27" fmla="*/ 320 h 483"/>
                  <a:gd name="T28" fmla="*/ 102 w 602"/>
                  <a:gd name="T29" fmla="*/ 375 h 483"/>
                  <a:gd name="T30" fmla="*/ 138 w 602"/>
                  <a:gd name="T31" fmla="*/ 422 h 483"/>
                  <a:gd name="T32" fmla="*/ 179 w 602"/>
                  <a:gd name="T33" fmla="*/ 457 h 483"/>
                  <a:gd name="T34" fmla="*/ 223 w 602"/>
                  <a:gd name="T35" fmla="*/ 479 h 483"/>
                  <a:gd name="T36" fmla="*/ 247 w 602"/>
                  <a:gd name="T37" fmla="*/ 483 h 483"/>
                  <a:gd name="T38" fmla="*/ 290 w 602"/>
                  <a:gd name="T39" fmla="*/ 479 h 483"/>
                  <a:gd name="T40" fmla="*/ 323 w 602"/>
                  <a:gd name="T41" fmla="*/ 468 h 483"/>
                  <a:gd name="T42" fmla="*/ 332 w 602"/>
                  <a:gd name="T43" fmla="*/ 471 h 483"/>
                  <a:gd name="T44" fmla="*/ 370 w 602"/>
                  <a:gd name="T45" fmla="*/ 476 h 483"/>
                  <a:gd name="T46" fmla="*/ 399 w 602"/>
                  <a:gd name="T47" fmla="*/ 473 h 483"/>
                  <a:gd name="T48" fmla="*/ 436 w 602"/>
                  <a:gd name="T49" fmla="*/ 459 h 483"/>
                  <a:gd name="T50" fmla="*/ 475 w 602"/>
                  <a:gd name="T51" fmla="*/ 428 h 483"/>
                  <a:gd name="T52" fmla="*/ 510 w 602"/>
                  <a:gd name="T53" fmla="*/ 383 h 483"/>
                  <a:gd name="T54" fmla="*/ 536 w 602"/>
                  <a:gd name="T55" fmla="*/ 329 h 483"/>
                  <a:gd name="T56" fmla="*/ 547 w 602"/>
                  <a:gd name="T57" fmla="*/ 271 h 483"/>
                  <a:gd name="T58" fmla="*/ 541 w 602"/>
                  <a:gd name="T59" fmla="*/ 214 h 483"/>
                  <a:gd name="T60" fmla="*/ 540 w 602"/>
                  <a:gd name="T61" fmla="*/ 155 h 483"/>
                  <a:gd name="T62" fmla="*/ 549 w 602"/>
                  <a:gd name="T63" fmla="*/ 136 h 483"/>
                  <a:gd name="T64" fmla="*/ 570 w 602"/>
                  <a:gd name="T65" fmla="*/ 124 h 483"/>
                  <a:gd name="T66" fmla="*/ 602 w 602"/>
                  <a:gd name="T67" fmla="*/ 116 h 483"/>
                  <a:gd name="T68" fmla="*/ 572 w 602"/>
                  <a:gd name="T69" fmla="*/ 94 h 483"/>
                  <a:gd name="T70" fmla="*/ 525 w 602"/>
                  <a:gd name="T71" fmla="*/ 78 h 483"/>
                  <a:gd name="T72" fmla="*/ 486 w 602"/>
                  <a:gd name="T73" fmla="*/ 75 h 483"/>
                  <a:gd name="T74" fmla="*/ 464 w 602"/>
                  <a:gd name="T75" fmla="*/ 44 h 483"/>
                  <a:gd name="T76" fmla="*/ 443 w 602"/>
                  <a:gd name="T77" fmla="*/ 23 h 483"/>
                  <a:gd name="T78" fmla="*/ 406 w 602"/>
                  <a:gd name="T79" fmla="*/ 24 h 483"/>
                  <a:gd name="T80" fmla="*/ 391 w 602"/>
                  <a:gd name="T81" fmla="*/ 14 h 483"/>
                  <a:gd name="T82" fmla="*/ 379 w 602"/>
                  <a:gd name="T83" fmla="*/ 20 h 483"/>
                  <a:gd name="T84" fmla="*/ 364 w 602"/>
                  <a:gd name="T85" fmla="*/ 20 h 483"/>
                  <a:gd name="T86" fmla="*/ 354 w 602"/>
                  <a:gd name="T87" fmla="*/ 6 h 483"/>
                  <a:gd name="T88" fmla="*/ 347 w 602"/>
                  <a:gd name="T89" fmla="*/ 2 h 483"/>
                  <a:gd name="T90" fmla="*/ 316 w 602"/>
                  <a:gd name="T91" fmla="*/ 31 h 483"/>
                  <a:gd name="T92" fmla="*/ 313 w 602"/>
                  <a:gd name="T93" fmla="*/ 31 h 483"/>
                  <a:gd name="T94" fmla="*/ 304 w 602"/>
                  <a:gd name="T95" fmla="*/ 20 h 483"/>
                  <a:gd name="T96" fmla="*/ 290 w 602"/>
                  <a:gd name="T97" fmla="*/ 19 h 483"/>
                  <a:gd name="T98" fmla="*/ 281 w 602"/>
                  <a:gd name="T99" fmla="*/ 24 h 483"/>
                  <a:gd name="T100" fmla="*/ 270 w 602"/>
                  <a:gd name="T101" fmla="*/ 31 h 483"/>
                  <a:gd name="T102" fmla="*/ 267 w 602"/>
                  <a:gd name="T103" fmla="*/ 23 h 483"/>
                  <a:gd name="T104" fmla="*/ 260 w 602"/>
                  <a:gd name="T105" fmla="*/ 5 h 483"/>
                  <a:gd name="T106" fmla="*/ 240 w 602"/>
                  <a:gd name="T107" fmla="*/ 31 h 483"/>
                  <a:gd name="T108" fmla="*/ 236 w 602"/>
                  <a:gd name="T109" fmla="*/ 3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483">
                    <a:moveTo>
                      <a:pt x="236" y="31"/>
                    </a:moveTo>
                    <a:lnTo>
                      <a:pt x="236" y="31"/>
                    </a:lnTo>
                    <a:lnTo>
                      <a:pt x="232" y="23"/>
                    </a:lnTo>
                    <a:lnTo>
                      <a:pt x="229" y="16"/>
                    </a:lnTo>
                    <a:lnTo>
                      <a:pt x="228" y="8"/>
                    </a:lnTo>
                    <a:lnTo>
                      <a:pt x="228" y="0"/>
                    </a:lnTo>
                    <a:lnTo>
                      <a:pt x="228" y="0"/>
                    </a:lnTo>
                    <a:lnTo>
                      <a:pt x="205" y="20"/>
                    </a:lnTo>
                    <a:lnTo>
                      <a:pt x="182" y="40"/>
                    </a:lnTo>
                    <a:lnTo>
                      <a:pt x="171" y="51"/>
                    </a:lnTo>
                    <a:lnTo>
                      <a:pt x="161" y="63"/>
                    </a:lnTo>
                    <a:lnTo>
                      <a:pt x="150" y="78"/>
                    </a:lnTo>
                    <a:lnTo>
                      <a:pt x="139" y="94"/>
                    </a:lnTo>
                    <a:lnTo>
                      <a:pt x="139" y="94"/>
                    </a:lnTo>
                    <a:lnTo>
                      <a:pt x="138" y="98"/>
                    </a:lnTo>
                    <a:lnTo>
                      <a:pt x="138" y="98"/>
                    </a:lnTo>
                    <a:lnTo>
                      <a:pt x="121" y="98"/>
                    </a:lnTo>
                    <a:lnTo>
                      <a:pt x="105" y="98"/>
                    </a:lnTo>
                    <a:lnTo>
                      <a:pt x="90" y="101"/>
                    </a:lnTo>
                    <a:lnTo>
                      <a:pt x="77" y="105"/>
                    </a:lnTo>
                    <a:lnTo>
                      <a:pt x="65" y="109"/>
                    </a:lnTo>
                    <a:lnTo>
                      <a:pt x="53" y="113"/>
                    </a:lnTo>
                    <a:lnTo>
                      <a:pt x="34" y="124"/>
                    </a:lnTo>
                    <a:lnTo>
                      <a:pt x="19" y="135"/>
                    </a:lnTo>
                    <a:lnTo>
                      <a:pt x="8" y="144"/>
                    </a:lnTo>
                    <a:lnTo>
                      <a:pt x="0" y="152"/>
                    </a:lnTo>
                    <a:lnTo>
                      <a:pt x="0" y="152"/>
                    </a:lnTo>
                    <a:lnTo>
                      <a:pt x="24" y="155"/>
                    </a:lnTo>
                    <a:lnTo>
                      <a:pt x="34" y="158"/>
                    </a:lnTo>
                    <a:lnTo>
                      <a:pt x="42" y="159"/>
                    </a:lnTo>
                    <a:lnTo>
                      <a:pt x="50" y="162"/>
                    </a:lnTo>
                    <a:lnTo>
                      <a:pt x="55" y="166"/>
                    </a:lnTo>
                    <a:lnTo>
                      <a:pt x="61" y="171"/>
                    </a:lnTo>
                    <a:lnTo>
                      <a:pt x="63" y="176"/>
                    </a:lnTo>
                    <a:lnTo>
                      <a:pt x="67" y="185"/>
                    </a:lnTo>
                    <a:lnTo>
                      <a:pt x="69" y="193"/>
                    </a:lnTo>
                    <a:lnTo>
                      <a:pt x="73" y="214"/>
                    </a:lnTo>
                    <a:lnTo>
                      <a:pt x="73" y="243"/>
                    </a:lnTo>
                    <a:lnTo>
                      <a:pt x="74" y="279"/>
                    </a:lnTo>
                    <a:lnTo>
                      <a:pt x="74" y="279"/>
                    </a:lnTo>
                    <a:lnTo>
                      <a:pt x="75" y="299"/>
                    </a:lnTo>
                    <a:lnTo>
                      <a:pt x="78" y="320"/>
                    </a:lnTo>
                    <a:lnTo>
                      <a:pt x="85" y="338"/>
                    </a:lnTo>
                    <a:lnTo>
                      <a:pt x="93" y="357"/>
                    </a:lnTo>
                    <a:lnTo>
                      <a:pt x="102" y="375"/>
                    </a:lnTo>
                    <a:lnTo>
                      <a:pt x="113" y="391"/>
                    </a:lnTo>
                    <a:lnTo>
                      <a:pt x="125" y="407"/>
                    </a:lnTo>
                    <a:lnTo>
                      <a:pt x="138" y="422"/>
                    </a:lnTo>
                    <a:lnTo>
                      <a:pt x="151" y="434"/>
                    </a:lnTo>
                    <a:lnTo>
                      <a:pt x="166" y="446"/>
                    </a:lnTo>
                    <a:lnTo>
                      <a:pt x="179" y="457"/>
                    </a:lnTo>
                    <a:lnTo>
                      <a:pt x="194" y="465"/>
                    </a:lnTo>
                    <a:lnTo>
                      <a:pt x="209" y="473"/>
                    </a:lnTo>
                    <a:lnTo>
                      <a:pt x="223" y="479"/>
                    </a:lnTo>
                    <a:lnTo>
                      <a:pt x="235" y="482"/>
                    </a:lnTo>
                    <a:lnTo>
                      <a:pt x="247" y="483"/>
                    </a:lnTo>
                    <a:lnTo>
                      <a:pt x="247" y="483"/>
                    </a:lnTo>
                    <a:lnTo>
                      <a:pt x="263" y="483"/>
                    </a:lnTo>
                    <a:lnTo>
                      <a:pt x="278" y="482"/>
                    </a:lnTo>
                    <a:lnTo>
                      <a:pt x="290" y="479"/>
                    </a:lnTo>
                    <a:lnTo>
                      <a:pt x="301" y="478"/>
                    </a:lnTo>
                    <a:lnTo>
                      <a:pt x="314" y="472"/>
                    </a:lnTo>
                    <a:lnTo>
                      <a:pt x="323" y="468"/>
                    </a:lnTo>
                    <a:lnTo>
                      <a:pt x="324" y="468"/>
                    </a:lnTo>
                    <a:lnTo>
                      <a:pt x="324" y="468"/>
                    </a:lnTo>
                    <a:lnTo>
                      <a:pt x="332" y="471"/>
                    </a:lnTo>
                    <a:lnTo>
                      <a:pt x="347" y="475"/>
                    </a:lnTo>
                    <a:lnTo>
                      <a:pt x="358" y="475"/>
                    </a:lnTo>
                    <a:lnTo>
                      <a:pt x="370" y="476"/>
                    </a:lnTo>
                    <a:lnTo>
                      <a:pt x="383" y="475"/>
                    </a:lnTo>
                    <a:lnTo>
                      <a:pt x="399" y="473"/>
                    </a:lnTo>
                    <a:lnTo>
                      <a:pt x="399" y="473"/>
                    </a:lnTo>
                    <a:lnTo>
                      <a:pt x="412" y="471"/>
                    </a:lnTo>
                    <a:lnTo>
                      <a:pt x="424" y="465"/>
                    </a:lnTo>
                    <a:lnTo>
                      <a:pt x="436" y="459"/>
                    </a:lnTo>
                    <a:lnTo>
                      <a:pt x="449" y="451"/>
                    </a:lnTo>
                    <a:lnTo>
                      <a:pt x="463" y="440"/>
                    </a:lnTo>
                    <a:lnTo>
                      <a:pt x="475" y="428"/>
                    </a:lnTo>
                    <a:lnTo>
                      <a:pt x="487" y="414"/>
                    </a:lnTo>
                    <a:lnTo>
                      <a:pt x="499" y="399"/>
                    </a:lnTo>
                    <a:lnTo>
                      <a:pt x="510" y="383"/>
                    </a:lnTo>
                    <a:lnTo>
                      <a:pt x="521" y="367"/>
                    </a:lnTo>
                    <a:lnTo>
                      <a:pt x="529" y="348"/>
                    </a:lnTo>
                    <a:lnTo>
                      <a:pt x="536" y="329"/>
                    </a:lnTo>
                    <a:lnTo>
                      <a:pt x="541" y="310"/>
                    </a:lnTo>
                    <a:lnTo>
                      <a:pt x="545" y="291"/>
                    </a:lnTo>
                    <a:lnTo>
                      <a:pt x="547" y="271"/>
                    </a:lnTo>
                    <a:lnTo>
                      <a:pt x="545" y="251"/>
                    </a:lnTo>
                    <a:lnTo>
                      <a:pt x="545" y="251"/>
                    </a:lnTo>
                    <a:lnTo>
                      <a:pt x="541" y="214"/>
                    </a:lnTo>
                    <a:lnTo>
                      <a:pt x="539" y="186"/>
                    </a:lnTo>
                    <a:lnTo>
                      <a:pt x="539" y="164"/>
                    </a:lnTo>
                    <a:lnTo>
                      <a:pt x="540" y="155"/>
                    </a:lnTo>
                    <a:lnTo>
                      <a:pt x="543" y="148"/>
                    </a:lnTo>
                    <a:lnTo>
                      <a:pt x="545" y="141"/>
                    </a:lnTo>
                    <a:lnTo>
                      <a:pt x="549" y="136"/>
                    </a:lnTo>
                    <a:lnTo>
                      <a:pt x="555" y="132"/>
                    </a:lnTo>
                    <a:lnTo>
                      <a:pt x="561" y="128"/>
                    </a:lnTo>
                    <a:lnTo>
                      <a:pt x="570" y="124"/>
                    </a:lnTo>
                    <a:lnTo>
                      <a:pt x="579" y="121"/>
                    </a:lnTo>
                    <a:lnTo>
                      <a:pt x="602" y="116"/>
                    </a:lnTo>
                    <a:lnTo>
                      <a:pt x="602" y="116"/>
                    </a:lnTo>
                    <a:lnTo>
                      <a:pt x="595" y="109"/>
                    </a:lnTo>
                    <a:lnTo>
                      <a:pt x="586" y="102"/>
                    </a:lnTo>
                    <a:lnTo>
                      <a:pt x="572" y="94"/>
                    </a:lnTo>
                    <a:lnTo>
                      <a:pt x="556" y="87"/>
                    </a:lnTo>
                    <a:lnTo>
                      <a:pt x="536" y="81"/>
                    </a:lnTo>
                    <a:lnTo>
                      <a:pt x="525" y="78"/>
                    </a:lnTo>
                    <a:lnTo>
                      <a:pt x="513" y="77"/>
                    </a:lnTo>
                    <a:lnTo>
                      <a:pt x="499" y="75"/>
                    </a:lnTo>
                    <a:lnTo>
                      <a:pt x="486" y="75"/>
                    </a:lnTo>
                    <a:lnTo>
                      <a:pt x="486" y="75"/>
                    </a:lnTo>
                    <a:lnTo>
                      <a:pt x="475" y="58"/>
                    </a:lnTo>
                    <a:lnTo>
                      <a:pt x="464" y="44"/>
                    </a:lnTo>
                    <a:lnTo>
                      <a:pt x="453" y="32"/>
                    </a:lnTo>
                    <a:lnTo>
                      <a:pt x="443" y="23"/>
                    </a:lnTo>
                    <a:lnTo>
                      <a:pt x="443" y="23"/>
                    </a:lnTo>
                    <a:lnTo>
                      <a:pt x="428" y="25"/>
                    </a:lnTo>
                    <a:lnTo>
                      <a:pt x="413" y="25"/>
                    </a:lnTo>
                    <a:lnTo>
                      <a:pt x="406" y="24"/>
                    </a:lnTo>
                    <a:lnTo>
                      <a:pt x="401" y="23"/>
                    </a:lnTo>
                    <a:lnTo>
                      <a:pt x="395" y="19"/>
                    </a:lnTo>
                    <a:lnTo>
                      <a:pt x="391" y="14"/>
                    </a:lnTo>
                    <a:lnTo>
                      <a:pt x="391" y="14"/>
                    </a:lnTo>
                    <a:lnTo>
                      <a:pt x="385" y="17"/>
                    </a:lnTo>
                    <a:lnTo>
                      <a:pt x="379" y="20"/>
                    </a:lnTo>
                    <a:lnTo>
                      <a:pt x="372" y="21"/>
                    </a:lnTo>
                    <a:lnTo>
                      <a:pt x="364" y="20"/>
                    </a:lnTo>
                    <a:lnTo>
                      <a:pt x="364" y="20"/>
                    </a:lnTo>
                    <a:lnTo>
                      <a:pt x="360" y="17"/>
                    </a:lnTo>
                    <a:lnTo>
                      <a:pt x="356" y="12"/>
                    </a:lnTo>
                    <a:lnTo>
                      <a:pt x="354" y="6"/>
                    </a:lnTo>
                    <a:lnTo>
                      <a:pt x="352" y="1"/>
                    </a:lnTo>
                    <a:lnTo>
                      <a:pt x="352" y="1"/>
                    </a:lnTo>
                    <a:lnTo>
                      <a:pt x="347" y="2"/>
                    </a:lnTo>
                    <a:lnTo>
                      <a:pt x="341" y="5"/>
                    </a:lnTo>
                    <a:lnTo>
                      <a:pt x="332" y="12"/>
                    </a:lnTo>
                    <a:lnTo>
                      <a:pt x="316" y="31"/>
                    </a:lnTo>
                    <a:lnTo>
                      <a:pt x="316" y="31"/>
                    </a:lnTo>
                    <a:lnTo>
                      <a:pt x="314" y="31"/>
                    </a:lnTo>
                    <a:lnTo>
                      <a:pt x="313" y="31"/>
                    </a:lnTo>
                    <a:lnTo>
                      <a:pt x="313" y="31"/>
                    </a:lnTo>
                    <a:lnTo>
                      <a:pt x="308" y="24"/>
                    </a:lnTo>
                    <a:lnTo>
                      <a:pt x="304" y="20"/>
                    </a:lnTo>
                    <a:lnTo>
                      <a:pt x="297" y="17"/>
                    </a:lnTo>
                    <a:lnTo>
                      <a:pt x="293" y="17"/>
                    </a:lnTo>
                    <a:lnTo>
                      <a:pt x="290" y="19"/>
                    </a:lnTo>
                    <a:lnTo>
                      <a:pt x="290" y="19"/>
                    </a:lnTo>
                    <a:lnTo>
                      <a:pt x="285" y="20"/>
                    </a:lnTo>
                    <a:lnTo>
                      <a:pt x="281" y="24"/>
                    </a:lnTo>
                    <a:lnTo>
                      <a:pt x="273" y="31"/>
                    </a:lnTo>
                    <a:lnTo>
                      <a:pt x="273" y="31"/>
                    </a:lnTo>
                    <a:lnTo>
                      <a:pt x="270" y="31"/>
                    </a:lnTo>
                    <a:lnTo>
                      <a:pt x="269" y="29"/>
                    </a:lnTo>
                    <a:lnTo>
                      <a:pt x="269" y="29"/>
                    </a:lnTo>
                    <a:lnTo>
                      <a:pt x="267" y="23"/>
                    </a:lnTo>
                    <a:lnTo>
                      <a:pt x="266" y="17"/>
                    </a:lnTo>
                    <a:lnTo>
                      <a:pt x="260" y="5"/>
                    </a:lnTo>
                    <a:lnTo>
                      <a:pt x="260" y="5"/>
                    </a:lnTo>
                    <a:lnTo>
                      <a:pt x="255" y="10"/>
                    </a:lnTo>
                    <a:lnTo>
                      <a:pt x="250" y="17"/>
                    </a:lnTo>
                    <a:lnTo>
                      <a:pt x="240" y="31"/>
                    </a:lnTo>
                    <a:lnTo>
                      <a:pt x="240" y="31"/>
                    </a:lnTo>
                    <a:lnTo>
                      <a:pt x="239" y="31"/>
                    </a:lnTo>
                    <a:lnTo>
                      <a:pt x="236" y="31"/>
                    </a:lnTo>
                    <a:lnTo>
                      <a:pt x="236" y="3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644"/>
              <p:cNvSpPr/>
              <p:nvPr/>
            </p:nvSpPr>
            <p:spPr bwMode="auto">
              <a:xfrm>
                <a:off x="1235463" y="4563594"/>
                <a:ext cx="449893" cy="160292"/>
              </a:xfrm>
              <a:custGeom>
                <a:avLst/>
                <a:gdLst>
                  <a:gd name="T0" fmla="*/ 0 w 334"/>
                  <a:gd name="T1" fmla="*/ 13 h 119"/>
                  <a:gd name="T2" fmla="*/ 0 w 334"/>
                  <a:gd name="T3" fmla="*/ 13 h 119"/>
                  <a:gd name="T4" fmla="*/ 10 w 334"/>
                  <a:gd name="T5" fmla="*/ 17 h 119"/>
                  <a:gd name="T6" fmla="*/ 33 w 334"/>
                  <a:gd name="T7" fmla="*/ 27 h 119"/>
                  <a:gd name="T8" fmla="*/ 50 w 334"/>
                  <a:gd name="T9" fmla="*/ 34 h 119"/>
                  <a:gd name="T10" fmla="*/ 69 w 334"/>
                  <a:gd name="T11" fmla="*/ 41 h 119"/>
                  <a:gd name="T12" fmla="*/ 91 w 334"/>
                  <a:gd name="T13" fmla="*/ 46 h 119"/>
                  <a:gd name="T14" fmla="*/ 115 w 334"/>
                  <a:gd name="T15" fmla="*/ 52 h 119"/>
                  <a:gd name="T16" fmla="*/ 139 w 334"/>
                  <a:gd name="T17" fmla="*/ 56 h 119"/>
                  <a:gd name="T18" fmla="*/ 166 w 334"/>
                  <a:gd name="T19" fmla="*/ 57 h 119"/>
                  <a:gd name="T20" fmla="*/ 193 w 334"/>
                  <a:gd name="T21" fmla="*/ 57 h 119"/>
                  <a:gd name="T22" fmla="*/ 222 w 334"/>
                  <a:gd name="T23" fmla="*/ 53 h 119"/>
                  <a:gd name="T24" fmla="*/ 235 w 334"/>
                  <a:gd name="T25" fmla="*/ 50 h 119"/>
                  <a:gd name="T26" fmla="*/ 250 w 334"/>
                  <a:gd name="T27" fmla="*/ 46 h 119"/>
                  <a:gd name="T28" fmla="*/ 263 w 334"/>
                  <a:gd name="T29" fmla="*/ 42 h 119"/>
                  <a:gd name="T30" fmla="*/ 277 w 334"/>
                  <a:gd name="T31" fmla="*/ 36 h 119"/>
                  <a:gd name="T32" fmla="*/ 290 w 334"/>
                  <a:gd name="T33" fmla="*/ 29 h 119"/>
                  <a:gd name="T34" fmla="*/ 304 w 334"/>
                  <a:gd name="T35" fmla="*/ 21 h 119"/>
                  <a:gd name="T36" fmla="*/ 317 w 334"/>
                  <a:gd name="T37" fmla="*/ 11 h 119"/>
                  <a:gd name="T38" fmla="*/ 331 w 334"/>
                  <a:gd name="T39" fmla="*/ 0 h 119"/>
                  <a:gd name="T40" fmla="*/ 334 w 334"/>
                  <a:gd name="T41" fmla="*/ 49 h 119"/>
                  <a:gd name="T42" fmla="*/ 334 w 334"/>
                  <a:gd name="T43" fmla="*/ 49 h 119"/>
                  <a:gd name="T44" fmla="*/ 327 w 334"/>
                  <a:gd name="T45" fmla="*/ 56 h 119"/>
                  <a:gd name="T46" fmla="*/ 307 w 334"/>
                  <a:gd name="T47" fmla="*/ 71 h 119"/>
                  <a:gd name="T48" fmla="*/ 293 w 334"/>
                  <a:gd name="T49" fmla="*/ 80 h 119"/>
                  <a:gd name="T50" fmla="*/ 276 w 334"/>
                  <a:gd name="T51" fmla="*/ 90 h 119"/>
                  <a:gd name="T52" fmla="*/ 257 w 334"/>
                  <a:gd name="T53" fmla="*/ 99 h 119"/>
                  <a:gd name="T54" fmla="*/ 235 w 334"/>
                  <a:gd name="T55" fmla="*/ 108 h 119"/>
                  <a:gd name="T56" fmla="*/ 212 w 334"/>
                  <a:gd name="T57" fmla="*/ 114 h 119"/>
                  <a:gd name="T58" fmla="*/ 187 w 334"/>
                  <a:gd name="T59" fmla="*/ 118 h 119"/>
                  <a:gd name="T60" fmla="*/ 173 w 334"/>
                  <a:gd name="T61" fmla="*/ 119 h 119"/>
                  <a:gd name="T62" fmla="*/ 160 w 334"/>
                  <a:gd name="T63" fmla="*/ 119 h 119"/>
                  <a:gd name="T64" fmla="*/ 145 w 334"/>
                  <a:gd name="T65" fmla="*/ 118 h 119"/>
                  <a:gd name="T66" fmla="*/ 131 w 334"/>
                  <a:gd name="T67" fmla="*/ 117 h 119"/>
                  <a:gd name="T68" fmla="*/ 116 w 334"/>
                  <a:gd name="T69" fmla="*/ 112 h 119"/>
                  <a:gd name="T70" fmla="*/ 100 w 334"/>
                  <a:gd name="T71" fmla="*/ 108 h 119"/>
                  <a:gd name="T72" fmla="*/ 85 w 334"/>
                  <a:gd name="T73" fmla="*/ 103 h 119"/>
                  <a:gd name="T74" fmla="*/ 69 w 334"/>
                  <a:gd name="T75" fmla="*/ 95 h 119"/>
                  <a:gd name="T76" fmla="*/ 53 w 334"/>
                  <a:gd name="T77" fmla="*/ 87 h 119"/>
                  <a:gd name="T78" fmla="*/ 37 w 334"/>
                  <a:gd name="T79" fmla="*/ 77 h 119"/>
                  <a:gd name="T80" fmla="*/ 20 w 334"/>
                  <a:gd name="T81" fmla="*/ 65 h 119"/>
                  <a:gd name="T82" fmla="*/ 3 w 334"/>
                  <a:gd name="T83" fmla="*/ 52 h 119"/>
                  <a:gd name="T84" fmla="*/ 0 w 334"/>
                  <a:gd name="T85"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19">
                    <a:moveTo>
                      <a:pt x="0" y="13"/>
                    </a:moveTo>
                    <a:lnTo>
                      <a:pt x="0" y="13"/>
                    </a:lnTo>
                    <a:lnTo>
                      <a:pt x="10" y="17"/>
                    </a:lnTo>
                    <a:lnTo>
                      <a:pt x="33" y="27"/>
                    </a:lnTo>
                    <a:lnTo>
                      <a:pt x="50" y="34"/>
                    </a:lnTo>
                    <a:lnTo>
                      <a:pt x="69" y="41"/>
                    </a:lnTo>
                    <a:lnTo>
                      <a:pt x="91" y="46"/>
                    </a:lnTo>
                    <a:lnTo>
                      <a:pt x="115" y="52"/>
                    </a:lnTo>
                    <a:lnTo>
                      <a:pt x="139" y="56"/>
                    </a:lnTo>
                    <a:lnTo>
                      <a:pt x="166" y="57"/>
                    </a:lnTo>
                    <a:lnTo>
                      <a:pt x="193" y="57"/>
                    </a:lnTo>
                    <a:lnTo>
                      <a:pt x="222" y="53"/>
                    </a:lnTo>
                    <a:lnTo>
                      <a:pt x="235" y="50"/>
                    </a:lnTo>
                    <a:lnTo>
                      <a:pt x="250" y="46"/>
                    </a:lnTo>
                    <a:lnTo>
                      <a:pt x="263" y="42"/>
                    </a:lnTo>
                    <a:lnTo>
                      <a:pt x="277" y="36"/>
                    </a:lnTo>
                    <a:lnTo>
                      <a:pt x="290" y="29"/>
                    </a:lnTo>
                    <a:lnTo>
                      <a:pt x="304" y="21"/>
                    </a:lnTo>
                    <a:lnTo>
                      <a:pt x="317" y="11"/>
                    </a:lnTo>
                    <a:lnTo>
                      <a:pt x="331" y="0"/>
                    </a:lnTo>
                    <a:lnTo>
                      <a:pt x="334" y="49"/>
                    </a:lnTo>
                    <a:lnTo>
                      <a:pt x="334" y="49"/>
                    </a:lnTo>
                    <a:lnTo>
                      <a:pt x="327" y="56"/>
                    </a:lnTo>
                    <a:lnTo>
                      <a:pt x="307" y="71"/>
                    </a:lnTo>
                    <a:lnTo>
                      <a:pt x="293" y="80"/>
                    </a:lnTo>
                    <a:lnTo>
                      <a:pt x="276" y="90"/>
                    </a:lnTo>
                    <a:lnTo>
                      <a:pt x="257" y="99"/>
                    </a:lnTo>
                    <a:lnTo>
                      <a:pt x="235" y="108"/>
                    </a:lnTo>
                    <a:lnTo>
                      <a:pt x="212" y="114"/>
                    </a:lnTo>
                    <a:lnTo>
                      <a:pt x="187" y="118"/>
                    </a:lnTo>
                    <a:lnTo>
                      <a:pt x="173" y="119"/>
                    </a:lnTo>
                    <a:lnTo>
                      <a:pt x="160" y="119"/>
                    </a:lnTo>
                    <a:lnTo>
                      <a:pt x="145" y="118"/>
                    </a:lnTo>
                    <a:lnTo>
                      <a:pt x="131" y="117"/>
                    </a:lnTo>
                    <a:lnTo>
                      <a:pt x="116" y="112"/>
                    </a:lnTo>
                    <a:lnTo>
                      <a:pt x="100" y="108"/>
                    </a:lnTo>
                    <a:lnTo>
                      <a:pt x="85" y="103"/>
                    </a:lnTo>
                    <a:lnTo>
                      <a:pt x="69" y="95"/>
                    </a:lnTo>
                    <a:lnTo>
                      <a:pt x="53" y="87"/>
                    </a:lnTo>
                    <a:lnTo>
                      <a:pt x="37" y="77"/>
                    </a:lnTo>
                    <a:lnTo>
                      <a:pt x="20" y="65"/>
                    </a:lnTo>
                    <a:lnTo>
                      <a:pt x="3" y="52"/>
                    </a:lnTo>
                    <a:lnTo>
                      <a:pt x="0" y="13"/>
                    </a:lnTo>
                    <a:close/>
                  </a:path>
                </a:pathLst>
              </a:custGeom>
              <a:solidFill>
                <a:srgbClr val="796B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645"/>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646"/>
              <p:cNvSpPr/>
              <p:nvPr/>
            </p:nvSpPr>
            <p:spPr bwMode="auto">
              <a:xfrm>
                <a:off x="1826790" y="3411923"/>
                <a:ext cx="305766" cy="328664"/>
              </a:xfrm>
              <a:custGeom>
                <a:avLst/>
                <a:gdLst>
                  <a:gd name="T0" fmla="*/ 113 w 227"/>
                  <a:gd name="T1" fmla="*/ 0 h 244"/>
                  <a:gd name="T2" fmla="*/ 80 w 227"/>
                  <a:gd name="T3" fmla="*/ 5 h 244"/>
                  <a:gd name="T4" fmla="*/ 49 w 227"/>
                  <a:gd name="T5" fmla="*/ 20 h 244"/>
                  <a:gd name="T6" fmla="*/ 24 w 227"/>
                  <a:gd name="T7" fmla="*/ 43 h 244"/>
                  <a:gd name="T8" fmla="*/ 7 w 227"/>
                  <a:gd name="T9" fmla="*/ 74 h 244"/>
                  <a:gd name="T10" fmla="*/ 3 w 227"/>
                  <a:gd name="T11" fmla="*/ 85 h 244"/>
                  <a:gd name="T12" fmla="*/ 0 w 227"/>
                  <a:gd name="T13" fmla="*/ 106 h 244"/>
                  <a:gd name="T14" fmla="*/ 0 w 227"/>
                  <a:gd name="T15" fmla="*/ 126 h 244"/>
                  <a:gd name="T16" fmla="*/ 5 w 227"/>
                  <a:gd name="T17" fmla="*/ 147 h 244"/>
                  <a:gd name="T18" fmla="*/ 13 w 227"/>
                  <a:gd name="T19" fmla="*/ 166 h 244"/>
                  <a:gd name="T20" fmla="*/ 24 w 227"/>
                  <a:gd name="T21" fmla="*/ 183 h 244"/>
                  <a:gd name="T22" fmla="*/ 39 w 227"/>
                  <a:gd name="T23" fmla="*/ 198 h 244"/>
                  <a:gd name="T24" fmla="*/ 55 w 227"/>
                  <a:gd name="T25" fmla="*/ 211 h 244"/>
                  <a:gd name="T26" fmla="*/ 61 w 227"/>
                  <a:gd name="T27" fmla="*/ 229 h 244"/>
                  <a:gd name="T28" fmla="*/ 61 w 227"/>
                  <a:gd name="T29" fmla="*/ 232 h 244"/>
                  <a:gd name="T30" fmla="*/ 63 w 227"/>
                  <a:gd name="T31" fmla="*/ 238 h 244"/>
                  <a:gd name="T32" fmla="*/ 73 w 227"/>
                  <a:gd name="T33" fmla="*/ 243 h 244"/>
                  <a:gd name="T34" fmla="*/ 76 w 227"/>
                  <a:gd name="T35" fmla="*/ 244 h 244"/>
                  <a:gd name="T36" fmla="*/ 81 w 227"/>
                  <a:gd name="T37" fmla="*/ 241 h 244"/>
                  <a:gd name="T38" fmla="*/ 85 w 227"/>
                  <a:gd name="T39" fmla="*/ 237 h 244"/>
                  <a:gd name="T40" fmla="*/ 89 w 227"/>
                  <a:gd name="T41" fmla="*/ 224 h 244"/>
                  <a:gd name="T42" fmla="*/ 113 w 227"/>
                  <a:gd name="T43" fmla="*/ 226 h 244"/>
                  <a:gd name="T44" fmla="*/ 131 w 227"/>
                  <a:gd name="T45" fmla="*/ 225 h 244"/>
                  <a:gd name="T46" fmla="*/ 163 w 227"/>
                  <a:gd name="T47" fmla="*/ 216 h 244"/>
                  <a:gd name="T48" fmla="*/ 190 w 227"/>
                  <a:gd name="T49" fmla="*/ 195 h 244"/>
                  <a:gd name="T50" fmla="*/ 212 w 227"/>
                  <a:gd name="T51" fmla="*/ 168 h 244"/>
                  <a:gd name="T52" fmla="*/ 220 w 227"/>
                  <a:gd name="T53" fmla="*/ 152 h 244"/>
                  <a:gd name="T54" fmla="*/ 225 w 227"/>
                  <a:gd name="T55" fmla="*/ 129 h 244"/>
                  <a:gd name="T56" fmla="*/ 227 w 227"/>
                  <a:gd name="T57" fmla="*/ 108 h 244"/>
                  <a:gd name="T58" fmla="*/ 223 w 227"/>
                  <a:gd name="T59" fmla="*/ 86 h 244"/>
                  <a:gd name="T60" fmla="*/ 216 w 227"/>
                  <a:gd name="T61" fmla="*/ 64 h 244"/>
                  <a:gd name="T62" fmla="*/ 205 w 227"/>
                  <a:gd name="T63" fmla="*/ 47 h 244"/>
                  <a:gd name="T64" fmla="*/ 190 w 227"/>
                  <a:gd name="T65" fmla="*/ 29 h 244"/>
                  <a:gd name="T66" fmla="*/ 173 w 227"/>
                  <a:gd name="T67" fmla="*/ 16 h 244"/>
                  <a:gd name="T68" fmla="*/ 153 w 227"/>
                  <a:gd name="T69" fmla="*/ 6 h 244"/>
                  <a:gd name="T70" fmla="*/ 142 w 227"/>
                  <a:gd name="T71" fmla="*/ 4 h 244"/>
                  <a:gd name="T72" fmla="*/ 123 w 227"/>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44">
                    <a:moveTo>
                      <a:pt x="113" y="0"/>
                    </a:moveTo>
                    <a:lnTo>
                      <a:pt x="113" y="0"/>
                    </a:lnTo>
                    <a:lnTo>
                      <a:pt x="96" y="1"/>
                    </a:lnTo>
                    <a:lnTo>
                      <a:pt x="80" y="5"/>
                    </a:lnTo>
                    <a:lnTo>
                      <a:pt x="63" y="10"/>
                    </a:lnTo>
                    <a:lnTo>
                      <a:pt x="49" y="20"/>
                    </a:lnTo>
                    <a:lnTo>
                      <a:pt x="35" y="31"/>
                    </a:lnTo>
                    <a:lnTo>
                      <a:pt x="24" y="43"/>
                    </a:lnTo>
                    <a:lnTo>
                      <a:pt x="13" y="58"/>
                    </a:lnTo>
                    <a:lnTo>
                      <a:pt x="7" y="74"/>
                    </a:lnTo>
                    <a:lnTo>
                      <a:pt x="7" y="74"/>
                    </a:lnTo>
                    <a:lnTo>
                      <a:pt x="3" y="85"/>
                    </a:lnTo>
                    <a:lnTo>
                      <a:pt x="1" y="95"/>
                    </a:lnTo>
                    <a:lnTo>
                      <a:pt x="0" y="106"/>
                    </a:lnTo>
                    <a:lnTo>
                      <a:pt x="0" y="117"/>
                    </a:lnTo>
                    <a:lnTo>
                      <a:pt x="0" y="126"/>
                    </a:lnTo>
                    <a:lnTo>
                      <a:pt x="3" y="137"/>
                    </a:lnTo>
                    <a:lnTo>
                      <a:pt x="5" y="147"/>
                    </a:lnTo>
                    <a:lnTo>
                      <a:pt x="8" y="156"/>
                    </a:lnTo>
                    <a:lnTo>
                      <a:pt x="13" y="166"/>
                    </a:lnTo>
                    <a:lnTo>
                      <a:pt x="18" y="175"/>
                    </a:lnTo>
                    <a:lnTo>
                      <a:pt x="24" y="183"/>
                    </a:lnTo>
                    <a:lnTo>
                      <a:pt x="31" y="191"/>
                    </a:lnTo>
                    <a:lnTo>
                      <a:pt x="39" y="198"/>
                    </a:lnTo>
                    <a:lnTo>
                      <a:pt x="47" y="205"/>
                    </a:lnTo>
                    <a:lnTo>
                      <a:pt x="55" y="211"/>
                    </a:lnTo>
                    <a:lnTo>
                      <a:pt x="66" y="216"/>
                    </a:lnTo>
                    <a:lnTo>
                      <a:pt x="61" y="229"/>
                    </a:lnTo>
                    <a:lnTo>
                      <a:pt x="61" y="229"/>
                    </a:lnTo>
                    <a:lnTo>
                      <a:pt x="61" y="232"/>
                    </a:lnTo>
                    <a:lnTo>
                      <a:pt x="61" y="236"/>
                    </a:lnTo>
                    <a:lnTo>
                      <a:pt x="63" y="238"/>
                    </a:lnTo>
                    <a:lnTo>
                      <a:pt x="66" y="240"/>
                    </a:lnTo>
                    <a:lnTo>
                      <a:pt x="73" y="243"/>
                    </a:lnTo>
                    <a:lnTo>
                      <a:pt x="73" y="243"/>
                    </a:lnTo>
                    <a:lnTo>
                      <a:pt x="76" y="244"/>
                    </a:lnTo>
                    <a:lnTo>
                      <a:pt x="76" y="244"/>
                    </a:lnTo>
                    <a:lnTo>
                      <a:pt x="81" y="241"/>
                    </a:lnTo>
                    <a:lnTo>
                      <a:pt x="84" y="240"/>
                    </a:lnTo>
                    <a:lnTo>
                      <a:pt x="85" y="237"/>
                    </a:lnTo>
                    <a:lnTo>
                      <a:pt x="89" y="224"/>
                    </a:lnTo>
                    <a:lnTo>
                      <a:pt x="89" y="224"/>
                    </a:lnTo>
                    <a:lnTo>
                      <a:pt x="101" y="226"/>
                    </a:lnTo>
                    <a:lnTo>
                      <a:pt x="113" y="226"/>
                    </a:lnTo>
                    <a:lnTo>
                      <a:pt x="113" y="226"/>
                    </a:lnTo>
                    <a:lnTo>
                      <a:pt x="131" y="225"/>
                    </a:lnTo>
                    <a:lnTo>
                      <a:pt x="147" y="221"/>
                    </a:lnTo>
                    <a:lnTo>
                      <a:pt x="163" y="216"/>
                    </a:lnTo>
                    <a:lnTo>
                      <a:pt x="177" y="206"/>
                    </a:lnTo>
                    <a:lnTo>
                      <a:pt x="190" y="195"/>
                    </a:lnTo>
                    <a:lnTo>
                      <a:pt x="202" y="183"/>
                    </a:lnTo>
                    <a:lnTo>
                      <a:pt x="212" y="168"/>
                    </a:lnTo>
                    <a:lnTo>
                      <a:pt x="220" y="152"/>
                    </a:lnTo>
                    <a:lnTo>
                      <a:pt x="220" y="152"/>
                    </a:lnTo>
                    <a:lnTo>
                      <a:pt x="223" y="141"/>
                    </a:lnTo>
                    <a:lnTo>
                      <a:pt x="225" y="129"/>
                    </a:lnTo>
                    <a:lnTo>
                      <a:pt x="227" y="118"/>
                    </a:lnTo>
                    <a:lnTo>
                      <a:pt x="227" y="108"/>
                    </a:lnTo>
                    <a:lnTo>
                      <a:pt x="225" y="97"/>
                    </a:lnTo>
                    <a:lnTo>
                      <a:pt x="223" y="86"/>
                    </a:lnTo>
                    <a:lnTo>
                      <a:pt x="220" y="75"/>
                    </a:lnTo>
                    <a:lnTo>
                      <a:pt x="216" y="64"/>
                    </a:lnTo>
                    <a:lnTo>
                      <a:pt x="211" y="55"/>
                    </a:lnTo>
                    <a:lnTo>
                      <a:pt x="205" y="47"/>
                    </a:lnTo>
                    <a:lnTo>
                      <a:pt x="198" y="37"/>
                    </a:lnTo>
                    <a:lnTo>
                      <a:pt x="190" y="29"/>
                    </a:lnTo>
                    <a:lnTo>
                      <a:pt x="182" y="22"/>
                    </a:lnTo>
                    <a:lnTo>
                      <a:pt x="173" y="16"/>
                    </a:lnTo>
                    <a:lnTo>
                      <a:pt x="162" y="10"/>
                    </a:lnTo>
                    <a:lnTo>
                      <a:pt x="153" y="6"/>
                    </a:lnTo>
                    <a:lnTo>
                      <a:pt x="153" y="6"/>
                    </a:lnTo>
                    <a:lnTo>
                      <a:pt x="142" y="4"/>
                    </a:lnTo>
                    <a:lnTo>
                      <a:pt x="132" y="1"/>
                    </a:lnTo>
                    <a:lnTo>
                      <a:pt x="123" y="0"/>
                    </a:lnTo>
                    <a:lnTo>
                      <a:pt x="1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7" name="Freeform 647"/>
              <p:cNvSpPr/>
              <p:nvPr/>
            </p:nvSpPr>
            <p:spPr bwMode="auto">
              <a:xfrm>
                <a:off x="1778298" y="3456373"/>
                <a:ext cx="304418" cy="305766"/>
              </a:xfrm>
              <a:custGeom>
                <a:avLst/>
                <a:gdLst>
                  <a:gd name="T0" fmla="*/ 74 w 226"/>
                  <a:gd name="T1" fmla="*/ 220 h 227"/>
                  <a:gd name="T2" fmla="*/ 54 w 226"/>
                  <a:gd name="T3" fmla="*/ 211 h 227"/>
                  <a:gd name="T4" fmla="*/ 36 w 226"/>
                  <a:gd name="T5" fmla="*/ 197 h 227"/>
                  <a:gd name="T6" fmla="*/ 21 w 226"/>
                  <a:gd name="T7" fmla="*/ 181 h 227"/>
                  <a:gd name="T8" fmla="*/ 10 w 226"/>
                  <a:gd name="T9" fmla="*/ 162 h 227"/>
                  <a:gd name="T10" fmla="*/ 4 w 226"/>
                  <a:gd name="T11" fmla="*/ 142 h 227"/>
                  <a:gd name="T12" fmla="*/ 0 w 226"/>
                  <a:gd name="T13" fmla="*/ 120 h 227"/>
                  <a:gd name="T14" fmla="*/ 1 w 226"/>
                  <a:gd name="T15" fmla="*/ 97 h 227"/>
                  <a:gd name="T16" fmla="*/ 6 w 226"/>
                  <a:gd name="T17" fmla="*/ 76 h 227"/>
                  <a:gd name="T18" fmla="*/ 12 w 226"/>
                  <a:gd name="T19" fmla="*/ 65 h 227"/>
                  <a:gd name="T20" fmla="*/ 22 w 226"/>
                  <a:gd name="T21" fmla="*/ 45 h 227"/>
                  <a:gd name="T22" fmla="*/ 37 w 226"/>
                  <a:gd name="T23" fmla="*/ 29 h 227"/>
                  <a:gd name="T24" fmla="*/ 55 w 226"/>
                  <a:gd name="T25" fmla="*/ 16 h 227"/>
                  <a:gd name="T26" fmla="*/ 75 w 226"/>
                  <a:gd name="T27" fmla="*/ 7 h 227"/>
                  <a:gd name="T28" fmla="*/ 97 w 226"/>
                  <a:gd name="T29" fmla="*/ 2 h 227"/>
                  <a:gd name="T30" fmla="*/ 118 w 226"/>
                  <a:gd name="T31" fmla="*/ 0 h 227"/>
                  <a:gd name="T32" fmla="*/ 141 w 226"/>
                  <a:gd name="T33" fmla="*/ 4 h 227"/>
                  <a:gd name="T34" fmla="*/ 152 w 226"/>
                  <a:gd name="T35" fmla="*/ 7 h 227"/>
                  <a:gd name="T36" fmla="*/ 172 w 226"/>
                  <a:gd name="T37" fmla="*/ 18 h 227"/>
                  <a:gd name="T38" fmla="*/ 190 w 226"/>
                  <a:gd name="T39" fmla="*/ 31 h 227"/>
                  <a:gd name="T40" fmla="*/ 205 w 226"/>
                  <a:gd name="T41" fmla="*/ 48 h 227"/>
                  <a:gd name="T42" fmla="*/ 216 w 226"/>
                  <a:gd name="T43" fmla="*/ 66 h 227"/>
                  <a:gd name="T44" fmla="*/ 224 w 226"/>
                  <a:gd name="T45" fmla="*/ 87 h 227"/>
                  <a:gd name="T46" fmla="*/ 226 w 226"/>
                  <a:gd name="T47" fmla="*/ 108 h 227"/>
                  <a:gd name="T48" fmla="*/ 225 w 226"/>
                  <a:gd name="T49" fmla="*/ 131 h 227"/>
                  <a:gd name="T50" fmla="*/ 220 w 226"/>
                  <a:gd name="T51" fmla="*/ 153 h 227"/>
                  <a:gd name="T52" fmla="*/ 216 w 226"/>
                  <a:gd name="T53" fmla="*/ 164 h 227"/>
                  <a:gd name="T54" fmla="*/ 203 w 226"/>
                  <a:gd name="T55" fmla="*/ 183 h 227"/>
                  <a:gd name="T56" fmla="*/ 189 w 226"/>
                  <a:gd name="T57" fmla="*/ 199 h 227"/>
                  <a:gd name="T58" fmla="*/ 171 w 226"/>
                  <a:gd name="T59" fmla="*/ 212 h 227"/>
                  <a:gd name="T60" fmla="*/ 151 w 226"/>
                  <a:gd name="T61" fmla="*/ 222 h 227"/>
                  <a:gd name="T62" fmla="*/ 129 w 226"/>
                  <a:gd name="T63" fmla="*/ 227 h 227"/>
                  <a:gd name="T64" fmla="*/ 108 w 226"/>
                  <a:gd name="T65" fmla="*/ 227 h 227"/>
                  <a:gd name="T66" fmla="*/ 86 w 226"/>
                  <a:gd name="T67" fmla="*/ 224 h 227"/>
                  <a:gd name="T68" fmla="*/ 74 w 226"/>
                  <a:gd name="T69" fmla="*/ 2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27">
                    <a:moveTo>
                      <a:pt x="74" y="220"/>
                    </a:moveTo>
                    <a:lnTo>
                      <a:pt x="74" y="220"/>
                    </a:lnTo>
                    <a:lnTo>
                      <a:pt x="63" y="216"/>
                    </a:lnTo>
                    <a:lnTo>
                      <a:pt x="54" y="211"/>
                    </a:lnTo>
                    <a:lnTo>
                      <a:pt x="44" y="204"/>
                    </a:lnTo>
                    <a:lnTo>
                      <a:pt x="36" y="197"/>
                    </a:lnTo>
                    <a:lnTo>
                      <a:pt x="28" y="189"/>
                    </a:lnTo>
                    <a:lnTo>
                      <a:pt x="21" y="181"/>
                    </a:lnTo>
                    <a:lnTo>
                      <a:pt x="16" y="172"/>
                    </a:lnTo>
                    <a:lnTo>
                      <a:pt x="10" y="162"/>
                    </a:lnTo>
                    <a:lnTo>
                      <a:pt x="6" y="151"/>
                    </a:lnTo>
                    <a:lnTo>
                      <a:pt x="4" y="142"/>
                    </a:lnTo>
                    <a:lnTo>
                      <a:pt x="1" y="131"/>
                    </a:lnTo>
                    <a:lnTo>
                      <a:pt x="0" y="120"/>
                    </a:lnTo>
                    <a:lnTo>
                      <a:pt x="0" y="108"/>
                    </a:lnTo>
                    <a:lnTo>
                      <a:pt x="1" y="97"/>
                    </a:lnTo>
                    <a:lnTo>
                      <a:pt x="4" y="87"/>
                    </a:lnTo>
                    <a:lnTo>
                      <a:pt x="6" y="76"/>
                    </a:lnTo>
                    <a:lnTo>
                      <a:pt x="6" y="76"/>
                    </a:lnTo>
                    <a:lnTo>
                      <a:pt x="12" y="65"/>
                    </a:lnTo>
                    <a:lnTo>
                      <a:pt x="17" y="54"/>
                    </a:lnTo>
                    <a:lnTo>
                      <a:pt x="22" y="45"/>
                    </a:lnTo>
                    <a:lnTo>
                      <a:pt x="31" y="37"/>
                    </a:lnTo>
                    <a:lnTo>
                      <a:pt x="37" y="29"/>
                    </a:lnTo>
                    <a:lnTo>
                      <a:pt x="47" y="22"/>
                    </a:lnTo>
                    <a:lnTo>
                      <a:pt x="55" y="16"/>
                    </a:lnTo>
                    <a:lnTo>
                      <a:pt x="66" y="11"/>
                    </a:lnTo>
                    <a:lnTo>
                      <a:pt x="75" y="7"/>
                    </a:lnTo>
                    <a:lnTo>
                      <a:pt x="86" y="4"/>
                    </a:lnTo>
                    <a:lnTo>
                      <a:pt x="97" y="2"/>
                    </a:lnTo>
                    <a:lnTo>
                      <a:pt x="108" y="0"/>
                    </a:lnTo>
                    <a:lnTo>
                      <a:pt x="118" y="0"/>
                    </a:lnTo>
                    <a:lnTo>
                      <a:pt x="129" y="2"/>
                    </a:lnTo>
                    <a:lnTo>
                      <a:pt x="141" y="4"/>
                    </a:lnTo>
                    <a:lnTo>
                      <a:pt x="152" y="7"/>
                    </a:lnTo>
                    <a:lnTo>
                      <a:pt x="152" y="7"/>
                    </a:lnTo>
                    <a:lnTo>
                      <a:pt x="163" y="12"/>
                    </a:lnTo>
                    <a:lnTo>
                      <a:pt x="172" y="18"/>
                    </a:lnTo>
                    <a:lnTo>
                      <a:pt x="182" y="25"/>
                    </a:lnTo>
                    <a:lnTo>
                      <a:pt x="190" y="31"/>
                    </a:lnTo>
                    <a:lnTo>
                      <a:pt x="198" y="39"/>
                    </a:lnTo>
                    <a:lnTo>
                      <a:pt x="205" y="48"/>
                    </a:lnTo>
                    <a:lnTo>
                      <a:pt x="211" y="57"/>
                    </a:lnTo>
                    <a:lnTo>
                      <a:pt x="216" y="66"/>
                    </a:lnTo>
                    <a:lnTo>
                      <a:pt x="220" y="76"/>
                    </a:lnTo>
                    <a:lnTo>
                      <a:pt x="224" y="87"/>
                    </a:lnTo>
                    <a:lnTo>
                      <a:pt x="225" y="97"/>
                    </a:lnTo>
                    <a:lnTo>
                      <a:pt x="226" y="108"/>
                    </a:lnTo>
                    <a:lnTo>
                      <a:pt x="226" y="119"/>
                    </a:lnTo>
                    <a:lnTo>
                      <a:pt x="225" y="131"/>
                    </a:lnTo>
                    <a:lnTo>
                      <a:pt x="224" y="142"/>
                    </a:lnTo>
                    <a:lnTo>
                      <a:pt x="220" y="153"/>
                    </a:lnTo>
                    <a:lnTo>
                      <a:pt x="220" y="153"/>
                    </a:lnTo>
                    <a:lnTo>
                      <a:pt x="216" y="164"/>
                    </a:lnTo>
                    <a:lnTo>
                      <a:pt x="210" y="173"/>
                    </a:lnTo>
                    <a:lnTo>
                      <a:pt x="203" y="183"/>
                    </a:lnTo>
                    <a:lnTo>
                      <a:pt x="197" y="192"/>
                    </a:lnTo>
                    <a:lnTo>
                      <a:pt x="189" y="199"/>
                    </a:lnTo>
                    <a:lnTo>
                      <a:pt x="179" y="205"/>
                    </a:lnTo>
                    <a:lnTo>
                      <a:pt x="171" y="212"/>
                    </a:lnTo>
                    <a:lnTo>
                      <a:pt x="162" y="218"/>
                    </a:lnTo>
                    <a:lnTo>
                      <a:pt x="151" y="222"/>
                    </a:lnTo>
                    <a:lnTo>
                      <a:pt x="140" y="224"/>
                    </a:lnTo>
                    <a:lnTo>
                      <a:pt x="129" y="227"/>
                    </a:lnTo>
                    <a:lnTo>
                      <a:pt x="118" y="227"/>
                    </a:lnTo>
                    <a:lnTo>
                      <a:pt x="108" y="227"/>
                    </a:lnTo>
                    <a:lnTo>
                      <a:pt x="97" y="227"/>
                    </a:lnTo>
                    <a:lnTo>
                      <a:pt x="86" y="224"/>
                    </a:lnTo>
                    <a:lnTo>
                      <a:pt x="74" y="220"/>
                    </a:lnTo>
                    <a:lnTo>
                      <a:pt x="74" y="2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8" name="Freeform 648"/>
              <p:cNvSpPr/>
              <p:nvPr/>
            </p:nvSpPr>
            <p:spPr bwMode="auto">
              <a:xfrm>
                <a:off x="1786380" y="3467149"/>
                <a:ext cx="288255" cy="285561"/>
              </a:xfrm>
              <a:custGeom>
                <a:avLst/>
                <a:gdLst>
                  <a:gd name="T0" fmla="*/ 70 w 214"/>
                  <a:gd name="T1" fmla="*/ 206 h 212"/>
                  <a:gd name="T2" fmla="*/ 52 w 214"/>
                  <a:gd name="T3" fmla="*/ 197 h 212"/>
                  <a:gd name="T4" fmla="*/ 34 w 214"/>
                  <a:gd name="T5" fmla="*/ 184 h 212"/>
                  <a:gd name="T6" fmla="*/ 21 w 214"/>
                  <a:gd name="T7" fmla="*/ 169 h 212"/>
                  <a:gd name="T8" fmla="*/ 11 w 214"/>
                  <a:gd name="T9" fmla="*/ 152 h 212"/>
                  <a:gd name="T10" fmla="*/ 4 w 214"/>
                  <a:gd name="T11" fmla="*/ 131 h 212"/>
                  <a:gd name="T12" fmla="*/ 0 w 214"/>
                  <a:gd name="T13" fmla="*/ 111 h 212"/>
                  <a:gd name="T14" fmla="*/ 2 w 214"/>
                  <a:gd name="T15" fmla="*/ 91 h 212"/>
                  <a:gd name="T16" fmla="*/ 7 w 214"/>
                  <a:gd name="T17" fmla="*/ 69 h 212"/>
                  <a:gd name="T18" fmla="*/ 11 w 214"/>
                  <a:gd name="T19" fmla="*/ 60 h 212"/>
                  <a:gd name="T20" fmla="*/ 22 w 214"/>
                  <a:gd name="T21" fmla="*/ 42 h 212"/>
                  <a:gd name="T22" fmla="*/ 37 w 214"/>
                  <a:gd name="T23" fmla="*/ 26 h 212"/>
                  <a:gd name="T24" fmla="*/ 53 w 214"/>
                  <a:gd name="T25" fmla="*/ 14 h 212"/>
                  <a:gd name="T26" fmla="*/ 72 w 214"/>
                  <a:gd name="T27" fmla="*/ 6 h 212"/>
                  <a:gd name="T28" fmla="*/ 92 w 214"/>
                  <a:gd name="T29" fmla="*/ 0 h 212"/>
                  <a:gd name="T30" fmla="*/ 112 w 214"/>
                  <a:gd name="T31" fmla="*/ 0 h 212"/>
                  <a:gd name="T32" fmla="*/ 133 w 214"/>
                  <a:gd name="T33" fmla="*/ 3 h 212"/>
                  <a:gd name="T34" fmla="*/ 143 w 214"/>
                  <a:gd name="T35" fmla="*/ 6 h 212"/>
                  <a:gd name="T36" fmla="*/ 164 w 214"/>
                  <a:gd name="T37" fmla="*/ 15 h 212"/>
                  <a:gd name="T38" fmla="*/ 180 w 214"/>
                  <a:gd name="T39" fmla="*/ 29 h 212"/>
                  <a:gd name="T40" fmla="*/ 193 w 214"/>
                  <a:gd name="T41" fmla="*/ 44 h 212"/>
                  <a:gd name="T42" fmla="*/ 204 w 214"/>
                  <a:gd name="T43" fmla="*/ 61 h 212"/>
                  <a:gd name="T44" fmla="*/ 211 w 214"/>
                  <a:gd name="T45" fmla="*/ 80 h 212"/>
                  <a:gd name="T46" fmla="*/ 214 w 214"/>
                  <a:gd name="T47" fmla="*/ 100 h 212"/>
                  <a:gd name="T48" fmla="*/ 212 w 214"/>
                  <a:gd name="T49" fmla="*/ 122 h 212"/>
                  <a:gd name="T50" fmla="*/ 207 w 214"/>
                  <a:gd name="T51" fmla="*/ 142 h 212"/>
                  <a:gd name="T52" fmla="*/ 203 w 214"/>
                  <a:gd name="T53" fmla="*/ 153 h 212"/>
                  <a:gd name="T54" fmla="*/ 192 w 214"/>
                  <a:gd name="T55" fmla="*/ 170 h 212"/>
                  <a:gd name="T56" fmla="*/ 177 w 214"/>
                  <a:gd name="T57" fmla="*/ 185 h 212"/>
                  <a:gd name="T58" fmla="*/ 161 w 214"/>
                  <a:gd name="T59" fmla="*/ 197 h 212"/>
                  <a:gd name="T60" fmla="*/ 142 w 214"/>
                  <a:gd name="T61" fmla="*/ 207 h 212"/>
                  <a:gd name="T62" fmla="*/ 123 w 214"/>
                  <a:gd name="T63" fmla="*/ 211 h 212"/>
                  <a:gd name="T64" fmla="*/ 102 w 214"/>
                  <a:gd name="T65" fmla="*/ 212 h 212"/>
                  <a:gd name="T66" fmla="*/ 81 w 214"/>
                  <a:gd name="T67" fmla="*/ 210 h 212"/>
                  <a:gd name="T68" fmla="*/ 70 w 214"/>
                  <a:gd name="T69"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212">
                    <a:moveTo>
                      <a:pt x="70" y="206"/>
                    </a:moveTo>
                    <a:lnTo>
                      <a:pt x="70" y="206"/>
                    </a:lnTo>
                    <a:lnTo>
                      <a:pt x="61" y="202"/>
                    </a:lnTo>
                    <a:lnTo>
                      <a:pt x="52" y="197"/>
                    </a:lnTo>
                    <a:lnTo>
                      <a:pt x="42" y="191"/>
                    </a:lnTo>
                    <a:lnTo>
                      <a:pt x="34" y="184"/>
                    </a:lnTo>
                    <a:lnTo>
                      <a:pt x="27" y="177"/>
                    </a:lnTo>
                    <a:lnTo>
                      <a:pt x="21" y="169"/>
                    </a:lnTo>
                    <a:lnTo>
                      <a:pt x="15" y="160"/>
                    </a:lnTo>
                    <a:lnTo>
                      <a:pt x="11" y="152"/>
                    </a:lnTo>
                    <a:lnTo>
                      <a:pt x="7" y="142"/>
                    </a:lnTo>
                    <a:lnTo>
                      <a:pt x="4" y="131"/>
                    </a:lnTo>
                    <a:lnTo>
                      <a:pt x="2" y="122"/>
                    </a:lnTo>
                    <a:lnTo>
                      <a:pt x="0" y="111"/>
                    </a:lnTo>
                    <a:lnTo>
                      <a:pt x="0" y="102"/>
                    </a:lnTo>
                    <a:lnTo>
                      <a:pt x="2" y="91"/>
                    </a:lnTo>
                    <a:lnTo>
                      <a:pt x="4" y="80"/>
                    </a:lnTo>
                    <a:lnTo>
                      <a:pt x="7" y="69"/>
                    </a:lnTo>
                    <a:lnTo>
                      <a:pt x="7" y="69"/>
                    </a:lnTo>
                    <a:lnTo>
                      <a:pt x="11" y="60"/>
                    </a:lnTo>
                    <a:lnTo>
                      <a:pt x="16" y="50"/>
                    </a:lnTo>
                    <a:lnTo>
                      <a:pt x="22" y="42"/>
                    </a:lnTo>
                    <a:lnTo>
                      <a:pt x="29" y="34"/>
                    </a:lnTo>
                    <a:lnTo>
                      <a:pt x="37" y="26"/>
                    </a:lnTo>
                    <a:lnTo>
                      <a:pt x="45" y="21"/>
                    </a:lnTo>
                    <a:lnTo>
                      <a:pt x="53" y="14"/>
                    </a:lnTo>
                    <a:lnTo>
                      <a:pt x="62" y="10"/>
                    </a:lnTo>
                    <a:lnTo>
                      <a:pt x="72" y="6"/>
                    </a:lnTo>
                    <a:lnTo>
                      <a:pt x="81" y="3"/>
                    </a:lnTo>
                    <a:lnTo>
                      <a:pt x="92" y="0"/>
                    </a:lnTo>
                    <a:lnTo>
                      <a:pt x="102" y="0"/>
                    </a:lnTo>
                    <a:lnTo>
                      <a:pt x="112" y="0"/>
                    </a:lnTo>
                    <a:lnTo>
                      <a:pt x="123" y="0"/>
                    </a:lnTo>
                    <a:lnTo>
                      <a:pt x="133" y="3"/>
                    </a:lnTo>
                    <a:lnTo>
                      <a:pt x="143" y="6"/>
                    </a:lnTo>
                    <a:lnTo>
                      <a:pt x="143" y="6"/>
                    </a:lnTo>
                    <a:lnTo>
                      <a:pt x="154" y="10"/>
                    </a:lnTo>
                    <a:lnTo>
                      <a:pt x="164" y="15"/>
                    </a:lnTo>
                    <a:lnTo>
                      <a:pt x="172" y="22"/>
                    </a:lnTo>
                    <a:lnTo>
                      <a:pt x="180" y="29"/>
                    </a:lnTo>
                    <a:lnTo>
                      <a:pt x="187" y="35"/>
                    </a:lnTo>
                    <a:lnTo>
                      <a:pt x="193" y="44"/>
                    </a:lnTo>
                    <a:lnTo>
                      <a:pt x="199" y="52"/>
                    </a:lnTo>
                    <a:lnTo>
                      <a:pt x="204" y="61"/>
                    </a:lnTo>
                    <a:lnTo>
                      <a:pt x="207" y="71"/>
                    </a:lnTo>
                    <a:lnTo>
                      <a:pt x="211" y="80"/>
                    </a:lnTo>
                    <a:lnTo>
                      <a:pt x="212" y="91"/>
                    </a:lnTo>
                    <a:lnTo>
                      <a:pt x="214" y="100"/>
                    </a:lnTo>
                    <a:lnTo>
                      <a:pt x="214" y="111"/>
                    </a:lnTo>
                    <a:lnTo>
                      <a:pt x="212" y="122"/>
                    </a:lnTo>
                    <a:lnTo>
                      <a:pt x="211" y="133"/>
                    </a:lnTo>
                    <a:lnTo>
                      <a:pt x="207" y="142"/>
                    </a:lnTo>
                    <a:lnTo>
                      <a:pt x="207" y="142"/>
                    </a:lnTo>
                    <a:lnTo>
                      <a:pt x="203" y="153"/>
                    </a:lnTo>
                    <a:lnTo>
                      <a:pt x="197" y="162"/>
                    </a:lnTo>
                    <a:lnTo>
                      <a:pt x="192" y="170"/>
                    </a:lnTo>
                    <a:lnTo>
                      <a:pt x="185" y="179"/>
                    </a:lnTo>
                    <a:lnTo>
                      <a:pt x="177" y="185"/>
                    </a:lnTo>
                    <a:lnTo>
                      <a:pt x="169" y="192"/>
                    </a:lnTo>
                    <a:lnTo>
                      <a:pt x="161" y="197"/>
                    </a:lnTo>
                    <a:lnTo>
                      <a:pt x="151" y="203"/>
                    </a:lnTo>
                    <a:lnTo>
                      <a:pt x="142" y="207"/>
                    </a:lnTo>
                    <a:lnTo>
                      <a:pt x="133" y="210"/>
                    </a:lnTo>
                    <a:lnTo>
                      <a:pt x="123" y="211"/>
                    </a:lnTo>
                    <a:lnTo>
                      <a:pt x="112" y="212"/>
                    </a:lnTo>
                    <a:lnTo>
                      <a:pt x="102" y="212"/>
                    </a:lnTo>
                    <a:lnTo>
                      <a:pt x="92" y="211"/>
                    </a:lnTo>
                    <a:lnTo>
                      <a:pt x="81" y="210"/>
                    </a:lnTo>
                    <a:lnTo>
                      <a:pt x="70" y="206"/>
                    </a:lnTo>
                    <a:lnTo>
                      <a:pt x="70" y="206"/>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9" name="Freeform 649"/>
              <p:cNvSpPr/>
              <p:nvPr/>
            </p:nvSpPr>
            <p:spPr bwMode="auto">
              <a:xfrm>
                <a:off x="1828136" y="3508905"/>
                <a:ext cx="204742" cy="202048"/>
              </a:xfrm>
              <a:custGeom>
                <a:avLst/>
                <a:gdLst>
                  <a:gd name="T0" fmla="*/ 50 w 152"/>
                  <a:gd name="T1" fmla="*/ 146 h 150"/>
                  <a:gd name="T2" fmla="*/ 50 w 152"/>
                  <a:gd name="T3" fmla="*/ 146 h 150"/>
                  <a:gd name="T4" fmla="*/ 37 w 152"/>
                  <a:gd name="T5" fmla="*/ 139 h 150"/>
                  <a:gd name="T6" fmla="*/ 25 w 152"/>
                  <a:gd name="T7" fmla="*/ 130 h 150"/>
                  <a:gd name="T8" fmla="*/ 15 w 152"/>
                  <a:gd name="T9" fmla="*/ 119 h 150"/>
                  <a:gd name="T10" fmla="*/ 8 w 152"/>
                  <a:gd name="T11" fmla="*/ 107 h 150"/>
                  <a:gd name="T12" fmla="*/ 3 w 152"/>
                  <a:gd name="T13" fmla="*/ 94 h 150"/>
                  <a:gd name="T14" fmla="*/ 0 w 152"/>
                  <a:gd name="T15" fmla="*/ 79 h 150"/>
                  <a:gd name="T16" fmla="*/ 2 w 152"/>
                  <a:gd name="T17" fmla="*/ 64 h 150"/>
                  <a:gd name="T18" fmla="*/ 6 w 152"/>
                  <a:gd name="T19" fmla="*/ 49 h 150"/>
                  <a:gd name="T20" fmla="*/ 6 w 152"/>
                  <a:gd name="T21" fmla="*/ 49 h 150"/>
                  <a:gd name="T22" fmla="*/ 12 w 152"/>
                  <a:gd name="T23" fmla="*/ 36 h 150"/>
                  <a:gd name="T24" fmla="*/ 21 w 152"/>
                  <a:gd name="T25" fmla="*/ 23 h 150"/>
                  <a:gd name="T26" fmla="*/ 31 w 152"/>
                  <a:gd name="T27" fmla="*/ 14 h 150"/>
                  <a:gd name="T28" fmla="*/ 45 w 152"/>
                  <a:gd name="T29" fmla="*/ 7 h 150"/>
                  <a:gd name="T30" fmla="*/ 58 w 152"/>
                  <a:gd name="T31" fmla="*/ 2 h 150"/>
                  <a:gd name="T32" fmla="*/ 72 w 152"/>
                  <a:gd name="T33" fmla="*/ 0 h 150"/>
                  <a:gd name="T34" fmla="*/ 87 w 152"/>
                  <a:gd name="T35" fmla="*/ 0 h 150"/>
                  <a:gd name="T36" fmla="*/ 102 w 152"/>
                  <a:gd name="T37" fmla="*/ 4 h 150"/>
                  <a:gd name="T38" fmla="*/ 102 w 152"/>
                  <a:gd name="T39" fmla="*/ 4 h 150"/>
                  <a:gd name="T40" fmla="*/ 115 w 152"/>
                  <a:gd name="T41" fmla="*/ 11 h 150"/>
                  <a:gd name="T42" fmla="*/ 127 w 152"/>
                  <a:gd name="T43" fmla="*/ 21 h 150"/>
                  <a:gd name="T44" fmla="*/ 137 w 152"/>
                  <a:gd name="T45" fmla="*/ 31 h 150"/>
                  <a:gd name="T46" fmla="*/ 145 w 152"/>
                  <a:gd name="T47" fmla="*/ 44 h 150"/>
                  <a:gd name="T48" fmla="*/ 149 w 152"/>
                  <a:gd name="T49" fmla="*/ 57 h 150"/>
                  <a:gd name="T50" fmla="*/ 152 w 152"/>
                  <a:gd name="T51" fmla="*/ 72 h 150"/>
                  <a:gd name="T52" fmla="*/ 150 w 152"/>
                  <a:gd name="T53" fmla="*/ 87 h 150"/>
                  <a:gd name="T54" fmla="*/ 146 w 152"/>
                  <a:gd name="T55" fmla="*/ 100 h 150"/>
                  <a:gd name="T56" fmla="*/ 146 w 152"/>
                  <a:gd name="T57" fmla="*/ 100 h 150"/>
                  <a:gd name="T58" fmla="*/ 141 w 152"/>
                  <a:gd name="T59" fmla="*/ 115 h 150"/>
                  <a:gd name="T60" fmla="*/ 131 w 152"/>
                  <a:gd name="T61" fmla="*/ 126 h 150"/>
                  <a:gd name="T62" fmla="*/ 120 w 152"/>
                  <a:gd name="T63" fmla="*/ 135 h 150"/>
                  <a:gd name="T64" fmla="*/ 108 w 152"/>
                  <a:gd name="T65" fmla="*/ 144 h 150"/>
                  <a:gd name="T66" fmla="*/ 95 w 152"/>
                  <a:gd name="T67" fmla="*/ 148 h 150"/>
                  <a:gd name="T68" fmla="*/ 80 w 152"/>
                  <a:gd name="T69" fmla="*/ 150 h 150"/>
                  <a:gd name="T70" fmla="*/ 65 w 152"/>
                  <a:gd name="T71" fmla="*/ 150 h 150"/>
                  <a:gd name="T72" fmla="*/ 50 w 152"/>
                  <a:gd name="T73" fmla="*/ 146 h 150"/>
                  <a:gd name="T74" fmla="*/ 50 w 152"/>
                  <a:gd name="T75"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0">
                    <a:moveTo>
                      <a:pt x="50" y="146"/>
                    </a:moveTo>
                    <a:lnTo>
                      <a:pt x="50" y="146"/>
                    </a:lnTo>
                    <a:lnTo>
                      <a:pt x="37" y="139"/>
                    </a:lnTo>
                    <a:lnTo>
                      <a:pt x="25" y="130"/>
                    </a:lnTo>
                    <a:lnTo>
                      <a:pt x="15" y="119"/>
                    </a:lnTo>
                    <a:lnTo>
                      <a:pt x="8" y="107"/>
                    </a:lnTo>
                    <a:lnTo>
                      <a:pt x="3" y="94"/>
                    </a:lnTo>
                    <a:lnTo>
                      <a:pt x="0" y="79"/>
                    </a:lnTo>
                    <a:lnTo>
                      <a:pt x="2" y="64"/>
                    </a:lnTo>
                    <a:lnTo>
                      <a:pt x="6" y="49"/>
                    </a:lnTo>
                    <a:lnTo>
                      <a:pt x="6" y="49"/>
                    </a:lnTo>
                    <a:lnTo>
                      <a:pt x="12" y="36"/>
                    </a:lnTo>
                    <a:lnTo>
                      <a:pt x="21" y="23"/>
                    </a:lnTo>
                    <a:lnTo>
                      <a:pt x="31" y="14"/>
                    </a:lnTo>
                    <a:lnTo>
                      <a:pt x="45" y="7"/>
                    </a:lnTo>
                    <a:lnTo>
                      <a:pt x="58" y="2"/>
                    </a:lnTo>
                    <a:lnTo>
                      <a:pt x="72" y="0"/>
                    </a:lnTo>
                    <a:lnTo>
                      <a:pt x="87" y="0"/>
                    </a:lnTo>
                    <a:lnTo>
                      <a:pt x="102" y="4"/>
                    </a:lnTo>
                    <a:lnTo>
                      <a:pt x="102" y="4"/>
                    </a:lnTo>
                    <a:lnTo>
                      <a:pt x="115" y="11"/>
                    </a:lnTo>
                    <a:lnTo>
                      <a:pt x="127" y="21"/>
                    </a:lnTo>
                    <a:lnTo>
                      <a:pt x="137" y="31"/>
                    </a:lnTo>
                    <a:lnTo>
                      <a:pt x="145" y="44"/>
                    </a:lnTo>
                    <a:lnTo>
                      <a:pt x="149" y="57"/>
                    </a:lnTo>
                    <a:lnTo>
                      <a:pt x="152" y="72"/>
                    </a:lnTo>
                    <a:lnTo>
                      <a:pt x="150" y="87"/>
                    </a:lnTo>
                    <a:lnTo>
                      <a:pt x="146" y="100"/>
                    </a:lnTo>
                    <a:lnTo>
                      <a:pt x="146" y="100"/>
                    </a:lnTo>
                    <a:lnTo>
                      <a:pt x="141" y="115"/>
                    </a:lnTo>
                    <a:lnTo>
                      <a:pt x="131" y="126"/>
                    </a:lnTo>
                    <a:lnTo>
                      <a:pt x="120" y="135"/>
                    </a:lnTo>
                    <a:lnTo>
                      <a:pt x="108" y="144"/>
                    </a:lnTo>
                    <a:lnTo>
                      <a:pt x="95" y="148"/>
                    </a:lnTo>
                    <a:lnTo>
                      <a:pt x="80" y="150"/>
                    </a:lnTo>
                    <a:lnTo>
                      <a:pt x="65" y="150"/>
                    </a:lnTo>
                    <a:lnTo>
                      <a:pt x="50" y="146"/>
                    </a:lnTo>
                    <a:lnTo>
                      <a:pt x="50" y="1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69" name="组合 468"/>
          <p:cNvGrpSpPr/>
          <p:nvPr/>
        </p:nvGrpSpPr>
        <p:grpSpPr>
          <a:xfrm>
            <a:off x="156845" y="2113280"/>
            <a:ext cx="2394585" cy="3865886"/>
            <a:chOff x="4476558" y="1122561"/>
            <a:chExt cx="3249864" cy="5215050"/>
          </a:xfrm>
        </p:grpSpPr>
        <p:sp>
          <p:nvSpPr>
            <p:cNvPr id="19" name="同侧圆角矩形 18"/>
            <p:cNvSpPr/>
            <p:nvPr/>
          </p:nvSpPr>
          <p:spPr>
            <a:xfrm>
              <a:off x="4476558" y="2116345"/>
              <a:ext cx="3191501" cy="2510648"/>
            </a:xfrm>
            <a:prstGeom prst="round2SameRect">
              <a:avLst>
                <a:gd name="adj1" fmla="val 4881"/>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0" name="同侧圆角矩形 19"/>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21" name="TextBox 102"/>
            <p:cNvSpPr txBox="1"/>
            <p:nvPr/>
          </p:nvSpPr>
          <p:spPr>
            <a:xfrm>
              <a:off x="4483853" y="3003109"/>
              <a:ext cx="2862316" cy="549944"/>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系统学习</a:t>
              </a:r>
              <a:endParaRPr lang="zh-CN" altLang="en-US" sz="1865" b="1" dirty="0">
                <a:solidFill>
                  <a:schemeClr val="bg1"/>
                </a:solidFill>
                <a:cs typeface="+mn-ea"/>
                <a:sym typeface="+mn-lt"/>
              </a:endParaRPr>
            </a:p>
          </p:txBody>
        </p:sp>
        <p:cxnSp>
          <p:nvCxnSpPr>
            <p:cNvPr id="22"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04"/>
            <p:cNvCxnSpPr/>
            <p:nvPr/>
          </p:nvCxnSpPr>
          <p:spPr>
            <a:xfrm>
              <a:off x="4777328" y="4156673"/>
              <a:ext cx="568791"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99825" y="2246433"/>
              <a:ext cx="1459896" cy="826628"/>
            </a:xfrm>
            <a:prstGeom prst="rect">
              <a:avLst/>
            </a:prstGeom>
          </p:spPr>
          <p:txBody>
            <a:bodyPr wrap="square" lIns="121899" tIns="60949" rIns="121899" bIns="60949">
              <a:spAutoFit/>
            </a:bodyPr>
            <a:lstStyle/>
            <a:p>
              <a:r>
                <a:rPr lang="en-US" altLang="zh-CN" sz="3200" dirty="0">
                  <a:solidFill>
                    <a:schemeClr val="bg1"/>
                  </a:solidFill>
                  <a:cs typeface="+mn-ea"/>
                  <a:sym typeface="+mn-lt"/>
                </a:rPr>
                <a:t>No.1</a:t>
              </a:r>
              <a:endParaRPr lang="en-US" altLang="zh-CN" sz="3200" dirty="0">
                <a:solidFill>
                  <a:schemeClr val="bg1"/>
                </a:solidFill>
                <a:cs typeface="+mn-ea"/>
                <a:sym typeface="+mn-lt"/>
              </a:endParaRPr>
            </a:p>
          </p:txBody>
        </p:sp>
        <p:grpSp>
          <p:nvGrpSpPr>
            <p:cNvPr id="25" name="组合 133"/>
            <p:cNvGrpSpPr/>
            <p:nvPr/>
          </p:nvGrpSpPr>
          <p:grpSpPr>
            <a:xfrm>
              <a:off x="4750157" y="4978122"/>
              <a:ext cx="534916" cy="534916"/>
              <a:chOff x="2654675" y="1308599"/>
              <a:chExt cx="452588" cy="452588"/>
            </a:xfrm>
          </p:grpSpPr>
          <p:sp>
            <p:nvSpPr>
              <p:cNvPr id="26" name="椭圆 25"/>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7" name="组合 136"/>
              <p:cNvGrpSpPr/>
              <p:nvPr/>
            </p:nvGrpSpPr>
            <p:grpSpPr>
              <a:xfrm>
                <a:off x="2766793" y="1394572"/>
                <a:ext cx="228351" cy="261219"/>
                <a:chOff x="10856093" y="315913"/>
                <a:chExt cx="419100" cy="479425"/>
              </a:xfrm>
              <a:solidFill>
                <a:schemeClr val="tx1">
                  <a:lumMod val="75000"/>
                  <a:lumOff val="25000"/>
                </a:schemeClr>
              </a:solidFill>
            </p:grpSpPr>
            <p:sp>
              <p:nvSpPr>
                <p:cNvPr id="28"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9"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0"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1"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2"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3"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34" name="矩形 33"/>
            <p:cNvSpPr/>
            <p:nvPr/>
          </p:nvSpPr>
          <p:spPr>
            <a:xfrm>
              <a:off x="5381036" y="4846253"/>
              <a:ext cx="2207095" cy="1491358"/>
            </a:xfrm>
            <a:prstGeom prst="rect">
              <a:avLst/>
            </a:prstGeom>
          </p:spPr>
          <p:txBody>
            <a:bodyPr wrap="square" lIns="121899" tIns="60949" rIns="121899" bIns="60949">
              <a:spAutoFit/>
            </a:bodyPr>
            <a:lstStyle/>
            <a:p>
              <a:r>
                <a:rPr lang="en-US" sz="1600"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，常考考点</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sz="1600"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，常见题型</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sz="1600" b="1" dirty="0" smtClean="0">
                  <a:solidFill>
                    <a:srgbClr val="008E76"/>
                  </a:solidFill>
                  <a:latin typeface="微软雅黑" panose="020B0503020204020204" pitchFamily="34" charset="-122"/>
                  <a:ea typeface="微软雅黑" panose="020B0503020204020204" pitchFamily="34" charset="-122"/>
                  <a:cs typeface="+mn-ea"/>
                  <a:sym typeface="+mn-lt"/>
                </a:rPr>
                <a:t>3</a:t>
              </a:r>
              <a:r>
                <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rPr>
                <a:t>，常用方法</a:t>
              </a:r>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a:p>
              <a:endParaRPr lang="zh-CN" altLang="en-US" sz="1600"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110" name="组 109"/>
            <p:cNvGrpSpPr/>
            <p:nvPr/>
          </p:nvGrpSpPr>
          <p:grpSpPr>
            <a:xfrm flipV="1">
              <a:off x="5901707" y="1122561"/>
              <a:ext cx="1824715" cy="2676009"/>
              <a:chOff x="2256477" y="2877169"/>
              <a:chExt cx="1368536" cy="2007007"/>
            </a:xfrm>
            <a:effectLst>
              <a:outerShdw blurRad="50800" dist="76200" dir="2700000" algn="tl" rotWithShape="0">
                <a:prstClr val="black">
                  <a:alpha val="40000"/>
                </a:prstClr>
              </a:outerShdw>
            </a:effectLst>
          </p:grpSpPr>
          <p:sp>
            <p:nvSpPr>
              <p:cNvPr id="111"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9"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0"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3"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4"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5"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6"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7"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8"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9"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0"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1"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2"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3"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4"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5"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6"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7"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8"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9"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0"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1"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2"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3"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4"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5"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6"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7"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8"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9"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0"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1"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2"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3"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4"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5"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6"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7"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8"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9"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0"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1"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2"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3"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4"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5"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6"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7"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8"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169"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1"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2"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3"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4"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5"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6"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7"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8"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9"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0"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1"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2"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3"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4"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5"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6"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7"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8"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9"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0"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1"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2"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3"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4"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5"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6"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7"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8"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9"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0"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1"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2"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3"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4"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5"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6"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7"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8"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9"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0"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1"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2"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3"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4"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5"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6"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7"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8"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9"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0"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1"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2"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3" name="Freeform 329"/>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4" name="Freeform 330"/>
              <p:cNvSpPr/>
              <p:nvPr/>
            </p:nvSpPr>
            <p:spPr bwMode="auto">
              <a:xfrm>
                <a:off x="2366931" y="2999745"/>
                <a:ext cx="66003" cy="171067"/>
              </a:xfrm>
              <a:custGeom>
                <a:avLst/>
                <a:gdLst>
                  <a:gd name="T0" fmla="*/ 17 w 49"/>
                  <a:gd name="T1" fmla="*/ 0 h 127"/>
                  <a:gd name="T2" fmla="*/ 17 w 49"/>
                  <a:gd name="T3" fmla="*/ 0 h 127"/>
                  <a:gd name="T4" fmla="*/ 17 w 49"/>
                  <a:gd name="T5" fmla="*/ 2 h 127"/>
                  <a:gd name="T6" fmla="*/ 17 w 49"/>
                  <a:gd name="T7" fmla="*/ 14 h 127"/>
                  <a:gd name="T8" fmla="*/ 17 w 49"/>
                  <a:gd name="T9" fmla="*/ 14 h 127"/>
                  <a:gd name="T10" fmla="*/ 16 w 49"/>
                  <a:gd name="T11" fmla="*/ 15 h 127"/>
                  <a:gd name="T12" fmla="*/ 16 w 49"/>
                  <a:gd name="T13" fmla="*/ 17 h 127"/>
                  <a:gd name="T14" fmla="*/ 16 w 49"/>
                  <a:gd name="T15" fmla="*/ 26 h 127"/>
                  <a:gd name="T16" fmla="*/ 15 w 49"/>
                  <a:gd name="T17" fmla="*/ 26 h 127"/>
                  <a:gd name="T18" fmla="*/ 15 w 49"/>
                  <a:gd name="T19" fmla="*/ 26 h 127"/>
                  <a:gd name="T20" fmla="*/ 12 w 49"/>
                  <a:gd name="T21" fmla="*/ 27 h 127"/>
                  <a:gd name="T22" fmla="*/ 9 w 49"/>
                  <a:gd name="T23" fmla="*/ 30 h 127"/>
                  <a:gd name="T24" fmla="*/ 7 w 49"/>
                  <a:gd name="T25" fmla="*/ 33 h 127"/>
                  <a:gd name="T26" fmla="*/ 5 w 49"/>
                  <a:gd name="T27" fmla="*/ 38 h 127"/>
                  <a:gd name="T28" fmla="*/ 5 w 49"/>
                  <a:gd name="T29" fmla="*/ 38 h 127"/>
                  <a:gd name="T30" fmla="*/ 5 w 49"/>
                  <a:gd name="T31" fmla="*/ 38 h 127"/>
                  <a:gd name="T32" fmla="*/ 1 w 49"/>
                  <a:gd name="T33" fmla="*/ 40 h 127"/>
                  <a:gd name="T34" fmla="*/ 0 w 49"/>
                  <a:gd name="T35" fmla="*/ 42 h 127"/>
                  <a:gd name="T36" fmla="*/ 0 w 49"/>
                  <a:gd name="T37" fmla="*/ 45 h 127"/>
                  <a:gd name="T38" fmla="*/ 3 w 49"/>
                  <a:gd name="T39" fmla="*/ 117 h 127"/>
                  <a:gd name="T40" fmla="*/ 3 w 49"/>
                  <a:gd name="T41" fmla="*/ 127 h 127"/>
                  <a:gd name="T42" fmla="*/ 49 w 49"/>
                  <a:gd name="T43" fmla="*/ 104 h 127"/>
                  <a:gd name="T44" fmla="*/ 49 w 49"/>
                  <a:gd name="T45" fmla="*/ 79 h 127"/>
                  <a:gd name="T46" fmla="*/ 47 w 49"/>
                  <a:gd name="T47" fmla="*/ 44 h 127"/>
                  <a:gd name="T48" fmla="*/ 47 w 49"/>
                  <a:gd name="T49" fmla="*/ 41 h 127"/>
                  <a:gd name="T50" fmla="*/ 47 w 49"/>
                  <a:gd name="T51" fmla="*/ 41 h 127"/>
                  <a:gd name="T52" fmla="*/ 46 w 49"/>
                  <a:gd name="T53" fmla="*/ 38 h 127"/>
                  <a:gd name="T54" fmla="*/ 43 w 49"/>
                  <a:gd name="T55" fmla="*/ 37 h 127"/>
                  <a:gd name="T56" fmla="*/ 43 w 49"/>
                  <a:gd name="T57" fmla="*/ 37 h 127"/>
                  <a:gd name="T58" fmla="*/ 43 w 49"/>
                  <a:gd name="T59" fmla="*/ 37 h 127"/>
                  <a:gd name="T60" fmla="*/ 43 w 49"/>
                  <a:gd name="T61" fmla="*/ 37 h 127"/>
                  <a:gd name="T62" fmla="*/ 43 w 49"/>
                  <a:gd name="T63" fmla="*/ 37 h 127"/>
                  <a:gd name="T64" fmla="*/ 42 w 49"/>
                  <a:gd name="T65" fmla="*/ 33 h 127"/>
                  <a:gd name="T66" fmla="*/ 38 w 49"/>
                  <a:gd name="T67" fmla="*/ 29 h 127"/>
                  <a:gd name="T68" fmla="*/ 35 w 49"/>
                  <a:gd name="T69" fmla="*/ 26 h 127"/>
                  <a:gd name="T70" fmla="*/ 32 w 49"/>
                  <a:gd name="T71" fmla="*/ 26 h 127"/>
                  <a:gd name="T72" fmla="*/ 32 w 49"/>
                  <a:gd name="T73" fmla="*/ 26 h 127"/>
                  <a:gd name="T74" fmla="*/ 32 w 49"/>
                  <a:gd name="T75" fmla="*/ 26 h 127"/>
                  <a:gd name="T76" fmla="*/ 31 w 49"/>
                  <a:gd name="T77" fmla="*/ 26 h 127"/>
                  <a:gd name="T78" fmla="*/ 31 w 49"/>
                  <a:gd name="T79" fmla="*/ 17 h 127"/>
                  <a:gd name="T80" fmla="*/ 31 w 49"/>
                  <a:gd name="T81" fmla="*/ 17 h 127"/>
                  <a:gd name="T82" fmla="*/ 31 w 49"/>
                  <a:gd name="T83" fmla="*/ 15 h 127"/>
                  <a:gd name="T84" fmla="*/ 28 w 49"/>
                  <a:gd name="T85" fmla="*/ 14 h 127"/>
                  <a:gd name="T86" fmla="*/ 28 w 49"/>
                  <a:gd name="T87" fmla="*/ 10 h 127"/>
                  <a:gd name="T88" fmla="*/ 28 w 49"/>
                  <a:gd name="T89" fmla="*/ 10 h 127"/>
                  <a:gd name="T90" fmla="*/ 27 w 49"/>
                  <a:gd name="T91" fmla="*/ 7 h 127"/>
                  <a:gd name="T92" fmla="*/ 19 w 49"/>
                  <a:gd name="T93" fmla="*/ 2 h 127"/>
                  <a:gd name="T94" fmla="*/ 19 w 49"/>
                  <a:gd name="T95" fmla="*/ 2 h 127"/>
                  <a:gd name="T96" fmla="*/ 17 w 49"/>
                  <a:gd name="T9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127">
                    <a:moveTo>
                      <a:pt x="17" y="0"/>
                    </a:moveTo>
                    <a:lnTo>
                      <a:pt x="17" y="0"/>
                    </a:lnTo>
                    <a:lnTo>
                      <a:pt x="17" y="2"/>
                    </a:lnTo>
                    <a:lnTo>
                      <a:pt x="17" y="14"/>
                    </a:lnTo>
                    <a:lnTo>
                      <a:pt x="17" y="14"/>
                    </a:lnTo>
                    <a:lnTo>
                      <a:pt x="16" y="15"/>
                    </a:lnTo>
                    <a:lnTo>
                      <a:pt x="16" y="17"/>
                    </a:lnTo>
                    <a:lnTo>
                      <a:pt x="16" y="26"/>
                    </a:lnTo>
                    <a:lnTo>
                      <a:pt x="15" y="26"/>
                    </a:lnTo>
                    <a:lnTo>
                      <a:pt x="15" y="26"/>
                    </a:lnTo>
                    <a:lnTo>
                      <a:pt x="12" y="27"/>
                    </a:lnTo>
                    <a:lnTo>
                      <a:pt x="9" y="30"/>
                    </a:lnTo>
                    <a:lnTo>
                      <a:pt x="7" y="33"/>
                    </a:lnTo>
                    <a:lnTo>
                      <a:pt x="5" y="38"/>
                    </a:lnTo>
                    <a:lnTo>
                      <a:pt x="5" y="38"/>
                    </a:lnTo>
                    <a:lnTo>
                      <a:pt x="5" y="38"/>
                    </a:lnTo>
                    <a:lnTo>
                      <a:pt x="1" y="40"/>
                    </a:lnTo>
                    <a:lnTo>
                      <a:pt x="0" y="42"/>
                    </a:lnTo>
                    <a:lnTo>
                      <a:pt x="0" y="45"/>
                    </a:lnTo>
                    <a:lnTo>
                      <a:pt x="3" y="117"/>
                    </a:lnTo>
                    <a:lnTo>
                      <a:pt x="3" y="127"/>
                    </a:lnTo>
                    <a:lnTo>
                      <a:pt x="49" y="104"/>
                    </a:lnTo>
                    <a:lnTo>
                      <a:pt x="49" y="79"/>
                    </a:lnTo>
                    <a:lnTo>
                      <a:pt x="47" y="44"/>
                    </a:lnTo>
                    <a:lnTo>
                      <a:pt x="47" y="41"/>
                    </a:lnTo>
                    <a:lnTo>
                      <a:pt x="47" y="41"/>
                    </a:lnTo>
                    <a:lnTo>
                      <a:pt x="46" y="38"/>
                    </a:lnTo>
                    <a:lnTo>
                      <a:pt x="43" y="37"/>
                    </a:lnTo>
                    <a:lnTo>
                      <a:pt x="43" y="37"/>
                    </a:lnTo>
                    <a:lnTo>
                      <a:pt x="43" y="37"/>
                    </a:lnTo>
                    <a:lnTo>
                      <a:pt x="43" y="37"/>
                    </a:lnTo>
                    <a:lnTo>
                      <a:pt x="43" y="37"/>
                    </a:lnTo>
                    <a:lnTo>
                      <a:pt x="42" y="33"/>
                    </a:lnTo>
                    <a:lnTo>
                      <a:pt x="38" y="29"/>
                    </a:lnTo>
                    <a:lnTo>
                      <a:pt x="35" y="26"/>
                    </a:lnTo>
                    <a:lnTo>
                      <a:pt x="32" y="26"/>
                    </a:lnTo>
                    <a:lnTo>
                      <a:pt x="32" y="26"/>
                    </a:lnTo>
                    <a:lnTo>
                      <a:pt x="32" y="26"/>
                    </a:lnTo>
                    <a:lnTo>
                      <a:pt x="31" y="26"/>
                    </a:lnTo>
                    <a:lnTo>
                      <a:pt x="31" y="17"/>
                    </a:lnTo>
                    <a:lnTo>
                      <a:pt x="31" y="17"/>
                    </a:lnTo>
                    <a:lnTo>
                      <a:pt x="31" y="15"/>
                    </a:lnTo>
                    <a:lnTo>
                      <a:pt x="28" y="14"/>
                    </a:lnTo>
                    <a:lnTo>
                      <a:pt x="28" y="10"/>
                    </a:lnTo>
                    <a:lnTo>
                      <a:pt x="28" y="10"/>
                    </a:lnTo>
                    <a:lnTo>
                      <a:pt x="27" y="7"/>
                    </a:lnTo>
                    <a:lnTo>
                      <a:pt x="19" y="2"/>
                    </a:lnTo>
                    <a:lnTo>
                      <a:pt x="19" y="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5" name="Freeform 331"/>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6" name="Freeform 332"/>
              <p:cNvSpPr/>
              <p:nvPr/>
            </p:nvSpPr>
            <p:spPr bwMode="auto">
              <a:xfrm>
                <a:off x="2370971" y="3139832"/>
                <a:ext cx="63309" cy="86207"/>
              </a:xfrm>
              <a:custGeom>
                <a:avLst/>
                <a:gdLst>
                  <a:gd name="T0" fmla="*/ 46 w 47"/>
                  <a:gd name="T1" fmla="*/ 0 h 64"/>
                  <a:gd name="T2" fmla="*/ 0 w 47"/>
                  <a:gd name="T3" fmla="*/ 23 h 64"/>
                  <a:gd name="T4" fmla="*/ 0 w 47"/>
                  <a:gd name="T5" fmla="*/ 53 h 64"/>
                  <a:gd name="T6" fmla="*/ 0 w 47"/>
                  <a:gd name="T7" fmla="*/ 53 h 64"/>
                  <a:gd name="T8" fmla="*/ 1 w 47"/>
                  <a:gd name="T9" fmla="*/ 56 h 64"/>
                  <a:gd name="T10" fmla="*/ 5 w 47"/>
                  <a:gd name="T11" fmla="*/ 57 h 64"/>
                  <a:gd name="T12" fmla="*/ 5 w 47"/>
                  <a:gd name="T13" fmla="*/ 57 h 64"/>
                  <a:gd name="T14" fmla="*/ 5 w 47"/>
                  <a:gd name="T15" fmla="*/ 57 h 64"/>
                  <a:gd name="T16" fmla="*/ 5 w 47"/>
                  <a:gd name="T17" fmla="*/ 57 h 64"/>
                  <a:gd name="T18" fmla="*/ 5 w 47"/>
                  <a:gd name="T19" fmla="*/ 57 h 64"/>
                  <a:gd name="T20" fmla="*/ 5 w 47"/>
                  <a:gd name="T21" fmla="*/ 60 h 64"/>
                  <a:gd name="T22" fmla="*/ 6 w 47"/>
                  <a:gd name="T23" fmla="*/ 61 h 64"/>
                  <a:gd name="T24" fmla="*/ 9 w 47"/>
                  <a:gd name="T25" fmla="*/ 62 h 64"/>
                  <a:gd name="T26" fmla="*/ 12 w 47"/>
                  <a:gd name="T27" fmla="*/ 64 h 64"/>
                  <a:gd name="T28" fmla="*/ 12 w 47"/>
                  <a:gd name="T29" fmla="*/ 64 h 64"/>
                  <a:gd name="T30" fmla="*/ 12 w 47"/>
                  <a:gd name="T31" fmla="*/ 64 h 64"/>
                  <a:gd name="T32" fmla="*/ 36 w 47"/>
                  <a:gd name="T33" fmla="*/ 62 h 64"/>
                  <a:gd name="T34" fmla="*/ 36 w 47"/>
                  <a:gd name="T35" fmla="*/ 62 h 64"/>
                  <a:gd name="T36" fmla="*/ 39 w 47"/>
                  <a:gd name="T37" fmla="*/ 62 h 64"/>
                  <a:gd name="T38" fmla="*/ 40 w 47"/>
                  <a:gd name="T39" fmla="*/ 61 h 64"/>
                  <a:gd name="T40" fmla="*/ 41 w 47"/>
                  <a:gd name="T41" fmla="*/ 58 h 64"/>
                  <a:gd name="T42" fmla="*/ 43 w 47"/>
                  <a:gd name="T43" fmla="*/ 57 h 64"/>
                  <a:gd name="T44" fmla="*/ 43 w 47"/>
                  <a:gd name="T45" fmla="*/ 57 h 64"/>
                  <a:gd name="T46" fmla="*/ 43 w 47"/>
                  <a:gd name="T47" fmla="*/ 57 h 64"/>
                  <a:gd name="T48" fmla="*/ 43 w 47"/>
                  <a:gd name="T49" fmla="*/ 57 h 64"/>
                  <a:gd name="T50" fmla="*/ 46 w 47"/>
                  <a:gd name="T51" fmla="*/ 54 h 64"/>
                  <a:gd name="T52" fmla="*/ 47 w 47"/>
                  <a:gd name="T53" fmla="*/ 52 h 64"/>
                  <a:gd name="T54" fmla="*/ 46 w 47"/>
                  <a:gd name="T5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64">
                    <a:moveTo>
                      <a:pt x="46" y="0"/>
                    </a:moveTo>
                    <a:lnTo>
                      <a:pt x="0" y="23"/>
                    </a:lnTo>
                    <a:lnTo>
                      <a:pt x="0" y="53"/>
                    </a:lnTo>
                    <a:lnTo>
                      <a:pt x="0" y="53"/>
                    </a:lnTo>
                    <a:lnTo>
                      <a:pt x="1" y="56"/>
                    </a:lnTo>
                    <a:lnTo>
                      <a:pt x="5" y="57"/>
                    </a:lnTo>
                    <a:lnTo>
                      <a:pt x="5" y="57"/>
                    </a:lnTo>
                    <a:lnTo>
                      <a:pt x="5" y="57"/>
                    </a:lnTo>
                    <a:lnTo>
                      <a:pt x="5" y="57"/>
                    </a:lnTo>
                    <a:lnTo>
                      <a:pt x="5" y="57"/>
                    </a:lnTo>
                    <a:lnTo>
                      <a:pt x="5" y="60"/>
                    </a:lnTo>
                    <a:lnTo>
                      <a:pt x="6" y="61"/>
                    </a:lnTo>
                    <a:lnTo>
                      <a:pt x="9" y="62"/>
                    </a:lnTo>
                    <a:lnTo>
                      <a:pt x="12" y="64"/>
                    </a:lnTo>
                    <a:lnTo>
                      <a:pt x="12" y="64"/>
                    </a:lnTo>
                    <a:lnTo>
                      <a:pt x="12" y="64"/>
                    </a:lnTo>
                    <a:lnTo>
                      <a:pt x="36" y="62"/>
                    </a:lnTo>
                    <a:lnTo>
                      <a:pt x="36" y="62"/>
                    </a:lnTo>
                    <a:lnTo>
                      <a:pt x="39" y="62"/>
                    </a:lnTo>
                    <a:lnTo>
                      <a:pt x="40" y="61"/>
                    </a:lnTo>
                    <a:lnTo>
                      <a:pt x="41" y="58"/>
                    </a:lnTo>
                    <a:lnTo>
                      <a:pt x="43" y="57"/>
                    </a:lnTo>
                    <a:lnTo>
                      <a:pt x="43" y="57"/>
                    </a:lnTo>
                    <a:lnTo>
                      <a:pt x="43" y="57"/>
                    </a:lnTo>
                    <a:lnTo>
                      <a:pt x="43" y="57"/>
                    </a:lnTo>
                    <a:lnTo>
                      <a:pt x="46" y="54"/>
                    </a:lnTo>
                    <a:lnTo>
                      <a:pt x="47" y="5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7" name="Freeform 333"/>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8" name="Freeform 334"/>
              <p:cNvSpPr/>
              <p:nvPr/>
            </p:nvSpPr>
            <p:spPr bwMode="auto">
              <a:xfrm>
                <a:off x="2372319" y="2890639"/>
                <a:ext cx="63309" cy="75431"/>
              </a:xfrm>
              <a:custGeom>
                <a:avLst/>
                <a:gdLst>
                  <a:gd name="T0" fmla="*/ 39 w 47"/>
                  <a:gd name="T1" fmla="*/ 0 h 56"/>
                  <a:gd name="T2" fmla="*/ 39 w 47"/>
                  <a:gd name="T3" fmla="*/ 0 h 56"/>
                  <a:gd name="T4" fmla="*/ 39 w 47"/>
                  <a:gd name="T5" fmla="*/ 0 h 56"/>
                  <a:gd name="T6" fmla="*/ 8 w 47"/>
                  <a:gd name="T7" fmla="*/ 0 h 56"/>
                  <a:gd name="T8" fmla="*/ 8 w 47"/>
                  <a:gd name="T9" fmla="*/ 0 h 56"/>
                  <a:gd name="T10" fmla="*/ 5 w 47"/>
                  <a:gd name="T11" fmla="*/ 2 h 56"/>
                  <a:gd name="T12" fmla="*/ 4 w 47"/>
                  <a:gd name="T13" fmla="*/ 4 h 56"/>
                  <a:gd name="T14" fmla="*/ 4 w 47"/>
                  <a:gd name="T15" fmla="*/ 4 h 56"/>
                  <a:gd name="T16" fmla="*/ 4 w 47"/>
                  <a:gd name="T17" fmla="*/ 4 h 56"/>
                  <a:gd name="T18" fmla="*/ 4 w 47"/>
                  <a:gd name="T19" fmla="*/ 4 h 56"/>
                  <a:gd name="T20" fmla="*/ 1 w 47"/>
                  <a:gd name="T21" fmla="*/ 6 h 56"/>
                  <a:gd name="T22" fmla="*/ 0 w 47"/>
                  <a:gd name="T23" fmla="*/ 9 h 56"/>
                  <a:gd name="T24" fmla="*/ 1 w 47"/>
                  <a:gd name="T25" fmla="*/ 52 h 56"/>
                  <a:gd name="T26" fmla="*/ 1 w 47"/>
                  <a:gd name="T27" fmla="*/ 52 h 56"/>
                  <a:gd name="T28" fmla="*/ 1 w 47"/>
                  <a:gd name="T29" fmla="*/ 54 h 56"/>
                  <a:gd name="T30" fmla="*/ 5 w 47"/>
                  <a:gd name="T31" fmla="*/ 56 h 56"/>
                  <a:gd name="T32" fmla="*/ 5 w 47"/>
                  <a:gd name="T33" fmla="*/ 56 h 56"/>
                  <a:gd name="T34" fmla="*/ 5 w 47"/>
                  <a:gd name="T35" fmla="*/ 56 h 56"/>
                  <a:gd name="T36" fmla="*/ 43 w 47"/>
                  <a:gd name="T37" fmla="*/ 54 h 56"/>
                  <a:gd name="T38" fmla="*/ 43 w 47"/>
                  <a:gd name="T39" fmla="*/ 54 h 56"/>
                  <a:gd name="T40" fmla="*/ 47 w 47"/>
                  <a:gd name="T41" fmla="*/ 53 h 56"/>
                  <a:gd name="T42" fmla="*/ 47 w 47"/>
                  <a:gd name="T43" fmla="*/ 50 h 56"/>
                  <a:gd name="T44" fmla="*/ 47 w 47"/>
                  <a:gd name="T45" fmla="*/ 9 h 56"/>
                  <a:gd name="T46" fmla="*/ 47 w 47"/>
                  <a:gd name="T47" fmla="*/ 9 h 56"/>
                  <a:gd name="T48" fmla="*/ 46 w 47"/>
                  <a:gd name="T49" fmla="*/ 4 h 56"/>
                  <a:gd name="T50" fmla="*/ 42 w 47"/>
                  <a:gd name="T51" fmla="*/ 3 h 56"/>
                  <a:gd name="T52" fmla="*/ 42 w 47"/>
                  <a:gd name="T53" fmla="*/ 3 h 56"/>
                  <a:gd name="T54" fmla="*/ 42 w 47"/>
                  <a:gd name="T55" fmla="*/ 3 h 56"/>
                  <a:gd name="T56" fmla="*/ 42 w 47"/>
                  <a:gd name="T57" fmla="*/ 3 h 56"/>
                  <a:gd name="T58" fmla="*/ 42 w 47"/>
                  <a:gd name="T59" fmla="*/ 3 h 56"/>
                  <a:gd name="T60" fmla="*/ 42 w 47"/>
                  <a:gd name="T61" fmla="*/ 3 h 56"/>
                  <a:gd name="T62" fmla="*/ 40 w 47"/>
                  <a:gd name="T63" fmla="*/ 0 h 56"/>
                  <a:gd name="T64" fmla="*/ 39 w 47"/>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6">
                    <a:moveTo>
                      <a:pt x="39" y="0"/>
                    </a:moveTo>
                    <a:lnTo>
                      <a:pt x="39" y="0"/>
                    </a:lnTo>
                    <a:lnTo>
                      <a:pt x="39" y="0"/>
                    </a:lnTo>
                    <a:lnTo>
                      <a:pt x="8" y="0"/>
                    </a:lnTo>
                    <a:lnTo>
                      <a:pt x="8" y="0"/>
                    </a:lnTo>
                    <a:lnTo>
                      <a:pt x="5" y="2"/>
                    </a:lnTo>
                    <a:lnTo>
                      <a:pt x="4" y="4"/>
                    </a:lnTo>
                    <a:lnTo>
                      <a:pt x="4" y="4"/>
                    </a:lnTo>
                    <a:lnTo>
                      <a:pt x="4" y="4"/>
                    </a:lnTo>
                    <a:lnTo>
                      <a:pt x="4" y="4"/>
                    </a:lnTo>
                    <a:lnTo>
                      <a:pt x="1" y="6"/>
                    </a:lnTo>
                    <a:lnTo>
                      <a:pt x="0" y="9"/>
                    </a:lnTo>
                    <a:lnTo>
                      <a:pt x="1" y="52"/>
                    </a:lnTo>
                    <a:lnTo>
                      <a:pt x="1" y="52"/>
                    </a:lnTo>
                    <a:lnTo>
                      <a:pt x="1" y="54"/>
                    </a:lnTo>
                    <a:lnTo>
                      <a:pt x="5" y="56"/>
                    </a:lnTo>
                    <a:lnTo>
                      <a:pt x="5" y="56"/>
                    </a:lnTo>
                    <a:lnTo>
                      <a:pt x="5" y="56"/>
                    </a:lnTo>
                    <a:lnTo>
                      <a:pt x="43" y="54"/>
                    </a:lnTo>
                    <a:lnTo>
                      <a:pt x="43" y="54"/>
                    </a:lnTo>
                    <a:lnTo>
                      <a:pt x="47" y="53"/>
                    </a:lnTo>
                    <a:lnTo>
                      <a:pt x="47" y="50"/>
                    </a:lnTo>
                    <a:lnTo>
                      <a:pt x="47" y="9"/>
                    </a:lnTo>
                    <a:lnTo>
                      <a:pt x="47" y="9"/>
                    </a:lnTo>
                    <a:lnTo>
                      <a:pt x="46" y="4"/>
                    </a:lnTo>
                    <a:lnTo>
                      <a:pt x="42" y="3"/>
                    </a:lnTo>
                    <a:lnTo>
                      <a:pt x="42" y="3"/>
                    </a:lnTo>
                    <a:lnTo>
                      <a:pt x="42" y="3"/>
                    </a:lnTo>
                    <a:lnTo>
                      <a:pt x="42" y="3"/>
                    </a:lnTo>
                    <a:lnTo>
                      <a:pt x="42" y="3"/>
                    </a:lnTo>
                    <a:lnTo>
                      <a:pt x="42" y="3"/>
                    </a:lnTo>
                    <a:lnTo>
                      <a:pt x="40"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9" name="Freeform 335"/>
              <p:cNvSpPr/>
              <p:nvPr/>
            </p:nvSpPr>
            <p:spPr bwMode="auto">
              <a:xfrm>
                <a:off x="2372319" y="2980888"/>
                <a:ext cx="16164" cy="48491"/>
              </a:xfrm>
              <a:custGeom>
                <a:avLst/>
                <a:gdLst>
                  <a:gd name="T0" fmla="*/ 11 w 12"/>
                  <a:gd name="T1" fmla="*/ 9 h 36"/>
                  <a:gd name="T2" fmla="*/ 12 w 12"/>
                  <a:gd name="T3" fmla="*/ 36 h 36"/>
                  <a:gd name="T4" fmla="*/ 12 w 12"/>
                  <a:gd name="T5" fmla="*/ 36 h 36"/>
                  <a:gd name="T6" fmla="*/ 11 w 12"/>
                  <a:gd name="T7" fmla="*/ 36 h 36"/>
                  <a:gd name="T8" fmla="*/ 9 w 12"/>
                  <a:gd name="T9" fmla="*/ 36 h 36"/>
                  <a:gd name="T10" fmla="*/ 3 w 12"/>
                  <a:gd name="T11" fmla="*/ 31 h 36"/>
                  <a:gd name="T12" fmla="*/ 3 w 12"/>
                  <a:gd name="T13" fmla="*/ 31 h 36"/>
                  <a:gd name="T14" fmla="*/ 0 w 12"/>
                  <a:gd name="T15" fmla="*/ 27 h 36"/>
                  <a:gd name="T16" fmla="*/ 0 w 12"/>
                  <a:gd name="T17" fmla="*/ 1 h 36"/>
                  <a:gd name="T18" fmla="*/ 0 w 12"/>
                  <a:gd name="T19" fmla="*/ 1 h 36"/>
                  <a:gd name="T20" fmla="*/ 0 w 12"/>
                  <a:gd name="T21" fmla="*/ 0 h 36"/>
                  <a:gd name="T22" fmla="*/ 1 w 12"/>
                  <a:gd name="T23" fmla="*/ 0 h 36"/>
                  <a:gd name="T24" fmla="*/ 9 w 12"/>
                  <a:gd name="T25" fmla="*/ 6 h 36"/>
                  <a:gd name="T26" fmla="*/ 9 w 12"/>
                  <a:gd name="T27" fmla="*/ 6 h 36"/>
                  <a:gd name="T28" fmla="*/ 11 w 12"/>
                  <a:gd name="T29" fmla="*/ 9 h 36"/>
                  <a:gd name="T30" fmla="*/ 11 w 12"/>
                  <a:gd name="T3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6">
                    <a:moveTo>
                      <a:pt x="11" y="9"/>
                    </a:moveTo>
                    <a:lnTo>
                      <a:pt x="12" y="36"/>
                    </a:lnTo>
                    <a:lnTo>
                      <a:pt x="12" y="36"/>
                    </a:lnTo>
                    <a:lnTo>
                      <a:pt x="11" y="36"/>
                    </a:lnTo>
                    <a:lnTo>
                      <a:pt x="9" y="36"/>
                    </a:lnTo>
                    <a:lnTo>
                      <a:pt x="3" y="31"/>
                    </a:lnTo>
                    <a:lnTo>
                      <a:pt x="3" y="31"/>
                    </a:lnTo>
                    <a:lnTo>
                      <a:pt x="0" y="27"/>
                    </a:lnTo>
                    <a:lnTo>
                      <a:pt x="0" y="1"/>
                    </a:lnTo>
                    <a:lnTo>
                      <a:pt x="0" y="1"/>
                    </a:lnTo>
                    <a:lnTo>
                      <a:pt x="0" y="0"/>
                    </a:lnTo>
                    <a:lnTo>
                      <a:pt x="1" y="0"/>
                    </a:lnTo>
                    <a:lnTo>
                      <a:pt x="9" y="6"/>
                    </a:lnTo>
                    <a:lnTo>
                      <a:pt x="9" y="6"/>
                    </a:lnTo>
                    <a:lnTo>
                      <a:pt x="11" y="9"/>
                    </a:lnTo>
                    <a:lnTo>
                      <a:pt x="11" y="9"/>
                    </a:lnTo>
                    <a:close/>
                  </a:path>
                </a:pathLst>
              </a:custGeom>
              <a:solidFill>
                <a:srgbClr val="E65E0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0" name="Freeform 336"/>
              <p:cNvSpPr/>
              <p:nvPr/>
            </p:nvSpPr>
            <p:spPr bwMode="auto">
              <a:xfrm>
                <a:off x="2370971" y="2998398"/>
                <a:ext cx="21552" cy="56573"/>
              </a:xfrm>
              <a:custGeom>
                <a:avLst/>
                <a:gdLst>
                  <a:gd name="T0" fmla="*/ 14 w 16"/>
                  <a:gd name="T1" fmla="*/ 3 h 42"/>
                  <a:gd name="T2" fmla="*/ 16 w 16"/>
                  <a:gd name="T3" fmla="*/ 39 h 42"/>
                  <a:gd name="T4" fmla="*/ 16 w 16"/>
                  <a:gd name="T5" fmla="*/ 39 h 42"/>
                  <a:gd name="T6" fmla="*/ 14 w 16"/>
                  <a:gd name="T7" fmla="*/ 41 h 42"/>
                  <a:gd name="T8" fmla="*/ 13 w 16"/>
                  <a:gd name="T9" fmla="*/ 42 h 42"/>
                  <a:gd name="T10" fmla="*/ 2 w 16"/>
                  <a:gd name="T11" fmla="*/ 42 h 42"/>
                  <a:gd name="T12" fmla="*/ 2 w 16"/>
                  <a:gd name="T13" fmla="*/ 42 h 42"/>
                  <a:gd name="T14" fmla="*/ 1 w 16"/>
                  <a:gd name="T15" fmla="*/ 42 h 42"/>
                  <a:gd name="T16" fmla="*/ 0 w 16"/>
                  <a:gd name="T17" fmla="*/ 39 h 42"/>
                  <a:gd name="T18" fmla="*/ 0 w 16"/>
                  <a:gd name="T19" fmla="*/ 3 h 42"/>
                  <a:gd name="T20" fmla="*/ 0 w 16"/>
                  <a:gd name="T21" fmla="*/ 3 h 42"/>
                  <a:gd name="T22" fmla="*/ 0 w 16"/>
                  <a:gd name="T23" fmla="*/ 1 h 42"/>
                  <a:gd name="T24" fmla="*/ 1 w 16"/>
                  <a:gd name="T25" fmla="*/ 0 h 42"/>
                  <a:gd name="T26" fmla="*/ 12 w 16"/>
                  <a:gd name="T27" fmla="*/ 0 h 42"/>
                  <a:gd name="T28" fmla="*/ 12 w 16"/>
                  <a:gd name="T29" fmla="*/ 0 h 42"/>
                  <a:gd name="T30" fmla="*/ 14 w 16"/>
                  <a:gd name="T31" fmla="*/ 0 h 42"/>
                  <a:gd name="T32" fmla="*/ 14 w 16"/>
                  <a:gd name="T33" fmla="*/ 3 h 42"/>
                  <a:gd name="T34" fmla="*/ 14 w 16"/>
                  <a:gd name="T3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42">
                    <a:moveTo>
                      <a:pt x="14" y="3"/>
                    </a:moveTo>
                    <a:lnTo>
                      <a:pt x="16" y="39"/>
                    </a:lnTo>
                    <a:lnTo>
                      <a:pt x="16" y="39"/>
                    </a:lnTo>
                    <a:lnTo>
                      <a:pt x="14" y="41"/>
                    </a:lnTo>
                    <a:lnTo>
                      <a:pt x="13" y="42"/>
                    </a:lnTo>
                    <a:lnTo>
                      <a:pt x="2" y="42"/>
                    </a:lnTo>
                    <a:lnTo>
                      <a:pt x="2" y="42"/>
                    </a:lnTo>
                    <a:lnTo>
                      <a:pt x="1" y="42"/>
                    </a:lnTo>
                    <a:lnTo>
                      <a:pt x="0" y="39"/>
                    </a:lnTo>
                    <a:lnTo>
                      <a:pt x="0" y="3"/>
                    </a:lnTo>
                    <a:lnTo>
                      <a:pt x="0" y="3"/>
                    </a:lnTo>
                    <a:lnTo>
                      <a:pt x="0" y="1"/>
                    </a:lnTo>
                    <a:lnTo>
                      <a:pt x="1" y="0"/>
                    </a:lnTo>
                    <a:lnTo>
                      <a:pt x="12" y="0"/>
                    </a:lnTo>
                    <a:lnTo>
                      <a:pt x="12" y="0"/>
                    </a:lnTo>
                    <a:lnTo>
                      <a:pt x="14" y="0"/>
                    </a:lnTo>
                    <a:lnTo>
                      <a:pt x="14" y="3"/>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1" name="Freeform 337"/>
              <p:cNvSpPr/>
              <p:nvPr/>
            </p:nvSpPr>
            <p:spPr bwMode="auto">
              <a:xfrm>
                <a:off x="2356155" y="3013215"/>
                <a:ext cx="53879" cy="191272"/>
              </a:xfrm>
              <a:custGeom>
                <a:avLst/>
                <a:gdLst>
                  <a:gd name="T0" fmla="*/ 38 w 40"/>
                  <a:gd name="T1" fmla="*/ 12 h 142"/>
                  <a:gd name="T2" fmla="*/ 40 w 40"/>
                  <a:gd name="T3" fmla="*/ 135 h 142"/>
                  <a:gd name="T4" fmla="*/ 40 w 40"/>
                  <a:gd name="T5" fmla="*/ 135 h 142"/>
                  <a:gd name="T6" fmla="*/ 39 w 40"/>
                  <a:gd name="T7" fmla="*/ 138 h 142"/>
                  <a:gd name="T8" fmla="*/ 38 w 40"/>
                  <a:gd name="T9" fmla="*/ 140 h 142"/>
                  <a:gd name="T10" fmla="*/ 36 w 40"/>
                  <a:gd name="T11" fmla="*/ 142 h 142"/>
                  <a:gd name="T12" fmla="*/ 34 w 40"/>
                  <a:gd name="T13" fmla="*/ 142 h 142"/>
                  <a:gd name="T14" fmla="*/ 9 w 40"/>
                  <a:gd name="T15" fmla="*/ 142 h 142"/>
                  <a:gd name="T16" fmla="*/ 9 w 40"/>
                  <a:gd name="T17" fmla="*/ 142 h 142"/>
                  <a:gd name="T18" fmla="*/ 7 w 40"/>
                  <a:gd name="T19" fmla="*/ 142 h 142"/>
                  <a:gd name="T20" fmla="*/ 5 w 40"/>
                  <a:gd name="T21" fmla="*/ 140 h 142"/>
                  <a:gd name="T22" fmla="*/ 3 w 40"/>
                  <a:gd name="T23" fmla="*/ 139 h 142"/>
                  <a:gd name="T24" fmla="*/ 3 w 40"/>
                  <a:gd name="T25" fmla="*/ 136 h 142"/>
                  <a:gd name="T26" fmla="*/ 0 w 40"/>
                  <a:gd name="T27" fmla="*/ 13 h 142"/>
                  <a:gd name="T28" fmla="*/ 0 w 40"/>
                  <a:gd name="T29" fmla="*/ 13 h 142"/>
                  <a:gd name="T30" fmla="*/ 1 w 40"/>
                  <a:gd name="T31" fmla="*/ 8 h 142"/>
                  <a:gd name="T32" fmla="*/ 4 w 40"/>
                  <a:gd name="T33" fmla="*/ 4 h 142"/>
                  <a:gd name="T34" fmla="*/ 7 w 40"/>
                  <a:gd name="T35" fmla="*/ 1 h 142"/>
                  <a:gd name="T36" fmla="*/ 9 w 40"/>
                  <a:gd name="T37" fmla="*/ 1 h 142"/>
                  <a:gd name="T38" fmla="*/ 27 w 40"/>
                  <a:gd name="T39" fmla="*/ 0 h 142"/>
                  <a:gd name="T40" fmla="*/ 27 w 40"/>
                  <a:gd name="T41" fmla="*/ 0 h 142"/>
                  <a:gd name="T42" fmla="*/ 30 w 40"/>
                  <a:gd name="T43" fmla="*/ 1 h 142"/>
                  <a:gd name="T44" fmla="*/ 32 w 40"/>
                  <a:gd name="T45" fmla="*/ 4 h 142"/>
                  <a:gd name="T46" fmla="*/ 36 w 40"/>
                  <a:gd name="T47" fmla="*/ 7 h 142"/>
                  <a:gd name="T48" fmla="*/ 38 w 40"/>
                  <a:gd name="T49" fmla="*/ 12 h 142"/>
                  <a:gd name="T50" fmla="*/ 38 w 40"/>
                  <a:gd name="T5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42">
                    <a:moveTo>
                      <a:pt x="38" y="12"/>
                    </a:moveTo>
                    <a:lnTo>
                      <a:pt x="40" y="135"/>
                    </a:lnTo>
                    <a:lnTo>
                      <a:pt x="40" y="135"/>
                    </a:lnTo>
                    <a:lnTo>
                      <a:pt x="39" y="138"/>
                    </a:lnTo>
                    <a:lnTo>
                      <a:pt x="38" y="140"/>
                    </a:lnTo>
                    <a:lnTo>
                      <a:pt x="36" y="142"/>
                    </a:lnTo>
                    <a:lnTo>
                      <a:pt x="34" y="142"/>
                    </a:lnTo>
                    <a:lnTo>
                      <a:pt x="9" y="142"/>
                    </a:lnTo>
                    <a:lnTo>
                      <a:pt x="9" y="142"/>
                    </a:lnTo>
                    <a:lnTo>
                      <a:pt x="7" y="142"/>
                    </a:lnTo>
                    <a:lnTo>
                      <a:pt x="5" y="140"/>
                    </a:lnTo>
                    <a:lnTo>
                      <a:pt x="3" y="139"/>
                    </a:lnTo>
                    <a:lnTo>
                      <a:pt x="3" y="136"/>
                    </a:lnTo>
                    <a:lnTo>
                      <a:pt x="0" y="13"/>
                    </a:lnTo>
                    <a:lnTo>
                      <a:pt x="0" y="13"/>
                    </a:lnTo>
                    <a:lnTo>
                      <a:pt x="1" y="8"/>
                    </a:lnTo>
                    <a:lnTo>
                      <a:pt x="4" y="4"/>
                    </a:lnTo>
                    <a:lnTo>
                      <a:pt x="7" y="1"/>
                    </a:lnTo>
                    <a:lnTo>
                      <a:pt x="9" y="1"/>
                    </a:lnTo>
                    <a:lnTo>
                      <a:pt x="27" y="0"/>
                    </a:lnTo>
                    <a:lnTo>
                      <a:pt x="27" y="0"/>
                    </a:lnTo>
                    <a:lnTo>
                      <a:pt x="30" y="1"/>
                    </a:lnTo>
                    <a:lnTo>
                      <a:pt x="32" y="4"/>
                    </a:lnTo>
                    <a:lnTo>
                      <a:pt x="36" y="7"/>
                    </a:lnTo>
                    <a:lnTo>
                      <a:pt x="38" y="12"/>
                    </a:lnTo>
                    <a:lnTo>
                      <a:pt x="38"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2" name="Freeform 338"/>
              <p:cNvSpPr/>
              <p:nvPr/>
            </p:nvSpPr>
            <p:spPr bwMode="auto">
              <a:xfrm>
                <a:off x="2348073" y="3029379"/>
                <a:ext cx="67349" cy="167026"/>
              </a:xfrm>
              <a:custGeom>
                <a:avLst/>
                <a:gdLst>
                  <a:gd name="T0" fmla="*/ 48 w 50"/>
                  <a:gd name="T1" fmla="*/ 4 h 124"/>
                  <a:gd name="T2" fmla="*/ 50 w 50"/>
                  <a:gd name="T3" fmla="*/ 119 h 124"/>
                  <a:gd name="T4" fmla="*/ 50 w 50"/>
                  <a:gd name="T5" fmla="*/ 119 h 124"/>
                  <a:gd name="T6" fmla="*/ 49 w 50"/>
                  <a:gd name="T7" fmla="*/ 122 h 124"/>
                  <a:gd name="T8" fmla="*/ 46 w 50"/>
                  <a:gd name="T9" fmla="*/ 123 h 124"/>
                  <a:gd name="T10" fmla="*/ 9 w 50"/>
                  <a:gd name="T11" fmla="*/ 124 h 124"/>
                  <a:gd name="T12" fmla="*/ 9 w 50"/>
                  <a:gd name="T13" fmla="*/ 124 h 124"/>
                  <a:gd name="T14" fmla="*/ 4 w 50"/>
                  <a:gd name="T15" fmla="*/ 123 h 124"/>
                  <a:gd name="T16" fmla="*/ 3 w 50"/>
                  <a:gd name="T17" fmla="*/ 120 h 124"/>
                  <a:gd name="T18" fmla="*/ 0 w 50"/>
                  <a:gd name="T19" fmla="*/ 5 h 124"/>
                  <a:gd name="T20" fmla="*/ 0 w 50"/>
                  <a:gd name="T21" fmla="*/ 5 h 124"/>
                  <a:gd name="T22" fmla="*/ 2 w 50"/>
                  <a:gd name="T23" fmla="*/ 3 h 124"/>
                  <a:gd name="T24" fmla="*/ 6 w 50"/>
                  <a:gd name="T25" fmla="*/ 1 h 124"/>
                  <a:gd name="T26" fmla="*/ 44 w 50"/>
                  <a:gd name="T27" fmla="*/ 0 h 124"/>
                  <a:gd name="T28" fmla="*/ 44 w 50"/>
                  <a:gd name="T29" fmla="*/ 0 h 124"/>
                  <a:gd name="T30" fmla="*/ 46 w 50"/>
                  <a:gd name="T31" fmla="*/ 1 h 124"/>
                  <a:gd name="T32" fmla="*/ 48 w 50"/>
                  <a:gd name="T33" fmla="*/ 4 h 124"/>
                  <a:gd name="T34" fmla="*/ 48 w 50"/>
                  <a:gd name="T35" fmla="*/ 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4">
                    <a:moveTo>
                      <a:pt x="48" y="4"/>
                    </a:moveTo>
                    <a:lnTo>
                      <a:pt x="50" y="119"/>
                    </a:lnTo>
                    <a:lnTo>
                      <a:pt x="50" y="119"/>
                    </a:lnTo>
                    <a:lnTo>
                      <a:pt x="49" y="122"/>
                    </a:lnTo>
                    <a:lnTo>
                      <a:pt x="46" y="123"/>
                    </a:lnTo>
                    <a:lnTo>
                      <a:pt x="9" y="124"/>
                    </a:lnTo>
                    <a:lnTo>
                      <a:pt x="9" y="124"/>
                    </a:lnTo>
                    <a:lnTo>
                      <a:pt x="4" y="123"/>
                    </a:lnTo>
                    <a:lnTo>
                      <a:pt x="3" y="120"/>
                    </a:lnTo>
                    <a:lnTo>
                      <a:pt x="0" y="5"/>
                    </a:lnTo>
                    <a:lnTo>
                      <a:pt x="0" y="5"/>
                    </a:lnTo>
                    <a:lnTo>
                      <a:pt x="2" y="3"/>
                    </a:lnTo>
                    <a:lnTo>
                      <a:pt x="6" y="1"/>
                    </a:lnTo>
                    <a:lnTo>
                      <a:pt x="44" y="0"/>
                    </a:lnTo>
                    <a:lnTo>
                      <a:pt x="44" y="0"/>
                    </a:lnTo>
                    <a:lnTo>
                      <a:pt x="46" y="1"/>
                    </a:lnTo>
                    <a:lnTo>
                      <a:pt x="48" y="4"/>
                    </a:lnTo>
                    <a:lnTo>
                      <a:pt x="48"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3" name="Freeform 339"/>
              <p:cNvSpPr/>
              <p:nvPr/>
            </p:nvSpPr>
            <p:spPr bwMode="auto">
              <a:xfrm>
                <a:off x="2348073" y="3038808"/>
                <a:ext cx="67349" cy="148168"/>
              </a:xfrm>
              <a:custGeom>
                <a:avLst/>
                <a:gdLst>
                  <a:gd name="T0" fmla="*/ 48 w 50"/>
                  <a:gd name="T1" fmla="*/ 0 h 110"/>
                  <a:gd name="T2" fmla="*/ 50 w 50"/>
                  <a:gd name="T3" fmla="*/ 109 h 110"/>
                  <a:gd name="T4" fmla="*/ 3 w 50"/>
                  <a:gd name="T5" fmla="*/ 110 h 110"/>
                  <a:gd name="T6" fmla="*/ 0 w 50"/>
                  <a:gd name="T7" fmla="*/ 1 h 110"/>
                  <a:gd name="T8" fmla="*/ 48 w 50"/>
                  <a:gd name="T9" fmla="*/ 0 h 110"/>
                </a:gdLst>
                <a:ahLst/>
                <a:cxnLst>
                  <a:cxn ang="0">
                    <a:pos x="T0" y="T1"/>
                  </a:cxn>
                  <a:cxn ang="0">
                    <a:pos x="T2" y="T3"/>
                  </a:cxn>
                  <a:cxn ang="0">
                    <a:pos x="T4" y="T5"/>
                  </a:cxn>
                  <a:cxn ang="0">
                    <a:pos x="T6" y="T7"/>
                  </a:cxn>
                  <a:cxn ang="0">
                    <a:pos x="T8" y="T9"/>
                  </a:cxn>
                </a:cxnLst>
                <a:rect l="0" t="0" r="r" b="b"/>
                <a:pathLst>
                  <a:path w="50" h="110">
                    <a:moveTo>
                      <a:pt x="48" y="0"/>
                    </a:moveTo>
                    <a:lnTo>
                      <a:pt x="50" y="109"/>
                    </a:lnTo>
                    <a:lnTo>
                      <a:pt x="3" y="110"/>
                    </a:lnTo>
                    <a:lnTo>
                      <a:pt x="0" y="1"/>
                    </a:lnTo>
                    <a:lnTo>
                      <a:pt x="48" y="0"/>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4" name="Freeform 340"/>
              <p:cNvSpPr/>
              <p:nvPr/>
            </p:nvSpPr>
            <p:spPr bwMode="auto">
              <a:xfrm>
                <a:off x="2345379" y="2882557"/>
                <a:ext cx="64655" cy="70043"/>
              </a:xfrm>
              <a:custGeom>
                <a:avLst/>
                <a:gdLst>
                  <a:gd name="T0" fmla="*/ 47 w 48"/>
                  <a:gd name="T1" fmla="*/ 4 h 52"/>
                  <a:gd name="T2" fmla="*/ 48 w 48"/>
                  <a:gd name="T3" fmla="*/ 47 h 52"/>
                  <a:gd name="T4" fmla="*/ 48 w 48"/>
                  <a:gd name="T5" fmla="*/ 47 h 52"/>
                  <a:gd name="T6" fmla="*/ 47 w 48"/>
                  <a:gd name="T7" fmla="*/ 50 h 52"/>
                  <a:gd name="T8" fmla="*/ 44 w 48"/>
                  <a:gd name="T9" fmla="*/ 51 h 52"/>
                  <a:gd name="T10" fmla="*/ 6 w 48"/>
                  <a:gd name="T11" fmla="*/ 52 h 52"/>
                  <a:gd name="T12" fmla="*/ 6 w 48"/>
                  <a:gd name="T13" fmla="*/ 52 h 52"/>
                  <a:gd name="T14" fmla="*/ 2 w 48"/>
                  <a:gd name="T15" fmla="*/ 51 h 52"/>
                  <a:gd name="T16" fmla="*/ 1 w 48"/>
                  <a:gd name="T17" fmla="*/ 47 h 52"/>
                  <a:gd name="T18" fmla="*/ 0 w 48"/>
                  <a:gd name="T19" fmla="*/ 5 h 52"/>
                  <a:gd name="T20" fmla="*/ 0 w 48"/>
                  <a:gd name="T21" fmla="*/ 5 h 52"/>
                  <a:gd name="T22" fmla="*/ 1 w 48"/>
                  <a:gd name="T23" fmla="*/ 2 h 52"/>
                  <a:gd name="T24" fmla="*/ 5 w 48"/>
                  <a:gd name="T25" fmla="*/ 1 h 52"/>
                  <a:gd name="T26" fmla="*/ 43 w 48"/>
                  <a:gd name="T27" fmla="*/ 0 h 52"/>
                  <a:gd name="T28" fmla="*/ 43 w 48"/>
                  <a:gd name="T29" fmla="*/ 0 h 52"/>
                  <a:gd name="T30" fmla="*/ 46 w 48"/>
                  <a:gd name="T31" fmla="*/ 1 h 52"/>
                  <a:gd name="T32" fmla="*/ 47 w 48"/>
                  <a:gd name="T33" fmla="*/ 4 h 52"/>
                  <a:gd name="T34" fmla="*/ 47 w 48"/>
                  <a:gd name="T3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47" y="4"/>
                    </a:moveTo>
                    <a:lnTo>
                      <a:pt x="48" y="47"/>
                    </a:lnTo>
                    <a:lnTo>
                      <a:pt x="48" y="47"/>
                    </a:lnTo>
                    <a:lnTo>
                      <a:pt x="47" y="50"/>
                    </a:lnTo>
                    <a:lnTo>
                      <a:pt x="44" y="51"/>
                    </a:lnTo>
                    <a:lnTo>
                      <a:pt x="6" y="52"/>
                    </a:lnTo>
                    <a:lnTo>
                      <a:pt x="6" y="52"/>
                    </a:lnTo>
                    <a:lnTo>
                      <a:pt x="2" y="51"/>
                    </a:lnTo>
                    <a:lnTo>
                      <a:pt x="1" y="47"/>
                    </a:lnTo>
                    <a:lnTo>
                      <a:pt x="0" y="5"/>
                    </a:lnTo>
                    <a:lnTo>
                      <a:pt x="0" y="5"/>
                    </a:lnTo>
                    <a:lnTo>
                      <a:pt x="1" y="2"/>
                    </a:lnTo>
                    <a:lnTo>
                      <a:pt x="5" y="1"/>
                    </a:lnTo>
                    <a:lnTo>
                      <a:pt x="43" y="0"/>
                    </a:lnTo>
                    <a:lnTo>
                      <a:pt x="43" y="0"/>
                    </a:lnTo>
                    <a:lnTo>
                      <a:pt x="46" y="1"/>
                    </a:lnTo>
                    <a:lnTo>
                      <a:pt x="47" y="4"/>
                    </a:lnTo>
                    <a:lnTo>
                      <a:pt x="47" y="4"/>
                    </a:lnTo>
                    <a:close/>
                  </a:path>
                </a:pathLst>
              </a:custGeom>
              <a:solidFill>
                <a:srgbClr val="EC640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5" name="Freeform 341"/>
              <p:cNvSpPr/>
              <p:nvPr/>
            </p:nvSpPr>
            <p:spPr bwMode="auto">
              <a:xfrm>
                <a:off x="2352113" y="2877169"/>
                <a:ext cx="52533" cy="64655"/>
              </a:xfrm>
              <a:custGeom>
                <a:avLst/>
                <a:gdLst>
                  <a:gd name="T0" fmla="*/ 39 w 39"/>
                  <a:gd name="T1" fmla="*/ 44 h 48"/>
                  <a:gd name="T2" fmla="*/ 38 w 39"/>
                  <a:gd name="T3" fmla="*/ 4 h 48"/>
                  <a:gd name="T4" fmla="*/ 38 w 39"/>
                  <a:gd name="T5" fmla="*/ 4 h 48"/>
                  <a:gd name="T6" fmla="*/ 37 w 39"/>
                  <a:gd name="T7" fmla="*/ 1 h 48"/>
                  <a:gd name="T8" fmla="*/ 34 w 39"/>
                  <a:gd name="T9" fmla="*/ 0 h 48"/>
                  <a:gd name="T10" fmla="*/ 3 w 39"/>
                  <a:gd name="T11" fmla="*/ 1 h 48"/>
                  <a:gd name="T12" fmla="*/ 3 w 39"/>
                  <a:gd name="T13" fmla="*/ 1 h 48"/>
                  <a:gd name="T14" fmla="*/ 1 w 39"/>
                  <a:gd name="T15" fmla="*/ 2 h 48"/>
                  <a:gd name="T16" fmla="*/ 0 w 39"/>
                  <a:gd name="T17" fmla="*/ 4 h 48"/>
                  <a:gd name="T18" fmla="*/ 1 w 39"/>
                  <a:gd name="T19" fmla="*/ 46 h 48"/>
                  <a:gd name="T20" fmla="*/ 1 w 39"/>
                  <a:gd name="T21" fmla="*/ 46 h 48"/>
                  <a:gd name="T22" fmla="*/ 1 w 39"/>
                  <a:gd name="T23" fmla="*/ 47 h 48"/>
                  <a:gd name="T24" fmla="*/ 4 w 39"/>
                  <a:gd name="T25" fmla="*/ 48 h 48"/>
                  <a:gd name="T26" fmla="*/ 35 w 39"/>
                  <a:gd name="T27" fmla="*/ 48 h 48"/>
                  <a:gd name="T28" fmla="*/ 35 w 39"/>
                  <a:gd name="T29" fmla="*/ 48 h 48"/>
                  <a:gd name="T30" fmla="*/ 38 w 39"/>
                  <a:gd name="T31" fmla="*/ 47 h 48"/>
                  <a:gd name="T32" fmla="*/ 39 w 39"/>
                  <a:gd name="T33" fmla="*/ 44 h 48"/>
                  <a:gd name="T34" fmla="*/ 39 w 39"/>
                  <a:gd name="T3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8">
                    <a:moveTo>
                      <a:pt x="39" y="44"/>
                    </a:moveTo>
                    <a:lnTo>
                      <a:pt x="38" y="4"/>
                    </a:lnTo>
                    <a:lnTo>
                      <a:pt x="38" y="4"/>
                    </a:lnTo>
                    <a:lnTo>
                      <a:pt x="37" y="1"/>
                    </a:lnTo>
                    <a:lnTo>
                      <a:pt x="34" y="0"/>
                    </a:lnTo>
                    <a:lnTo>
                      <a:pt x="3" y="1"/>
                    </a:lnTo>
                    <a:lnTo>
                      <a:pt x="3" y="1"/>
                    </a:lnTo>
                    <a:lnTo>
                      <a:pt x="1" y="2"/>
                    </a:lnTo>
                    <a:lnTo>
                      <a:pt x="0" y="4"/>
                    </a:lnTo>
                    <a:lnTo>
                      <a:pt x="1" y="46"/>
                    </a:lnTo>
                    <a:lnTo>
                      <a:pt x="1" y="46"/>
                    </a:lnTo>
                    <a:lnTo>
                      <a:pt x="1" y="47"/>
                    </a:lnTo>
                    <a:lnTo>
                      <a:pt x="4" y="48"/>
                    </a:lnTo>
                    <a:lnTo>
                      <a:pt x="35" y="48"/>
                    </a:lnTo>
                    <a:lnTo>
                      <a:pt x="35" y="48"/>
                    </a:lnTo>
                    <a:lnTo>
                      <a:pt x="38" y="47"/>
                    </a:lnTo>
                    <a:lnTo>
                      <a:pt x="39" y="44"/>
                    </a:lnTo>
                    <a:lnTo>
                      <a:pt x="39" y="44"/>
                    </a:lnTo>
                    <a:close/>
                  </a:path>
                </a:pathLst>
              </a:custGeom>
              <a:solidFill>
                <a:srgbClr val="FAB6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6"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7"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8"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9"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0" name="Freeform 654"/>
              <p:cNvSpPr>
                <a:spLocks noEditPoints="1"/>
              </p:cNvSpPr>
              <p:nvPr/>
            </p:nvSpPr>
            <p:spPr bwMode="auto">
              <a:xfrm>
                <a:off x="3171080" y="3677278"/>
                <a:ext cx="410831" cy="214171"/>
              </a:xfrm>
              <a:custGeom>
                <a:avLst/>
                <a:gdLst>
                  <a:gd name="T0" fmla="*/ 27 w 305"/>
                  <a:gd name="T1" fmla="*/ 116 h 159"/>
                  <a:gd name="T2" fmla="*/ 33 w 305"/>
                  <a:gd name="T3" fmla="*/ 136 h 159"/>
                  <a:gd name="T4" fmla="*/ 33 w 305"/>
                  <a:gd name="T5" fmla="*/ 136 h 159"/>
                  <a:gd name="T6" fmla="*/ 36 w 305"/>
                  <a:gd name="T7" fmla="*/ 141 h 159"/>
                  <a:gd name="T8" fmla="*/ 39 w 305"/>
                  <a:gd name="T9" fmla="*/ 145 h 159"/>
                  <a:gd name="T10" fmla="*/ 43 w 305"/>
                  <a:gd name="T11" fmla="*/ 149 h 159"/>
                  <a:gd name="T12" fmla="*/ 47 w 305"/>
                  <a:gd name="T13" fmla="*/ 152 h 159"/>
                  <a:gd name="T14" fmla="*/ 52 w 305"/>
                  <a:gd name="T15" fmla="*/ 155 h 159"/>
                  <a:gd name="T16" fmla="*/ 58 w 305"/>
                  <a:gd name="T17" fmla="*/ 158 h 159"/>
                  <a:gd name="T18" fmla="*/ 70 w 305"/>
                  <a:gd name="T19" fmla="*/ 159 h 159"/>
                  <a:gd name="T20" fmla="*/ 70 w 305"/>
                  <a:gd name="T21" fmla="*/ 159 h 159"/>
                  <a:gd name="T22" fmla="*/ 78 w 305"/>
                  <a:gd name="T23" fmla="*/ 158 h 159"/>
                  <a:gd name="T24" fmla="*/ 85 w 305"/>
                  <a:gd name="T25" fmla="*/ 156 h 159"/>
                  <a:gd name="T26" fmla="*/ 100 w 305"/>
                  <a:gd name="T27" fmla="*/ 152 h 159"/>
                  <a:gd name="T28" fmla="*/ 41 w 305"/>
                  <a:gd name="T29" fmla="*/ 133 h 159"/>
                  <a:gd name="T30" fmla="*/ 28 w 305"/>
                  <a:gd name="T31" fmla="*/ 118 h 159"/>
                  <a:gd name="T32" fmla="*/ 27 w 305"/>
                  <a:gd name="T33" fmla="*/ 116 h 159"/>
                  <a:gd name="T34" fmla="*/ 305 w 305"/>
                  <a:gd name="T35" fmla="*/ 71 h 159"/>
                  <a:gd name="T36" fmla="*/ 305 w 305"/>
                  <a:gd name="T37" fmla="*/ 71 h 159"/>
                  <a:gd name="T38" fmla="*/ 298 w 305"/>
                  <a:gd name="T39" fmla="*/ 74 h 159"/>
                  <a:gd name="T40" fmla="*/ 133 w 305"/>
                  <a:gd name="T41" fmla="*/ 128 h 159"/>
                  <a:gd name="T42" fmla="*/ 155 w 305"/>
                  <a:gd name="T43" fmla="*/ 133 h 159"/>
                  <a:gd name="T44" fmla="*/ 278 w 305"/>
                  <a:gd name="T45" fmla="*/ 94 h 159"/>
                  <a:gd name="T46" fmla="*/ 278 w 305"/>
                  <a:gd name="T47" fmla="*/ 94 h 159"/>
                  <a:gd name="T48" fmla="*/ 287 w 305"/>
                  <a:gd name="T49" fmla="*/ 90 h 159"/>
                  <a:gd name="T50" fmla="*/ 295 w 305"/>
                  <a:gd name="T51" fmla="*/ 85 h 159"/>
                  <a:gd name="T52" fmla="*/ 301 w 305"/>
                  <a:gd name="T53" fmla="*/ 79 h 159"/>
                  <a:gd name="T54" fmla="*/ 305 w 305"/>
                  <a:gd name="T55" fmla="*/ 71 h 159"/>
                  <a:gd name="T56" fmla="*/ 21 w 305"/>
                  <a:gd name="T57" fmla="*/ 0 h 159"/>
                  <a:gd name="T58" fmla="*/ 21 w 305"/>
                  <a:gd name="T59" fmla="*/ 0 h 159"/>
                  <a:gd name="T60" fmla="*/ 16 w 305"/>
                  <a:gd name="T61" fmla="*/ 2 h 159"/>
                  <a:gd name="T62" fmla="*/ 10 w 305"/>
                  <a:gd name="T63" fmla="*/ 8 h 159"/>
                  <a:gd name="T64" fmla="*/ 6 w 305"/>
                  <a:gd name="T65" fmla="*/ 13 h 159"/>
                  <a:gd name="T66" fmla="*/ 2 w 305"/>
                  <a:gd name="T67" fmla="*/ 19 h 159"/>
                  <a:gd name="T68" fmla="*/ 0 w 305"/>
                  <a:gd name="T69" fmla="*/ 24 h 159"/>
                  <a:gd name="T70" fmla="*/ 0 w 305"/>
                  <a:gd name="T71" fmla="*/ 29 h 159"/>
                  <a:gd name="T72" fmla="*/ 0 w 305"/>
                  <a:gd name="T73" fmla="*/ 36 h 159"/>
                  <a:gd name="T74" fmla="*/ 1 w 305"/>
                  <a:gd name="T75" fmla="*/ 41 h 159"/>
                  <a:gd name="T76" fmla="*/ 24 w 305"/>
                  <a:gd name="T77" fmla="*/ 109 h 159"/>
                  <a:gd name="T78" fmla="*/ 48 w 305"/>
                  <a:gd name="T79" fmla="*/ 102 h 159"/>
                  <a:gd name="T80" fmla="*/ 20 w 305"/>
                  <a:gd name="T81" fmla="*/ 23 h 159"/>
                  <a:gd name="T82" fmla="*/ 20 w 305"/>
                  <a:gd name="T83" fmla="*/ 23 h 159"/>
                  <a:gd name="T84" fmla="*/ 19 w 305"/>
                  <a:gd name="T85" fmla="*/ 17 h 159"/>
                  <a:gd name="T86" fmla="*/ 19 w 305"/>
                  <a:gd name="T87" fmla="*/ 10 h 159"/>
                  <a:gd name="T88" fmla="*/ 20 w 305"/>
                  <a:gd name="T89" fmla="*/ 5 h 159"/>
                  <a:gd name="T90" fmla="*/ 21 w 305"/>
                  <a:gd name="T9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5" h="159">
                    <a:moveTo>
                      <a:pt x="27" y="116"/>
                    </a:moveTo>
                    <a:lnTo>
                      <a:pt x="33" y="136"/>
                    </a:lnTo>
                    <a:lnTo>
                      <a:pt x="33" y="136"/>
                    </a:lnTo>
                    <a:lnTo>
                      <a:pt x="36" y="141"/>
                    </a:lnTo>
                    <a:lnTo>
                      <a:pt x="39" y="145"/>
                    </a:lnTo>
                    <a:lnTo>
                      <a:pt x="43" y="149"/>
                    </a:lnTo>
                    <a:lnTo>
                      <a:pt x="47" y="152"/>
                    </a:lnTo>
                    <a:lnTo>
                      <a:pt x="52" y="155"/>
                    </a:lnTo>
                    <a:lnTo>
                      <a:pt x="58" y="158"/>
                    </a:lnTo>
                    <a:lnTo>
                      <a:pt x="70" y="159"/>
                    </a:lnTo>
                    <a:lnTo>
                      <a:pt x="70" y="159"/>
                    </a:lnTo>
                    <a:lnTo>
                      <a:pt x="78" y="158"/>
                    </a:lnTo>
                    <a:lnTo>
                      <a:pt x="85" y="156"/>
                    </a:lnTo>
                    <a:lnTo>
                      <a:pt x="100" y="152"/>
                    </a:lnTo>
                    <a:lnTo>
                      <a:pt x="41" y="133"/>
                    </a:lnTo>
                    <a:lnTo>
                      <a:pt x="28" y="118"/>
                    </a:lnTo>
                    <a:lnTo>
                      <a:pt x="27" y="116"/>
                    </a:lnTo>
                    <a:close/>
                    <a:moveTo>
                      <a:pt x="305" y="71"/>
                    </a:moveTo>
                    <a:lnTo>
                      <a:pt x="305" y="71"/>
                    </a:lnTo>
                    <a:lnTo>
                      <a:pt x="298" y="74"/>
                    </a:lnTo>
                    <a:lnTo>
                      <a:pt x="133" y="128"/>
                    </a:lnTo>
                    <a:lnTo>
                      <a:pt x="155" y="133"/>
                    </a:lnTo>
                    <a:lnTo>
                      <a:pt x="278" y="94"/>
                    </a:lnTo>
                    <a:lnTo>
                      <a:pt x="278" y="94"/>
                    </a:lnTo>
                    <a:lnTo>
                      <a:pt x="287" y="90"/>
                    </a:lnTo>
                    <a:lnTo>
                      <a:pt x="295" y="85"/>
                    </a:lnTo>
                    <a:lnTo>
                      <a:pt x="301" y="79"/>
                    </a:lnTo>
                    <a:lnTo>
                      <a:pt x="305" y="71"/>
                    </a:lnTo>
                    <a:close/>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1"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2" name="Freeform 656"/>
              <p:cNvSpPr/>
              <p:nvPr/>
            </p:nvSpPr>
            <p:spPr bwMode="auto">
              <a:xfrm>
                <a:off x="3350228" y="3772914"/>
                <a:ext cx="231681" cy="83513"/>
              </a:xfrm>
              <a:custGeom>
                <a:avLst/>
                <a:gdLst>
                  <a:gd name="T0" fmla="*/ 172 w 172"/>
                  <a:gd name="T1" fmla="*/ 0 h 62"/>
                  <a:gd name="T2" fmla="*/ 172 w 172"/>
                  <a:gd name="T3" fmla="*/ 0 h 62"/>
                  <a:gd name="T4" fmla="*/ 165 w 172"/>
                  <a:gd name="T5" fmla="*/ 3 h 62"/>
                  <a:gd name="T6" fmla="*/ 0 w 172"/>
                  <a:gd name="T7" fmla="*/ 57 h 62"/>
                  <a:gd name="T8" fmla="*/ 22 w 172"/>
                  <a:gd name="T9" fmla="*/ 62 h 62"/>
                  <a:gd name="T10" fmla="*/ 145 w 172"/>
                  <a:gd name="T11" fmla="*/ 23 h 62"/>
                  <a:gd name="T12" fmla="*/ 145 w 172"/>
                  <a:gd name="T13" fmla="*/ 23 h 62"/>
                  <a:gd name="T14" fmla="*/ 154 w 172"/>
                  <a:gd name="T15" fmla="*/ 19 h 62"/>
                  <a:gd name="T16" fmla="*/ 162 w 172"/>
                  <a:gd name="T17" fmla="*/ 14 h 62"/>
                  <a:gd name="T18" fmla="*/ 168 w 172"/>
                  <a:gd name="T19" fmla="*/ 8 h 62"/>
                  <a:gd name="T20" fmla="*/ 172 w 172"/>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62">
                    <a:moveTo>
                      <a:pt x="172" y="0"/>
                    </a:moveTo>
                    <a:lnTo>
                      <a:pt x="172" y="0"/>
                    </a:lnTo>
                    <a:lnTo>
                      <a:pt x="165" y="3"/>
                    </a:lnTo>
                    <a:lnTo>
                      <a:pt x="0" y="57"/>
                    </a:lnTo>
                    <a:lnTo>
                      <a:pt x="22" y="62"/>
                    </a:lnTo>
                    <a:lnTo>
                      <a:pt x="145" y="23"/>
                    </a:lnTo>
                    <a:lnTo>
                      <a:pt x="145" y="23"/>
                    </a:lnTo>
                    <a:lnTo>
                      <a:pt x="154" y="19"/>
                    </a:lnTo>
                    <a:lnTo>
                      <a:pt x="162" y="14"/>
                    </a:lnTo>
                    <a:lnTo>
                      <a:pt x="168" y="8"/>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3"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4" name="Freeform 658"/>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5" name="Freeform 659"/>
              <p:cNvSpPr/>
              <p:nvPr/>
            </p:nvSpPr>
            <p:spPr bwMode="auto">
              <a:xfrm>
                <a:off x="3196672" y="3558743"/>
                <a:ext cx="416219" cy="305766"/>
              </a:xfrm>
              <a:custGeom>
                <a:avLst/>
                <a:gdLst>
                  <a:gd name="T0" fmla="*/ 1 w 309"/>
                  <a:gd name="T1" fmla="*/ 111 h 227"/>
                  <a:gd name="T2" fmla="*/ 35 w 309"/>
                  <a:gd name="T3" fmla="*/ 204 h 227"/>
                  <a:gd name="T4" fmla="*/ 35 w 309"/>
                  <a:gd name="T5" fmla="*/ 204 h 227"/>
                  <a:gd name="T6" fmla="*/ 37 w 309"/>
                  <a:gd name="T7" fmla="*/ 210 h 227"/>
                  <a:gd name="T8" fmla="*/ 41 w 309"/>
                  <a:gd name="T9" fmla="*/ 216 h 227"/>
                  <a:gd name="T10" fmla="*/ 47 w 309"/>
                  <a:gd name="T11" fmla="*/ 221 h 227"/>
                  <a:gd name="T12" fmla="*/ 54 w 309"/>
                  <a:gd name="T13" fmla="*/ 224 h 227"/>
                  <a:gd name="T14" fmla="*/ 62 w 309"/>
                  <a:gd name="T15" fmla="*/ 227 h 227"/>
                  <a:gd name="T16" fmla="*/ 68 w 309"/>
                  <a:gd name="T17" fmla="*/ 227 h 227"/>
                  <a:gd name="T18" fmla="*/ 76 w 309"/>
                  <a:gd name="T19" fmla="*/ 227 h 227"/>
                  <a:gd name="T20" fmla="*/ 85 w 309"/>
                  <a:gd name="T21" fmla="*/ 225 h 227"/>
                  <a:gd name="T22" fmla="*/ 279 w 309"/>
                  <a:gd name="T23" fmla="*/ 162 h 227"/>
                  <a:gd name="T24" fmla="*/ 279 w 309"/>
                  <a:gd name="T25" fmla="*/ 162 h 227"/>
                  <a:gd name="T26" fmla="*/ 287 w 309"/>
                  <a:gd name="T27" fmla="*/ 159 h 227"/>
                  <a:gd name="T28" fmla="*/ 292 w 309"/>
                  <a:gd name="T29" fmla="*/ 155 h 227"/>
                  <a:gd name="T30" fmla="*/ 299 w 309"/>
                  <a:gd name="T31" fmla="*/ 150 h 227"/>
                  <a:gd name="T32" fmla="*/ 303 w 309"/>
                  <a:gd name="T33" fmla="*/ 144 h 227"/>
                  <a:gd name="T34" fmla="*/ 306 w 309"/>
                  <a:gd name="T35" fmla="*/ 138 h 227"/>
                  <a:gd name="T36" fmla="*/ 307 w 309"/>
                  <a:gd name="T37" fmla="*/ 131 h 227"/>
                  <a:gd name="T38" fmla="*/ 309 w 309"/>
                  <a:gd name="T39" fmla="*/ 124 h 227"/>
                  <a:gd name="T40" fmla="*/ 306 w 309"/>
                  <a:gd name="T41" fmla="*/ 117 h 227"/>
                  <a:gd name="T42" fmla="*/ 274 w 309"/>
                  <a:gd name="T43" fmla="*/ 23 h 227"/>
                  <a:gd name="T44" fmla="*/ 274 w 309"/>
                  <a:gd name="T45" fmla="*/ 23 h 227"/>
                  <a:gd name="T46" fmla="*/ 271 w 309"/>
                  <a:gd name="T47" fmla="*/ 16 h 227"/>
                  <a:gd name="T48" fmla="*/ 265 w 309"/>
                  <a:gd name="T49" fmla="*/ 11 h 227"/>
                  <a:gd name="T50" fmla="*/ 260 w 309"/>
                  <a:gd name="T51" fmla="*/ 7 h 227"/>
                  <a:gd name="T52" fmla="*/ 253 w 309"/>
                  <a:gd name="T53" fmla="*/ 4 h 227"/>
                  <a:gd name="T54" fmla="*/ 247 w 309"/>
                  <a:gd name="T55" fmla="*/ 1 h 227"/>
                  <a:gd name="T56" fmla="*/ 238 w 309"/>
                  <a:gd name="T57" fmla="*/ 0 h 227"/>
                  <a:gd name="T58" fmla="*/ 230 w 309"/>
                  <a:gd name="T59" fmla="*/ 1 h 227"/>
                  <a:gd name="T60" fmla="*/ 222 w 309"/>
                  <a:gd name="T61" fmla="*/ 3 h 227"/>
                  <a:gd name="T62" fmla="*/ 29 w 309"/>
                  <a:gd name="T63" fmla="*/ 65 h 227"/>
                  <a:gd name="T64" fmla="*/ 29 w 309"/>
                  <a:gd name="T65" fmla="*/ 65 h 227"/>
                  <a:gd name="T66" fmla="*/ 21 w 309"/>
                  <a:gd name="T67" fmla="*/ 67 h 227"/>
                  <a:gd name="T68" fmla="*/ 14 w 309"/>
                  <a:gd name="T69" fmla="*/ 73 h 227"/>
                  <a:gd name="T70" fmla="*/ 9 w 309"/>
                  <a:gd name="T71" fmla="*/ 77 h 227"/>
                  <a:gd name="T72" fmla="*/ 5 w 309"/>
                  <a:gd name="T73" fmla="*/ 84 h 227"/>
                  <a:gd name="T74" fmla="*/ 1 w 309"/>
                  <a:gd name="T75" fmla="*/ 90 h 227"/>
                  <a:gd name="T76" fmla="*/ 0 w 309"/>
                  <a:gd name="T77" fmla="*/ 97 h 227"/>
                  <a:gd name="T78" fmla="*/ 0 w 309"/>
                  <a:gd name="T79" fmla="*/ 104 h 227"/>
                  <a:gd name="T80" fmla="*/ 1 w 309"/>
                  <a:gd name="T81"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27">
                    <a:moveTo>
                      <a:pt x="1" y="111"/>
                    </a:moveTo>
                    <a:lnTo>
                      <a:pt x="35" y="204"/>
                    </a:lnTo>
                    <a:lnTo>
                      <a:pt x="35" y="204"/>
                    </a:lnTo>
                    <a:lnTo>
                      <a:pt x="37" y="210"/>
                    </a:lnTo>
                    <a:lnTo>
                      <a:pt x="41" y="216"/>
                    </a:lnTo>
                    <a:lnTo>
                      <a:pt x="47" y="221"/>
                    </a:lnTo>
                    <a:lnTo>
                      <a:pt x="54" y="224"/>
                    </a:lnTo>
                    <a:lnTo>
                      <a:pt x="62" y="227"/>
                    </a:lnTo>
                    <a:lnTo>
                      <a:pt x="68" y="227"/>
                    </a:lnTo>
                    <a:lnTo>
                      <a:pt x="76" y="227"/>
                    </a:lnTo>
                    <a:lnTo>
                      <a:pt x="85" y="225"/>
                    </a:lnTo>
                    <a:lnTo>
                      <a:pt x="279" y="162"/>
                    </a:lnTo>
                    <a:lnTo>
                      <a:pt x="279" y="162"/>
                    </a:lnTo>
                    <a:lnTo>
                      <a:pt x="287" y="159"/>
                    </a:lnTo>
                    <a:lnTo>
                      <a:pt x="292" y="155"/>
                    </a:lnTo>
                    <a:lnTo>
                      <a:pt x="299" y="150"/>
                    </a:lnTo>
                    <a:lnTo>
                      <a:pt x="303" y="144"/>
                    </a:lnTo>
                    <a:lnTo>
                      <a:pt x="306" y="138"/>
                    </a:lnTo>
                    <a:lnTo>
                      <a:pt x="307" y="131"/>
                    </a:lnTo>
                    <a:lnTo>
                      <a:pt x="309" y="124"/>
                    </a:lnTo>
                    <a:lnTo>
                      <a:pt x="306" y="117"/>
                    </a:lnTo>
                    <a:lnTo>
                      <a:pt x="274" y="23"/>
                    </a:lnTo>
                    <a:lnTo>
                      <a:pt x="274" y="23"/>
                    </a:lnTo>
                    <a:lnTo>
                      <a:pt x="271" y="16"/>
                    </a:lnTo>
                    <a:lnTo>
                      <a:pt x="265" y="11"/>
                    </a:lnTo>
                    <a:lnTo>
                      <a:pt x="260" y="7"/>
                    </a:lnTo>
                    <a:lnTo>
                      <a:pt x="253" y="4"/>
                    </a:lnTo>
                    <a:lnTo>
                      <a:pt x="247" y="1"/>
                    </a:lnTo>
                    <a:lnTo>
                      <a:pt x="238" y="0"/>
                    </a:lnTo>
                    <a:lnTo>
                      <a:pt x="230" y="1"/>
                    </a:lnTo>
                    <a:lnTo>
                      <a:pt x="222" y="3"/>
                    </a:lnTo>
                    <a:lnTo>
                      <a:pt x="29" y="65"/>
                    </a:lnTo>
                    <a:lnTo>
                      <a:pt x="29" y="65"/>
                    </a:lnTo>
                    <a:lnTo>
                      <a:pt x="21" y="67"/>
                    </a:lnTo>
                    <a:lnTo>
                      <a:pt x="14" y="73"/>
                    </a:lnTo>
                    <a:lnTo>
                      <a:pt x="9" y="77"/>
                    </a:lnTo>
                    <a:lnTo>
                      <a:pt x="5" y="84"/>
                    </a:lnTo>
                    <a:lnTo>
                      <a:pt x="1" y="90"/>
                    </a:lnTo>
                    <a:lnTo>
                      <a:pt x="0" y="97"/>
                    </a:lnTo>
                    <a:lnTo>
                      <a:pt x="0" y="104"/>
                    </a:lnTo>
                    <a:lnTo>
                      <a:pt x="1"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6" name="Freeform 660"/>
              <p:cNvSpPr/>
              <p:nvPr/>
            </p:nvSpPr>
            <p:spPr bwMode="auto">
              <a:xfrm>
                <a:off x="3220918" y="3740587"/>
                <a:ext cx="22899" cy="52533"/>
              </a:xfrm>
              <a:custGeom>
                <a:avLst/>
                <a:gdLst>
                  <a:gd name="T0" fmla="*/ 0 w 17"/>
                  <a:gd name="T1" fmla="*/ 3 h 39"/>
                  <a:gd name="T2" fmla="*/ 13 w 17"/>
                  <a:gd name="T3" fmla="*/ 38 h 39"/>
                  <a:gd name="T4" fmla="*/ 13 w 17"/>
                  <a:gd name="T5" fmla="*/ 38 h 39"/>
                  <a:gd name="T6" fmla="*/ 14 w 17"/>
                  <a:gd name="T7" fmla="*/ 39 h 39"/>
                  <a:gd name="T8" fmla="*/ 15 w 17"/>
                  <a:gd name="T9" fmla="*/ 39 h 39"/>
                  <a:gd name="T10" fmla="*/ 15 w 17"/>
                  <a:gd name="T11" fmla="*/ 39 h 39"/>
                  <a:gd name="T12" fmla="*/ 17 w 17"/>
                  <a:gd name="T13" fmla="*/ 38 h 39"/>
                  <a:gd name="T14" fmla="*/ 17 w 17"/>
                  <a:gd name="T15" fmla="*/ 36 h 39"/>
                  <a:gd name="T16" fmla="*/ 4 w 17"/>
                  <a:gd name="T17" fmla="*/ 1 h 39"/>
                  <a:gd name="T18" fmla="*/ 4 w 17"/>
                  <a:gd name="T19" fmla="*/ 1 h 39"/>
                  <a:gd name="T20" fmla="*/ 3 w 17"/>
                  <a:gd name="T21" fmla="*/ 0 h 39"/>
                  <a:gd name="T22" fmla="*/ 2 w 17"/>
                  <a:gd name="T23" fmla="*/ 0 h 39"/>
                  <a:gd name="T24" fmla="*/ 2 w 17"/>
                  <a:gd name="T25" fmla="*/ 0 h 39"/>
                  <a:gd name="T26" fmla="*/ 0 w 17"/>
                  <a:gd name="T27" fmla="*/ 1 h 39"/>
                  <a:gd name="T28" fmla="*/ 0 w 17"/>
                  <a:gd name="T29" fmla="*/ 3 h 39"/>
                  <a:gd name="T30" fmla="*/ 0 w 17"/>
                  <a:gd name="T31"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9">
                    <a:moveTo>
                      <a:pt x="0" y="3"/>
                    </a:moveTo>
                    <a:lnTo>
                      <a:pt x="13" y="38"/>
                    </a:lnTo>
                    <a:lnTo>
                      <a:pt x="13" y="38"/>
                    </a:lnTo>
                    <a:lnTo>
                      <a:pt x="14" y="39"/>
                    </a:lnTo>
                    <a:lnTo>
                      <a:pt x="15" y="39"/>
                    </a:lnTo>
                    <a:lnTo>
                      <a:pt x="15" y="39"/>
                    </a:lnTo>
                    <a:lnTo>
                      <a:pt x="17" y="38"/>
                    </a:lnTo>
                    <a:lnTo>
                      <a:pt x="17" y="36"/>
                    </a:lnTo>
                    <a:lnTo>
                      <a:pt x="4" y="1"/>
                    </a:lnTo>
                    <a:lnTo>
                      <a:pt x="4" y="1"/>
                    </a:lnTo>
                    <a:lnTo>
                      <a:pt x="3" y="0"/>
                    </a:lnTo>
                    <a:lnTo>
                      <a:pt x="2" y="0"/>
                    </a:lnTo>
                    <a:lnTo>
                      <a:pt x="2" y="0"/>
                    </a:lnTo>
                    <a:lnTo>
                      <a:pt x="0" y="1"/>
                    </a:lnTo>
                    <a:lnTo>
                      <a:pt x="0" y="3"/>
                    </a:lnTo>
                    <a:lnTo>
                      <a:pt x="0" y="3"/>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7"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8" name="Freeform 662"/>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9" name="Freeform 663"/>
              <p:cNvSpPr/>
              <p:nvPr/>
            </p:nvSpPr>
            <p:spPr bwMode="auto">
              <a:xfrm>
                <a:off x="3219571" y="3570867"/>
                <a:ext cx="301724" cy="282867"/>
              </a:xfrm>
              <a:custGeom>
                <a:avLst/>
                <a:gdLst>
                  <a:gd name="T0" fmla="*/ 223 w 224"/>
                  <a:gd name="T1" fmla="*/ 0 h 210"/>
                  <a:gd name="T2" fmla="*/ 0 w 224"/>
                  <a:gd name="T3" fmla="*/ 72 h 210"/>
                  <a:gd name="T4" fmla="*/ 0 w 224"/>
                  <a:gd name="T5" fmla="*/ 73 h 210"/>
                  <a:gd name="T6" fmla="*/ 47 w 224"/>
                  <a:gd name="T7" fmla="*/ 210 h 210"/>
                  <a:gd name="T8" fmla="*/ 49 w 224"/>
                  <a:gd name="T9" fmla="*/ 210 h 210"/>
                  <a:gd name="T10" fmla="*/ 50 w 224"/>
                  <a:gd name="T11" fmla="*/ 208 h 210"/>
                  <a:gd name="T12" fmla="*/ 224 w 224"/>
                  <a:gd name="T13" fmla="*/ 0 h 210"/>
                  <a:gd name="T14" fmla="*/ 223 w 224"/>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10">
                    <a:moveTo>
                      <a:pt x="223" y="0"/>
                    </a:moveTo>
                    <a:lnTo>
                      <a:pt x="0" y="72"/>
                    </a:lnTo>
                    <a:lnTo>
                      <a:pt x="0" y="73"/>
                    </a:lnTo>
                    <a:lnTo>
                      <a:pt x="47" y="210"/>
                    </a:lnTo>
                    <a:lnTo>
                      <a:pt x="49" y="210"/>
                    </a:lnTo>
                    <a:lnTo>
                      <a:pt x="50" y="208"/>
                    </a:lnTo>
                    <a:lnTo>
                      <a:pt x="224" y="0"/>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0" name="Freeform 664"/>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1" name="Freeform 665"/>
              <p:cNvSpPr/>
              <p:nvPr/>
            </p:nvSpPr>
            <p:spPr bwMode="auto">
              <a:xfrm>
                <a:off x="3286920" y="3570867"/>
                <a:ext cx="297684" cy="280173"/>
              </a:xfrm>
              <a:custGeom>
                <a:avLst/>
                <a:gdLst>
                  <a:gd name="T0" fmla="*/ 221 w 221"/>
                  <a:gd name="T1" fmla="*/ 137 h 208"/>
                  <a:gd name="T2" fmla="*/ 174 w 221"/>
                  <a:gd name="T3" fmla="*/ 0 h 208"/>
                  <a:gd name="T4" fmla="*/ 174 w 221"/>
                  <a:gd name="T5" fmla="*/ 0 h 208"/>
                  <a:gd name="T6" fmla="*/ 0 w 221"/>
                  <a:gd name="T7" fmla="*/ 208 h 208"/>
                  <a:gd name="T8" fmla="*/ 221 w 221"/>
                  <a:gd name="T9" fmla="*/ 138 h 208"/>
                  <a:gd name="T10" fmla="*/ 221 w 221"/>
                  <a:gd name="T11" fmla="*/ 137 h 208"/>
                </a:gdLst>
                <a:ahLst/>
                <a:cxnLst>
                  <a:cxn ang="0">
                    <a:pos x="T0" y="T1"/>
                  </a:cxn>
                  <a:cxn ang="0">
                    <a:pos x="T2" y="T3"/>
                  </a:cxn>
                  <a:cxn ang="0">
                    <a:pos x="T4" y="T5"/>
                  </a:cxn>
                  <a:cxn ang="0">
                    <a:pos x="T6" y="T7"/>
                  </a:cxn>
                  <a:cxn ang="0">
                    <a:pos x="T8" y="T9"/>
                  </a:cxn>
                  <a:cxn ang="0">
                    <a:pos x="T10" y="T11"/>
                  </a:cxn>
                </a:cxnLst>
                <a:rect l="0" t="0" r="r" b="b"/>
                <a:pathLst>
                  <a:path w="221" h="208">
                    <a:moveTo>
                      <a:pt x="221" y="137"/>
                    </a:moveTo>
                    <a:lnTo>
                      <a:pt x="174" y="0"/>
                    </a:lnTo>
                    <a:lnTo>
                      <a:pt x="174" y="0"/>
                    </a:lnTo>
                    <a:lnTo>
                      <a:pt x="0" y="208"/>
                    </a:lnTo>
                    <a:lnTo>
                      <a:pt x="221" y="138"/>
                    </a:lnTo>
                    <a:lnTo>
                      <a:pt x="221" y="1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2" name="Freeform 666"/>
              <p:cNvSpPr>
                <a:spLocks noEditPoints="1"/>
              </p:cNvSpPr>
              <p:nvPr/>
            </p:nvSpPr>
            <p:spPr bwMode="auto">
              <a:xfrm>
                <a:off x="3202060" y="3824100"/>
                <a:ext cx="307112" cy="114494"/>
              </a:xfrm>
              <a:custGeom>
                <a:avLst/>
                <a:gdLst>
                  <a:gd name="T0" fmla="*/ 132 w 228"/>
                  <a:gd name="T1" fmla="*/ 24 h 85"/>
                  <a:gd name="T2" fmla="*/ 77 w 228"/>
                  <a:gd name="T3" fmla="*/ 43 h 85"/>
                  <a:gd name="T4" fmla="*/ 191 w 228"/>
                  <a:gd name="T5" fmla="*/ 78 h 85"/>
                  <a:gd name="T6" fmla="*/ 195 w 228"/>
                  <a:gd name="T7" fmla="*/ 78 h 85"/>
                  <a:gd name="T8" fmla="*/ 195 w 228"/>
                  <a:gd name="T9" fmla="*/ 78 h 85"/>
                  <a:gd name="T10" fmla="*/ 197 w 228"/>
                  <a:gd name="T11" fmla="*/ 80 h 85"/>
                  <a:gd name="T12" fmla="*/ 206 w 228"/>
                  <a:gd name="T13" fmla="*/ 82 h 85"/>
                  <a:gd name="T14" fmla="*/ 214 w 228"/>
                  <a:gd name="T15" fmla="*/ 85 h 85"/>
                  <a:gd name="T16" fmla="*/ 214 w 228"/>
                  <a:gd name="T17" fmla="*/ 85 h 85"/>
                  <a:gd name="T18" fmla="*/ 216 w 228"/>
                  <a:gd name="T19" fmla="*/ 85 h 85"/>
                  <a:gd name="T20" fmla="*/ 216 w 228"/>
                  <a:gd name="T21" fmla="*/ 85 h 85"/>
                  <a:gd name="T22" fmla="*/ 217 w 228"/>
                  <a:gd name="T23" fmla="*/ 85 h 85"/>
                  <a:gd name="T24" fmla="*/ 220 w 228"/>
                  <a:gd name="T25" fmla="*/ 84 h 85"/>
                  <a:gd name="T26" fmla="*/ 222 w 228"/>
                  <a:gd name="T27" fmla="*/ 78 h 85"/>
                  <a:gd name="T28" fmla="*/ 228 w 228"/>
                  <a:gd name="T29" fmla="*/ 63 h 85"/>
                  <a:gd name="T30" fmla="*/ 228 w 228"/>
                  <a:gd name="T31" fmla="*/ 63 h 85"/>
                  <a:gd name="T32" fmla="*/ 228 w 228"/>
                  <a:gd name="T33" fmla="*/ 61 h 85"/>
                  <a:gd name="T34" fmla="*/ 228 w 228"/>
                  <a:gd name="T35" fmla="*/ 57 h 85"/>
                  <a:gd name="T36" fmla="*/ 226 w 228"/>
                  <a:gd name="T37" fmla="*/ 55 h 85"/>
                  <a:gd name="T38" fmla="*/ 224 w 228"/>
                  <a:gd name="T39" fmla="*/ 54 h 85"/>
                  <a:gd name="T40" fmla="*/ 132 w 228"/>
                  <a:gd name="T41" fmla="*/ 24 h 85"/>
                  <a:gd name="T42" fmla="*/ 1 w 228"/>
                  <a:gd name="T43" fmla="*/ 0 h 85"/>
                  <a:gd name="T44" fmla="*/ 0 w 228"/>
                  <a:gd name="T45" fmla="*/ 1 h 85"/>
                  <a:gd name="T46" fmla="*/ 4 w 228"/>
                  <a:gd name="T47" fmla="*/ 7 h 85"/>
                  <a:gd name="T48" fmla="*/ 1 w 228"/>
                  <a:gd name="T4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85">
                    <a:moveTo>
                      <a:pt x="132" y="24"/>
                    </a:moveTo>
                    <a:lnTo>
                      <a:pt x="77" y="43"/>
                    </a:lnTo>
                    <a:lnTo>
                      <a:pt x="191" y="78"/>
                    </a:lnTo>
                    <a:lnTo>
                      <a:pt x="195" y="78"/>
                    </a:lnTo>
                    <a:lnTo>
                      <a:pt x="195" y="78"/>
                    </a:lnTo>
                    <a:lnTo>
                      <a:pt x="197" y="80"/>
                    </a:lnTo>
                    <a:lnTo>
                      <a:pt x="206" y="82"/>
                    </a:lnTo>
                    <a:lnTo>
                      <a:pt x="214" y="85"/>
                    </a:lnTo>
                    <a:lnTo>
                      <a:pt x="214" y="85"/>
                    </a:lnTo>
                    <a:lnTo>
                      <a:pt x="216" y="85"/>
                    </a:lnTo>
                    <a:lnTo>
                      <a:pt x="216" y="85"/>
                    </a:lnTo>
                    <a:lnTo>
                      <a:pt x="217" y="85"/>
                    </a:lnTo>
                    <a:lnTo>
                      <a:pt x="220" y="84"/>
                    </a:lnTo>
                    <a:lnTo>
                      <a:pt x="222" y="78"/>
                    </a:lnTo>
                    <a:lnTo>
                      <a:pt x="228" y="63"/>
                    </a:lnTo>
                    <a:lnTo>
                      <a:pt x="228" y="63"/>
                    </a:lnTo>
                    <a:lnTo>
                      <a:pt x="228" y="61"/>
                    </a:lnTo>
                    <a:lnTo>
                      <a:pt x="228" y="57"/>
                    </a:lnTo>
                    <a:lnTo>
                      <a:pt x="226" y="55"/>
                    </a:lnTo>
                    <a:lnTo>
                      <a:pt x="224" y="54"/>
                    </a:lnTo>
                    <a:lnTo>
                      <a:pt x="132" y="24"/>
                    </a:lnTo>
                    <a:close/>
                    <a:moveTo>
                      <a:pt x="1" y="0"/>
                    </a:moveTo>
                    <a:lnTo>
                      <a:pt x="0" y="1"/>
                    </a:lnTo>
                    <a:lnTo>
                      <a:pt x="4" y="7"/>
                    </a:lnTo>
                    <a:lnTo>
                      <a:pt x="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3"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4" name="Freeform 668"/>
              <p:cNvSpPr/>
              <p:nvPr/>
            </p:nvSpPr>
            <p:spPr bwMode="auto">
              <a:xfrm>
                <a:off x="3202060" y="3824100"/>
                <a:ext cx="5388" cy="9429"/>
              </a:xfrm>
              <a:custGeom>
                <a:avLst/>
                <a:gdLst>
                  <a:gd name="T0" fmla="*/ 1 w 4"/>
                  <a:gd name="T1" fmla="*/ 0 h 7"/>
                  <a:gd name="T2" fmla="*/ 0 w 4"/>
                  <a:gd name="T3" fmla="*/ 1 h 7"/>
                  <a:gd name="T4" fmla="*/ 4 w 4"/>
                  <a:gd name="T5" fmla="*/ 7 h 7"/>
                  <a:gd name="T6" fmla="*/ 1 w 4"/>
                  <a:gd name="T7" fmla="*/ 0 h 7"/>
                </a:gdLst>
                <a:ahLst/>
                <a:cxnLst>
                  <a:cxn ang="0">
                    <a:pos x="T0" y="T1"/>
                  </a:cxn>
                  <a:cxn ang="0">
                    <a:pos x="T2" y="T3"/>
                  </a:cxn>
                  <a:cxn ang="0">
                    <a:pos x="T4" y="T5"/>
                  </a:cxn>
                  <a:cxn ang="0">
                    <a:pos x="T6" y="T7"/>
                  </a:cxn>
                </a:cxnLst>
                <a:rect l="0" t="0" r="r" b="b"/>
                <a:pathLst>
                  <a:path w="4" h="7">
                    <a:moveTo>
                      <a:pt x="1" y="0"/>
                    </a:moveTo>
                    <a:lnTo>
                      <a:pt x="0" y="1"/>
                    </a:lnTo>
                    <a:lnTo>
                      <a:pt x="4" y="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5"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6"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7" name="Freeform 671"/>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8" name="Freeform 672"/>
              <p:cNvSpPr/>
              <p:nvPr/>
            </p:nvSpPr>
            <p:spPr bwMode="auto">
              <a:xfrm>
                <a:off x="3203407" y="3814670"/>
                <a:ext cx="176455" cy="67349"/>
              </a:xfrm>
              <a:custGeom>
                <a:avLst/>
                <a:gdLst>
                  <a:gd name="T0" fmla="*/ 24 w 131"/>
                  <a:gd name="T1" fmla="*/ 0 h 50"/>
                  <a:gd name="T2" fmla="*/ 0 w 131"/>
                  <a:gd name="T3" fmla="*/ 7 h 50"/>
                  <a:gd name="T4" fmla="*/ 3 w 131"/>
                  <a:gd name="T5" fmla="*/ 14 h 50"/>
                  <a:gd name="T6" fmla="*/ 4 w 131"/>
                  <a:gd name="T7" fmla="*/ 16 h 50"/>
                  <a:gd name="T8" fmla="*/ 17 w 131"/>
                  <a:gd name="T9" fmla="*/ 31 h 50"/>
                  <a:gd name="T10" fmla="*/ 76 w 131"/>
                  <a:gd name="T11" fmla="*/ 50 h 50"/>
                  <a:gd name="T12" fmla="*/ 131 w 131"/>
                  <a:gd name="T13" fmla="*/ 31 h 50"/>
                  <a:gd name="T14" fmla="*/ 109 w 131"/>
                  <a:gd name="T15" fmla="*/ 26 h 50"/>
                  <a:gd name="T16" fmla="*/ 80 w 131"/>
                  <a:gd name="T17" fmla="*/ 35 h 50"/>
                  <a:gd name="T18" fmla="*/ 80 w 131"/>
                  <a:gd name="T19" fmla="*/ 35 h 50"/>
                  <a:gd name="T20" fmla="*/ 73 w 131"/>
                  <a:gd name="T21" fmla="*/ 37 h 50"/>
                  <a:gd name="T22" fmla="*/ 65 w 131"/>
                  <a:gd name="T23" fmla="*/ 37 h 50"/>
                  <a:gd name="T24" fmla="*/ 65 w 131"/>
                  <a:gd name="T25" fmla="*/ 37 h 50"/>
                  <a:gd name="T26" fmla="*/ 54 w 131"/>
                  <a:gd name="T27" fmla="*/ 35 h 50"/>
                  <a:gd name="T28" fmla="*/ 49 w 131"/>
                  <a:gd name="T29" fmla="*/ 34 h 50"/>
                  <a:gd name="T30" fmla="*/ 43 w 131"/>
                  <a:gd name="T31" fmla="*/ 31 h 50"/>
                  <a:gd name="T32" fmla="*/ 38 w 131"/>
                  <a:gd name="T33" fmla="*/ 27 h 50"/>
                  <a:gd name="T34" fmla="*/ 35 w 131"/>
                  <a:gd name="T35" fmla="*/ 23 h 50"/>
                  <a:gd name="T36" fmla="*/ 31 w 131"/>
                  <a:gd name="T37" fmla="*/ 19 h 50"/>
                  <a:gd name="T38" fmla="*/ 30 w 131"/>
                  <a:gd name="T39" fmla="*/ 14 h 50"/>
                  <a:gd name="T40" fmla="*/ 24 w 13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50">
                    <a:moveTo>
                      <a:pt x="24" y="0"/>
                    </a:moveTo>
                    <a:lnTo>
                      <a:pt x="0" y="7"/>
                    </a:lnTo>
                    <a:lnTo>
                      <a:pt x="3" y="14"/>
                    </a:lnTo>
                    <a:lnTo>
                      <a:pt x="4" y="16"/>
                    </a:lnTo>
                    <a:lnTo>
                      <a:pt x="17" y="31"/>
                    </a:lnTo>
                    <a:lnTo>
                      <a:pt x="76" y="50"/>
                    </a:lnTo>
                    <a:lnTo>
                      <a:pt x="131" y="31"/>
                    </a:lnTo>
                    <a:lnTo>
                      <a:pt x="109" y="26"/>
                    </a:lnTo>
                    <a:lnTo>
                      <a:pt x="80" y="35"/>
                    </a:lnTo>
                    <a:lnTo>
                      <a:pt x="80" y="35"/>
                    </a:lnTo>
                    <a:lnTo>
                      <a:pt x="73" y="37"/>
                    </a:lnTo>
                    <a:lnTo>
                      <a:pt x="65" y="37"/>
                    </a:lnTo>
                    <a:lnTo>
                      <a:pt x="65" y="37"/>
                    </a:lnTo>
                    <a:lnTo>
                      <a:pt x="54" y="35"/>
                    </a:lnTo>
                    <a:lnTo>
                      <a:pt x="49" y="34"/>
                    </a:lnTo>
                    <a:lnTo>
                      <a:pt x="43" y="31"/>
                    </a:lnTo>
                    <a:lnTo>
                      <a:pt x="38" y="27"/>
                    </a:lnTo>
                    <a:lnTo>
                      <a:pt x="35" y="23"/>
                    </a:lnTo>
                    <a:lnTo>
                      <a:pt x="31" y="19"/>
                    </a:lnTo>
                    <a:lnTo>
                      <a:pt x="30" y="14"/>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9" name="Freeform 673"/>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close/>
                  </a:path>
                </a:pathLst>
              </a:custGeom>
              <a:solidFill>
                <a:srgbClr val="201C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0" name="Freeform 674"/>
              <p:cNvSpPr/>
              <p:nvPr/>
            </p:nvSpPr>
            <p:spPr bwMode="auto">
              <a:xfrm>
                <a:off x="3235735" y="3814670"/>
                <a:ext cx="114494" cy="49839"/>
              </a:xfrm>
              <a:custGeom>
                <a:avLst/>
                <a:gdLst>
                  <a:gd name="T0" fmla="*/ 3 w 85"/>
                  <a:gd name="T1" fmla="*/ 0 h 37"/>
                  <a:gd name="T2" fmla="*/ 0 w 85"/>
                  <a:gd name="T3" fmla="*/ 0 h 37"/>
                  <a:gd name="T4" fmla="*/ 6 w 85"/>
                  <a:gd name="T5" fmla="*/ 14 h 37"/>
                  <a:gd name="T6" fmla="*/ 6 w 85"/>
                  <a:gd name="T7" fmla="*/ 14 h 37"/>
                  <a:gd name="T8" fmla="*/ 7 w 85"/>
                  <a:gd name="T9" fmla="*/ 19 h 37"/>
                  <a:gd name="T10" fmla="*/ 11 w 85"/>
                  <a:gd name="T11" fmla="*/ 23 h 37"/>
                  <a:gd name="T12" fmla="*/ 14 w 85"/>
                  <a:gd name="T13" fmla="*/ 27 h 37"/>
                  <a:gd name="T14" fmla="*/ 19 w 85"/>
                  <a:gd name="T15" fmla="*/ 31 h 37"/>
                  <a:gd name="T16" fmla="*/ 25 w 85"/>
                  <a:gd name="T17" fmla="*/ 34 h 37"/>
                  <a:gd name="T18" fmla="*/ 30 w 85"/>
                  <a:gd name="T19" fmla="*/ 35 h 37"/>
                  <a:gd name="T20" fmla="*/ 41 w 85"/>
                  <a:gd name="T21" fmla="*/ 37 h 37"/>
                  <a:gd name="T22" fmla="*/ 41 w 85"/>
                  <a:gd name="T23" fmla="*/ 37 h 37"/>
                  <a:gd name="T24" fmla="*/ 49 w 85"/>
                  <a:gd name="T25" fmla="*/ 37 h 37"/>
                  <a:gd name="T26" fmla="*/ 56 w 85"/>
                  <a:gd name="T27" fmla="*/ 35 h 37"/>
                  <a:gd name="T28" fmla="*/ 85 w 85"/>
                  <a:gd name="T29" fmla="*/ 26 h 37"/>
                  <a:gd name="T30" fmla="*/ 65 w 85"/>
                  <a:gd name="T31" fmla="*/ 19 h 37"/>
                  <a:gd name="T32" fmla="*/ 38 w 85"/>
                  <a:gd name="T33" fmla="*/ 27 h 37"/>
                  <a:gd name="T34" fmla="*/ 37 w 85"/>
                  <a:gd name="T35" fmla="*/ 29 h 37"/>
                  <a:gd name="T36" fmla="*/ 35 w 85"/>
                  <a:gd name="T37" fmla="*/ 29 h 37"/>
                  <a:gd name="T38" fmla="*/ 29 w 85"/>
                  <a:gd name="T39" fmla="*/ 7 h 37"/>
                  <a:gd name="T40" fmla="*/ 3 w 85"/>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37">
                    <a:moveTo>
                      <a:pt x="3" y="0"/>
                    </a:moveTo>
                    <a:lnTo>
                      <a:pt x="0" y="0"/>
                    </a:lnTo>
                    <a:lnTo>
                      <a:pt x="6" y="14"/>
                    </a:lnTo>
                    <a:lnTo>
                      <a:pt x="6" y="14"/>
                    </a:lnTo>
                    <a:lnTo>
                      <a:pt x="7" y="19"/>
                    </a:lnTo>
                    <a:lnTo>
                      <a:pt x="11" y="23"/>
                    </a:lnTo>
                    <a:lnTo>
                      <a:pt x="14" y="27"/>
                    </a:lnTo>
                    <a:lnTo>
                      <a:pt x="19" y="31"/>
                    </a:lnTo>
                    <a:lnTo>
                      <a:pt x="25" y="34"/>
                    </a:lnTo>
                    <a:lnTo>
                      <a:pt x="30" y="35"/>
                    </a:lnTo>
                    <a:lnTo>
                      <a:pt x="41" y="37"/>
                    </a:lnTo>
                    <a:lnTo>
                      <a:pt x="41" y="37"/>
                    </a:lnTo>
                    <a:lnTo>
                      <a:pt x="49" y="37"/>
                    </a:lnTo>
                    <a:lnTo>
                      <a:pt x="56" y="35"/>
                    </a:lnTo>
                    <a:lnTo>
                      <a:pt x="85" y="26"/>
                    </a:lnTo>
                    <a:lnTo>
                      <a:pt x="65" y="19"/>
                    </a:lnTo>
                    <a:lnTo>
                      <a:pt x="38" y="27"/>
                    </a:lnTo>
                    <a:lnTo>
                      <a:pt x="37" y="29"/>
                    </a:lnTo>
                    <a:lnTo>
                      <a:pt x="35" y="29"/>
                    </a:lnTo>
                    <a:lnTo>
                      <a:pt x="29" y="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1"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2"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3"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4"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5"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6"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7"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8"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9"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0"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1" name="组合 470"/>
          <p:cNvGrpSpPr/>
          <p:nvPr/>
        </p:nvGrpSpPr>
        <p:grpSpPr>
          <a:xfrm>
            <a:off x="6228715" y="2157095"/>
            <a:ext cx="2595880" cy="3496310"/>
            <a:chOff x="8019724" y="1122560"/>
            <a:chExt cx="3429214" cy="4770459"/>
          </a:xfrm>
        </p:grpSpPr>
        <p:sp>
          <p:nvSpPr>
            <p:cNvPr id="35" name="同侧圆角矩形 34"/>
            <p:cNvSpPr/>
            <p:nvPr/>
          </p:nvSpPr>
          <p:spPr>
            <a:xfrm>
              <a:off x="8019726" y="2116344"/>
              <a:ext cx="3191501" cy="2510648"/>
            </a:xfrm>
            <a:prstGeom prst="round2SameRect">
              <a:avLst>
                <a:gd name="adj1" fmla="val 4881"/>
                <a:gd name="adj2"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6" name="同侧圆角矩形 35"/>
            <p:cNvSpPr/>
            <p:nvPr/>
          </p:nvSpPr>
          <p:spPr>
            <a:xfrm>
              <a:off x="8019724" y="4637696"/>
              <a:ext cx="3191501" cy="1255323"/>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2400">
                <a:cs typeface="+mn-ea"/>
                <a:sym typeface="+mn-lt"/>
              </a:endParaRPr>
            </a:p>
          </p:txBody>
        </p:sp>
        <p:sp>
          <p:nvSpPr>
            <p:cNvPr id="37" name="TextBox 148"/>
            <p:cNvSpPr txBox="1"/>
            <p:nvPr/>
          </p:nvSpPr>
          <p:spPr>
            <a:xfrm>
              <a:off x="8141790" y="2964987"/>
              <a:ext cx="2862315" cy="556236"/>
            </a:xfrm>
            <a:prstGeom prst="rect">
              <a:avLst/>
            </a:prstGeom>
            <a:noFill/>
            <a:effectLst/>
          </p:spPr>
          <p:txBody>
            <a:bodyPr wrap="square" lIns="121899" tIns="60949" rIns="121899" bIns="60949" rtlCol="0">
              <a:spAutoFit/>
            </a:bodyPr>
            <a:lstStyle/>
            <a:p>
              <a:r>
                <a:rPr lang="zh-CN" altLang="en-US" sz="1865" b="1" dirty="0">
                  <a:solidFill>
                    <a:schemeClr val="bg1"/>
                  </a:solidFill>
                  <a:cs typeface="+mn-ea"/>
                  <a:sym typeface="+mn-lt"/>
                </a:rPr>
                <a:t>真题专项</a:t>
              </a:r>
              <a:endParaRPr lang="zh-CN" altLang="en-US" sz="1865" b="1" dirty="0">
                <a:solidFill>
                  <a:schemeClr val="bg1"/>
                </a:solidFill>
                <a:cs typeface="+mn-ea"/>
                <a:sym typeface="+mn-lt"/>
              </a:endParaRPr>
            </a:p>
          </p:txBody>
        </p:sp>
        <p:cxnSp>
          <p:nvCxnSpPr>
            <p:cNvPr id="38" name="直接连接符 150"/>
            <p:cNvCxnSpPr/>
            <p:nvPr/>
          </p:nvCxnSpPr>
          <p:spPr>
            <a:xfrm>
              <a:off x="8320740" y="4158905"/>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151"/>
            <p:cNvCxnSpPr/>
            <p:nvPr/>
          </p:nvCxnSpPr>
          <p:spPr>
            <a:xfrm>
              <a:off x="8320871" y="4156731"/>
              <a:ext cx="1979683"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195882" y="2246295"/>
              <a:ext cx="1704541" cy="836087"/>
            </a:xfrm>
            <a:prstGeom prst="rect">
              <a:avLst/>
            </a:prstGeom>
          </p:spPr>
          <p:txBody>
            <a:bodyPr wrap="square" lIns="121899" tIns="60949" rIns="121899" bIns="60949">
              <a:spAutoFit/>
            </a:bodyPr>
            <a:lstStyle/>
            <a:p>
              <a:r>
                <a:rPr lang="en-US" altLang="zh-CN" sz="3200" dirty="0" smtClean="0">
                  <a:solidFill>
                    <a:schemeClr val="bg1"/>
                  </a:solidFill>
                  <a:cs typeface="+mn-ea"/>
                  <a:sym typeface="+mn-lt"/>
                </a:rPr>
                <a:t>No.3</a:t>
              </a:r>
              <a:endParaRPr lang="en-US" altLang="zh-CN" sz="3200" dirty="0" smtClean="0">
                <a:solidFill>
                  <a:schemeClr val="bg1"/>
                </a:solidFill>
                <a:cs typeface="+mn-ea"/>
                <a:sym typeface="+mn-lt"/>
              </a:endParaRPr>
            </a:p>
          </p:txBody>
        </p:sp>
        <p:grpSp>
          <p:nvGrpSpPr>
            <p:cNvPr id="41" name="组合 154"/>
            <p:cNvGrpSpPr/>
            <p:nvPr/>
          </p:nvGrpSpPr>
          <p:grpSpPr>
            <a:xfrm>
              <a:off x="8293327" y="4978121"/>
              <a:ext cx="534916" cy="534916"/>
              <a:chOff x="2654675" y="1308599"/>
              <a:chExt cx="452588" cy="452588"/>
            </a:xfrm>
          </p:grpSpPr>
          <p:sp>
            <p:nvSpPr>
              <p:cNvPr id="42" name="椭圆 41"/>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3" name="组合 156"/>
              <p:cNvGrpSpPr/>
              <p:nvPr/>
            </p:nvGrpSpPr>
            <p:grpSpPr>
              <a:xfrm>
                <a:off x="2766793" y="1394572"/>
                <a:ext cx="228351" cy="261219"/>
                <a:chOff x="10856093" y="315913"/>
                <a:chExt cx="419100" cy="479425"/>
              </a:xfrm>
              <a:solidFill>
                <a:schemeClr val="tx1">
                  <a:lumMod val="75000"/>
                  <a:lumOff val="25000"/>
                </a:schemeClr>
              </a:solidFill>
            </p:grpSpPr>
            <p:sp>
              <p:nvSpPr>
                <p:cNvPr id="4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5"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6"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8"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sp>
          <p:nvSpPr>
            <p:cNvPr id="50" name="矩形 49"/>
            <p:cNvSpPr/>
            <p:nvPr/>
          </p:nvSpPr>
          <p:spPr>
            <a:xfrm>
              <a:off x="8747846" y="4765818"/>
              <a:ext cx="2620564" cy="920128"/>
            </a:xfrm>
            <a:prstGeom prst="rect">
              <a:avLst/>
            </a:prstGeom>
          </p:spPr>
          <p:txBody>
            <a:bodyPr wrap="square" lIns="121899" tIns="60949" rIns="121899" bIns="60949">
              <a:spAutoFit/>
            </a:bodyPr>
            <a:lstStyle/>
            <a:p>
              <a:r>
                <a:rPr lang="en-US" b="1" dirty="0" smtClean="0">
                  <a:solidFill>
                    <a:srgbClr val="008E76"/>
                  </a:solidFill>
                  <a:cs typeface="+mn-ea"/>
                  <a:sym typeface="+mn-lt"/>
                </a:rPr>
                <a:t>1</a:t>
              </a:r>
              <a:r>
                <a:rPr lang="zh-CN" altLang="en-US" b="1" dirty="0" smtClean="0">
                  <a:solidFill>
                    <a:srgbClr val="008E76"/>
                  </a:solidFill>
                  <a:cs typeface="+mn-ea"/>
                  <a:sym typeface="+mn-lt"/>
                </a:rPr>
                <a:t>，掐时间提速度</a:t>
              </a:r>
              <a:endParaRPr lang="zh-CN" altLang="en-US" b="1" dirty="0" smtClean="0">
                <a:solidFill>
                  <a:srgbClr val="008E76"/>
                </a:solidFill>
                <a:cs typeface="+mn-ea"/>
                <a:sym typeface="+mn-lt"/>
              </a:endParaRPr>
            </a:p>
            <a:p>
              <a:r>
                <a:rPr lang="en-US" altLang="zh-CN" b="1" dirty="0" smtClean="0">
                  <a:solidFill>
                    <a:srgbClr val="008E76"/>
                  </a:solidFill>
                  <a:cs typeface="+mn-ea"/>
                  <a:sym typeface="+mn-lt"/>
                </a:rPr>
                <a:t>2</a:t>
              </a:r>
              <a:r>
                <a:rPr lang="zh-CN" altLang="en-US" b="1" dirty="0" smtClean="0">
                  <a:solidFill>
                    <a:srgbClr val="008E76"/>
                  </a:solidFill>
                  <a:cs typeface="+mn-ea"/>
                  <a:sym typeface="+mn-lt"/>
                </a:rPr>
                <a:t>，总结应试规律</a:t>
              </a:r>
              <a:endParaRPr lang="zh-CN" altLang="en-US" b="1" dirty="0" smtClean="0">
                <a:solidFill>
                  <a:srgbClr val="008E76"/>
                </a:solidFill>
                <a:cs typeface="+mn-ea"/>
                <a:sym typeface="+mn-lt"/>
              </a:endParaRPr>
            </a:p>
          </p:txBody>
        </p:sp>
        <p:grpSp>
          <p:nvGrpSpPr>
            <p:cNvPr id="271" name="组 270"/>
            <p:cNvGrpSpPr/>
            <p:nvPr/>
          </p:nvGrpSpPr>
          <p:grpSpPr>
            <a:xfrm>
              <a:off x="9609857" y="1122560"/>
              <a:ext cx="1839081" cy="2954387"/>
              <a:chOff x="3747589" y="272102"/>
              <a:chExt cx="1379311" cy="2215790"/>
            </a:xfrm>
            <a:effectLst>
              <a:outerShdw blurRad="50800" dist="76200" dir="2700000" algn="tl" rotWithShape="0">
                <a:prstClr val="black">
                  <a:alpha val="40000"/>
                </a:prstClr>
              </a:outerShdw>
            </a:effectLst>
          </p:grpSpPr>
          <p:sp>
            <p:nvSpPr>
              <p:cNvPr id="272" name="Freeform 58"/>
              <p:cNvSpPr/>
              <p:nvPr/>
            </p:nvSpPr>
            <p:spPr bwMode="auto">
              <a:xfrm>
                <a:off x="3910574" y="765098"/>
                <a:ext cx="934807" cy="259968"/>
              </a:xfrm>
              <a:custGeom>
                <a:avLst/>
                <a:gdLst>
                  <a:gd name="T0" fmla="*/ 523 w 694"/>
                  <a:gd name="T1" fmla="*/ 0 h 193"/>
                  <a:gd name="T2" fmla="*/ 19 w 694"/>
                  <a:gd name="T3" fmla="*/ 0 h 193"/>
                  <a:gd name="T4" fmla="*/ 19 w 694"/>
                  <a:gd name="T5" fmla="*/ 0 h 193"/>
                  <a:gd name="T6" fmla="*/ 11 w 694"/>
                  <a:gd name="T7" fmla="*/ 26 h 193"/>
                  <a:gd name="T8" fmla="*/ 5 w 694"/>
                  <a:gd name="T9" fmla="*/ 52 h 193"/>
                  <a:gd name="T10" fmla="*/ 1 w 694"/>
                  <a:gd name="T11" fmla="*/ 76 h 193"/>
                  <a:gd name="T12" fmla="*/ 0 w 694"/>
                  <a:gd name="T13" fmla="*/ 102 h 193"/>
                  <a:gd name="T14" fmla="*/ 0 w 694"/>
                  <a:gd name="T15" fmla="*/ 124 h 193"/>
                  <a:gd name="T16" fmla="*/ 1 w 694"/>
                  <a:gd name="T17" fmla="*/ 149 h 193"/>
                  <a:gd name="T18" fmla="*/ 4 w 694"/>
                  <a:gd name="T19" fmla="*/ 172 h 193"/>
                  <a:gd name="T20" fmla="*/ 8 w 694"/>
                  <a:gd name="T21" fmla="*/ 193 h 193"/>
                  <a:gd name="T22" fmla="*/ 664 w 694"/>
                  <a:gd name="T23" fmla="*/ 193 h 193"/>
                  <a:gd name="T24" fmla="*/ 664 w 694"/>
                  <a:gd name="T25" fmla="*/ 193 h 193"/>
                  <a:gd name="T26" fmla="*/ 678 w 694"/>
                  <a:gd name="T27" fmla="*/ 193 h 193"/>
                  <a:gd name="T28" fmla="*/ 678 w 694"/>
                  <a:gd name="T29" fmla="*/ 193 h 193"/>
                  <a:gd name="T30" fmla="*/ 694 w 694"/>
                  <a:gd name="T31" fmla="*/ 193 h 193"/>
                  <a:gd name="T32" fmla="*/ 694 w 694"/>
                  <a:gd name="T33" fmla="*/ 193 h 193"/>
                  <a:gd name="T34" fmla="*/ 693 w 694"/>
                  <a:gd name="T35" fmla="*/ 178 h 193"/>
                  <a:gd name="T36" fmla="*/ 693 w 694"/>
                  <a:gd name="T37" fmla="*/ 178 h 193"/>
                  <a:gd name="T38" fmla="*/ 691 w 694"/>
                  <a:gd name="T39" fmla="*/ 169 h 193"/>
                  <a:gd name="T40" fmla="*/ 689 w 694"/>
                  <a:gd name="T41" fmla="*/ 158 h 193"/>
                  <a:gd name="T42" fmla="*/ 683 w 694"/>
                  <a:gd name="T43" fmla="*/ 147 h 193"/>
                  <a:gd name="T44" fmla="*/ 678 w 694"/>
                  <a:gd name="T45" fmla="*/ 137 h 193"/>
                  <a:gd name="T46" fmla="*/ 670 w 694"/>
                  <a:gd name="T47" fmla="*/ 126 h 193"/>
                  <a:gd name="T48" fmla="*/ 662 w 694"/>
                  <a:gd name="T49" fmla="*/ 114 h 193"/>
                  <a:gd name="T50" fmla="*/ 641 w 694"/>
                  <a:gd name="T51" fmla="*/ 91 h 193"/>
                  <a:gd name="T52" fmla="*/ 617 w 694"/>
                  <a:gd name="T53" fmla="*/ 68 h 193"/>
                  <a:gd name="T54" fmla="*/ 589 w 694"/>
                  <a:gd name="T55" fmla="*/ 45 h 193"/>
                  <a:gd name="T56" fmla="*/ 556 w 694"/>
                  <a:gd name="T57" fmla="*/ 22 h 193"/>
                  <a:gd name="T58" fmla="*/ 523 w 694"/>
                  <a:gd name="T5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4" h="193">
                    <a:moveTo>
                      <a:pt x="523" y="0"/>
                    </a:moveTo>
                    <a:lnTo>
                      <a:pt x="19" y="0"/>
                    </a:lnTo>
                    <a:lnTo>
                      <a:pt x="19" y="0"/>
                    </a:lnTo>
                    <a:lnTo>
                      <a:pt x="11" y="26"/>
                    </a:lnTo>
                    <a:lnTo>
                      <a:pt x="5" y="52"/>
                    </a:lnTo>
                    <a:lnTo>
                      <a:pt x="1" y="76"/>
                    </a:lnTo>
                    <a:lnTo>
                      <a:pt x="0" y="102"/>
                    </a:lnTo>
                    <a:lnTo>
                      <a:pt x="0" y="124"/>
                    </a:lnTo>
                    <a:lnTo>
                      <a:pt x="1" y="149"/>
                    </a:lnTo>
                    <a:lnTo>
                      <a:pt x="4" y="172"/>
                    </a:lnTo>
                    <a:lnTo>
                      <a:pt x="8" y="193"/>
                    </a:lnTo>
                    <a:lnTo>
                      <a:pt x="664" y="193"/>
                    </a:lnTo>
                    <a:lnTo>
                      <a:pt x="664" y="193"/>
                    </a:lnTo>
                    <a:lnTo>
                      <a:pt x="678" y="193"/>
                    </a:lnTo>
                    <a:lnTo>
                      <a:pt x="678" y="193"/>
                    </a:lnTo>
                    <a:lnTo>
                      <a:pt x="694" y="193"/>
                    </a:lnTo>
                    <a:lnTo>
                      <a:pt x="694" y="193"/>
                    </a:lnTo>
                    <a:lnTo>
                      <a:pt x="693" y="178"/>
                    </a:lnTo>
                    <a:lnTo>
                      <a:pt x="693" y="178"/>
                    </a:lnTo>
                    <a:lnTo>
                      <a:pt x="691" y="169"/>
                    </a:lnTo>
                    <a:lnTo>
                      <a:pt x="689" y="158"/>
                    </a:lnTo>
                    <a:lnTo>
                      <a:pt x="683" y="147"/>
                    </a:lnTo>
                    <a:lnTo>
                      <a:pt x="678" y="137"/>
                    </a:lnTo>
                    <a:lnTo>
                      <a:pt x="670" y="126"/>
                    </a:lnTo>
                    <a:lnTo>
                      <a:pt x="662" y="114"/>
                    </a:lnTo>
                    <a:lnTo>
                      <a:pt x="641" y="91"/>
                    </a:lnTo>
                    <a:lnTo>
                      <a:pt x="617" y="68"/>
                    </a:lnTo>
                    <a:lnTo>
                      <a:pt x="589" y="45"/>
                    </a:lnTo>
                    <a:lnTo>
                      <a:pt x="556" y="22"/>
                    </a:lnTo>
                    <a:lnTo>
                      <a:pt x="5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3" name="Freeform 461"/>
              <p:cNvSpPr>
                <a:spLocks noEditPoints="1"/>
              </p:cNvSpPr>
              <p:nvPr/>
            </p:nvSpPr>
            <p:spPr bwMode="auto">
              <a:xfrm>
                <a:off x="3909227" y="1126090"/>
                <a:ext cx="906521" cy="615572"/>
              </a:xfrm>
              <a:custGeom>
                <a:avLst/>
                <a:gdLst>
                  <a:gd name="T0" fmla="*/ 40 w 673"/>
                  <a:gd name="T1" fmla="*/ 120 h 457"/>
                  <a:gd name="T2" fmla="*/ 0 w 673"/>
                  <a:gd name="T3" fmla="*/ 453 h 457"/>
                  <a:gd name="T4" fmla="*/ 36 w 673"/>
                  <a:gd name="T5" fmla="*/ 457 h 457"/>
                  <a:gd name="T6" fmla="*/ 75 w 673"/>
                  <a:gd name="T7" fmla="*/ 131 h 457"/>
                  <a:gd name="T8" fmla="*/ 40 w 673"/>
                  <a:gd name="T9" fmla="*/ 120 h 457"/>
                  <a:gd name="T10" fmla="*/ 55 w 673"/>
                  <a:gd name="T11" fmla="*/ 0 h 457"/>
                  <a:gd name="T12" fmla="*/ 50 w 673"/>
                  <a:gd name="T13" fmla="*/ 44 h 457"/>
                  <a:gd name="T14" fmla="*/ 50 w 673"/>
                  <a:gd name="T15" fmla="*/ 44 h 457"/>
                  <a:gd name="T16" fmla="*/ 59 w 673"/>
                  <a:gd name="T17" fmla="*/ 64 h 457"/>
                  <a:gd name="T18" fmla="*/ 63 w 673"/>
                  <a:gd name="T19" fmla="*/ 71 h 457"/>
                  <a:gd name="T20" fmla="*/ 46 w 673"/>
                  <a:gd name="T21" fmla="*/ 72 h 457"/>
                  <a:gd name="T22" fmla="*/ 44 w 673"/>
                  <a:gd name="T23" fmla="*/ 86 h 457"/>
                  <a:gd name="T24" fmla="*/ 79 w 673"/>
                  <a:gd name="T25" fmla="*/ 97 h 457"/>
                  <a:gd name="T26" fmla="*/ 86 w 673"/>
                  <a:gd name="T27" fmla="*/ 43 h 457"/>
                  <a:gd name="T28" fmla="*/ 663 w 673"/>
                  <a:gd name="T29" fmla="*/ 105 h 457"/>
                  <a:gd name="T30" fmla="*/ 663 w 673"/>
                  <a:gd name="T31" fmla="*/ 105 h 457"/>
                  <a:gd name="T32" fmla="*/ 673 w 673"/>
                  <a:gd name="T33" fmla="*/ 67 h 457"/>
                  <a:gd name="T34" fmla="*/ 55 w 673"/>
                  <a:gd name="T35"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3" h="457">
                    <a:moveTo>
                      <a:pt x="40" y="120"/>
                    </a:moveTo>
                    <a:lnTo>
                      <a:pt x="0" y="453"/>
                    </a:lnTo>
                    <a:lnTo>
                      <a:pt x="36" y="457"/>
                    </a:lnTo>
                    <a:lnTo>
                      <a:pt x="75" y="131"/>
                    </a:lnTo>
                    <a:lnTo>
                      <a:pt x="40" y="120"/>
                    </a:lnTo>
                    <a:close/>
                    <a:moveTo>
                      <a:pt x="55" y="0"/>
                    </a:moveTo>
                    <a:lnTo>
                      <a:pt x="50" y="44"/>
                    </a:lnTo>
                    <a:lnTo>
                      <a:pt x="50" y="44"/>
                    </a:lnTo>
                    <a:lnTo>
                      <a:pt x="59" y="64"/>
                    </a:lnTo>
                    <a:lnTo>
                      <a:pt x="63" y="71"/>
                    </a:lnTo>
                    <a:lnTo>
                      <a:pt x="46" y="72"/>
                    </a:lnTo>
                    <a:lnTo>
                      <a:pt x="44" y="86"/>
                    </a:lnTo>
                    <a:lnTo>
                      <a:pt x="79" y="97"/>
                    </a:lnTo>
                    <a:lnTo>
                      <a:pt x="86" y="43"/>
                    </a:lnTo>
                    <a:lnTo>
                      <a:pt x="663" y="105"/>
                    </a:lnTo>
                    <a:lnTo>
                      <a:pt x="663" y="105"/>
                    </a:lnTo>
                    <a:lnTo>
                      <a:pt x="673" y="67"/>
                    </a:lnTo>
                    <a:lnTo>
                      <a:pt x="5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4" name="Freeform 462"/>
              <p:cNvSpPr/>
              <p:nvPr/>
            </p:nvSpPr>
            <p:spPr bwMode="auto">
              <a:xfrm>
                <a:off x="3909227" y="1287728"/>
                <a:ext cx="101024" cy="453934"/>
              </a:xfrm>
              <a:custGeom>
                <a:avLst/>
                <a:gdLst>
                  <a:gd name="T0" fmla="*/ 40 w 75"/>
                  <a:gd name="T1" fmla="*/ 0 h 337"/>
                  <a:gd name="T2" fmla="*/ 0 w 75"/>
                  <a:gd name="T3" fmla="*/ 333 h 337"/>
                  <a:gd name="T4" fmla="*/ 36 w 75"/>
                  <a:gd name="T5" fmla="*/ 337 h 337"/>
                  <a:gd name="T6" fmla="*/ 75 w 75"/>
                  <a:gd name="T7" fmla="*/ 11 h 337"/>
                  <a:gd name="T8" fmla="*/ 40 w 75"/>
                  <a:gd name="T9" fmla="*/ 0 h 337"/>
                </a:gdLst>
                <a:ahLst/>
                <a:cxnLst>
                  <a:cxn ang="0">
                    <a:pos x="T0" y="T1"/>
                  </a:cxn>
                  <a:cxn ang="0">
                    <a:pos x="T2" y="T3"/>
                  </a:cxn>
                  <a:cxn ang="0">
                    <a:pos x="T4" y="T5"/>
                  </a:cxn>
                  <a:cxn ang="0">
                    <a:pos x="T6" y="T7"/>
                  </a:cxn>
                  <a:cxn ang="0">
                    <a:pos x="T8" y="T9"/>
                  </a:cxn>
                </a:cxnLst>
                <a:rect l="0" t="0" r="r" b="b"/>
                <a:pathLst>
                  <a:path w="75" h="337">
                    <a:moveTo>
                      <a:pt x="40" y="0"/>
                    </a:moveTo>
                    <a:lnTo>
                      <a:pt x="0" y="333"/>
                    </a:lnTo>
                    <a:lnTo>
                      <a:pt x="36" y="337"/>
                    </a:lnTo>
                    <a:lnTo>
                      <a:pt x="75" y="11"/>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5" name="Freeform 463"/>
              <p:cNvSpPr/>
              <p:nvPr/>
            </p:nvSpPr>
            <p:spPr bwMode="auto">
              <a:xfrm>
                <a:off x="3968494" y="1126090"/>
                <a:ext cx="847253" cy="141434"/>
              </a:xfrm>
              <a:custGeom>
                <a:avLst/>
                <a:gdLst>
                  <a:gd name="T0" fmla="*/ 11 w 629"/>
                  <a:gd name="T1" fmla="*/ 0 h 105"/>
                  <a:gd name="T2" fmla="*/ 6 w 629"/>
                  <a:gd name="T3" fmla="*/ 44 h 105"/>
                  <a:gd name="T4" fmla="*/ 6 w 629"/>
                  <a:gd name="T5" fmla="*/ 44 h 105"/>
                  <a:gd name="T6" fmla="*/ 15 w 629"/>
                  <a:gd name="T7" fmla="*/ 64 h 105"/>
                  <a:gd name="T8" fmla="*/ 19 w 629"/>
                  <a:gd name="T9" fmla="*/ 71 h 105"/>
                  <a:gd name="T10" fmla="*/ 2 w 629"/>
                  <a:gd name="T11" fmla="*/ 72 h 105"/>
                  <a:gd name="T12" fmla="*/ 0 w 629"/>
                  <a:gd name="T13" fmla="*/ 86 h 105"/>
                  <a:gd name="T14" fmla="*/ 35 w 629"/>
                  <a:gd name="T15" fmla="*/ 97 h 105"/>
                  <a:gd name="T16" fmla="*/ 42 w 629"/>
                  <a:gd name="T17" fmla="*/ 43 h 105"/>
                  <a:gd name="T18" fmla="*/ 619 w 629"/>
                  <a:gd name="T19" fmla="*/ 105 h 105"/>
                  <a:gd name="T20" fmla="*/ 619 w 629"/>
                  <a:gd name="T21" fmla="*/ 105 h 105"/>
                  <a:gd name="T22" fmla="*/ 629 w 629"/>
                  <a:gd name="T23" fmla="*/ 67 h 105"/>
                  <a:gd name="T24" fmla="*/ 11 w 62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9" h="105">
                    <a:moveTo>
                      <a:pt x="11" y="0"/>
                    </a:moveTo>
                    <a:lnTo>
                      <a:pt x="6" y="44"/>
                    </a:lnTo>
                    <a:lnTo>
                      <a:pt x="6" y="44"/>
                    </a:lnTo>
                    <a:lnTo>
                      <a:pt x="15" y="64"/>
                    </a:lnTo>
                    <a:lnTo>
                      <a:pt x="19" y="71"/>
                    </a:lnTo>
                    <a:lnTo>
                      <a:pt x="2" y="72"/>
                    </a:lnTo>
                    <a:lnTo>
                      <a:pt x="0" y="86"/>
                    </a:lnTo>
                    <a:lnTo>
                      <a:pt x="35" y="97"/>
                    </a:lnTo>
                    <a:lnTo>
                      <a:pt x="42" y="43"/>
                    </a:lnTo>
                    <a:lnTo>
                      <a:pt x="619" y="105"/>
                    </a:lnTo>
                    <a:lnTo>
                      <a:pt x="619" y="105"/>
                    </a:lnTo>
                    <a:lnTo>
                      <a:pt x="629" y="6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6" name="Freeform 464"/>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close/>
                  </a:path>
                </a:pathLst>
              </a:custGeom>
              <a:solidFill>
                <a:srgbClr val="4CB9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7" name="Freeform 465"/>
              <p:cNvSpPr/>
              <p:nvPr/>
            </p:nvSpPr>
            <p:spPr bwMode="auto">
              <a:xfrm>
                <a:off x="3952330" y="1184011"/>
                <a:ext cx="1011585" cy="712555"/>
              </a:xfrm>
              <a:custGeom>
                <a:avLst/>
                <a:gdLst>
                  <a:gd name="T0" fmla="*/ 695 w 751"/>
                  <a:gd name="T1" fmla="*/ 529 h 529"/>
                  <a:gd name="T2" fmla="*/ 751 w 751"/>
                  <a:gd name="T3" fmla="*/ 75 h 529"/>
                  <a:gd name="T4" fmla="*/ 54 w 751"/>
                  <a:gd name="T5" fmla="*/ 0 h 529"/>
                  <a:gd name="T6" fmla="*/ 0 w 751"/>
                  <a:gd name="T7" fmla="*/ 452 h 529"/>
                  <a:gd name="T8" fmla="*/ 695 w 751"/>
                  <a:gd name="T9" fmla="*/ 529 h 529"/>
                </a:gdLst>
                <a:ahLst/>
                <a:cxnLst>
                  <a:cxn ang="0">
                    <a:pos x="T0" y="T1"/>
                  </a:cxn>
                  <a:cxn ang="0">
                    <a:pos x="T2" y="T3"/>
                  </a:cxn>
                  <a:cxn ang="0">
                    <a:pos x="T4" y="T5"/>
                  </a:cxn>
                  <a:cxn ang="0">
                    <a:pos x="T6" y="T7"/>
                  </a:cxn>
                  <a:cxn ang="0">
                    <a:pos x="T8" y="T9"/>
                  </a:cxn>
                </a:cxnLst>
                <a:rect l="0" t="0" r="r" b="b"/>
                <a:pathLst>
                  <a:path w="751" h="529">
                    <a:moveTo>
                      <a:pt x="695" y="529"/>
                    </a:moveTo>
                    <a:lnTo>
                      <a:pt x="751" y="75"/>
                    </a:lnTo>
                    <a:lnTo>
                      <a:pt x="54" y="0"/>
                    </a:lnTo>
                    <a:lnTo>
                      <a:pt x="0" y="452"/>
                    </a:lnTo>
                    <a:lnTo>
                      <a:pt x="695" y="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8" name="Freeform 466"/>
              <p:cNvSpPr/>
              <p:nvPr/>
            </p:nvSpPr>
            <p:spPr bwMode="auto">
              <a:xfrm>
                <a:off x="4429163" y="1240584"/>
                <a:ext cx="492996" cy="646552"/>
              </a:xfrm>
              <a:custGeom>
                <a:avLst/>
                <a:gdLst>
                  <a:gd name="T0" fmla="*/ 312 w 366"/>
                  <a:gd name="T1" fmla="*/ 480 h 480"/>
                  <a:gd name="T2" fmla="*/ 366 w 366"/>
                  <a:gd name="T3" fmla="*/ 35 h 480"/>
                  <a:gd name="T4" fmla="*/ 54 w 366"/>
                  <a:gd name="T5" fmla="*/ 0 h 480"/>
                  <a:gd name="T6" fmla="*/ 0 w 366"/>
                  <a:gd name="T7" fmla="*/ 445 h 480"/>
                  <a:gd name="T8" fmla="*/ 312 w 366"/>
                  <a:gd name="T9" fmla="*/ 480 h 480"/>
                </a:gdLst>
                <a:ahLst/>
                <a:cxnLst>
                  <a:cxn ang="0">
                    <a:pos x="T0" y="T1"/>
                  </a:cxn>
                  <a:cxn ang="0">
                    <a:pos x="T2" y="T3"/>
                  </a:cxn>
                  <a:cxn ang="0">
                    <a:pos x="T4" y="T5"/>
                  </a:cxn>
                  <a:cxn ang="0">
                    <a:pos x="T6" y="T7"/>
                  </a:cxn>
                  <a:cxn ang="0">
                    <a:pos x="T8" y="T9"/>
                  </a:cxn>
                </a:cxnLst>
                <a:rect l="0" t="0" r="r" b="b"/>
                <a:pathLst>
                  <a:path w="366" h="480">
                    <a:moveTo>
                      <a:pt x="312" y="480"/>
                    </a:moveTo>
                    <a:lnTo>
                      <a:pt x="366" y="35"/>
                    </a:lnTo>
                    <a:lnTo>
                      <a:pt x="54" y="0"/>
                    </a:lnTo>
                    <a:lnTo>
                      <a:pt x="0" y="445"/>
                    </a:lnTo>
                    <a:lnTo>
                      <a:pt x="312" y="4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9" name="Freeform 467"/>
              <p:cNvSpPr/>
              <p:nvPr/>
            </p:nvSpPr>
            <p:spPr bwMode="auto">
              <a:xfrm>
                <a:off x="4497859" y="1318709"/>
                <a:ext cx="21552" cy="22899"/>
              </a:xfrm>
              <a:custGeom>
                <a:avLst/>
                <a:gdLst>
                  <a:gd name="T0" fmla="*/ 7 w 16"/>
                  <a:gd name="T1" fmla="*/ 17 h 17"/>
                  <a:gd name="T2" fmla="*/ 7 w 16"/>
                  <a:gd name="T3" fmla="*/ 17 h 17"/>
                  <a:gd name="T4" fmla="*/ 10 w 16"/>
                  <a:gd name="T5" fmla="*/ 16 h 17"/>
                  <a:gd name="T6" fmla="*/ 12 w 16"/>
                  <a:gd name="T7" fmla="*/ 15 h 17"/>
                  <a:gd name="T8" fmla="*/ 15 w 16"/>
                  <a:gd name="T9" fmla="*/ 13 h 17"/>
                  <a:gd name="T10" fmla="*/ 16 w 16"/>
                  <a:gd name="T11" fmla="*/ 9 h 17"/>
                  <a:gd name="T12" fmla="*/ 16 w 16"/>
                  <a:gd name="T13" fmla="*/ 9 h 17"/>
                  <a:gd name="T14" fmla="*/ 15 w 16"/>
                  <a:gd name="T15" fmla="*/ 6 h 17"/>
                  <a:gd name="T16" fmla="*/ 14 w 16"/>
                  <a:gd name="T17" fmla="*/ 4 h 17"/>
                  <a:gd name="T18" fmla="*/ 12 w 16"/>
                  <a:gd name="T19" fmla="*/ 1 h 17"/>
                  <a:gd name="T20" fmla="*/ 8 w 16"/>
                  <a:gd name="T21" fmla="*/ 0 h 17"/>
                  <a:gd name="T22" fmla="*/ 8 w 16"/>
                  <a:gd name="T23" fmla="*/ 0 h 17"/>
                  <a:gd name="T24" fmla="*/ 6 w 16"/>
                  <a:gd name="T25" fmla="*/ 1 h 17"/>
                  <a:gd name="T26" fmla="*/ 3 w 16"/>
                  <a:gd name="T27" fmla="*/ 2 h 17"/>
                  <a:gd name="T28" fmla="*/ 0 w 16"/>
                  <a:gd name="T29" fmla="*/ 5 h 17"/>
                  <a:gd name="T30" fmla="*/ 0 w 16"/>
                  <a:gd name="T31" fmla="*/ 8 h 17"/>
                  <a:gd name="T32" fmla="*/ 0 w 16"/>
                  <a:gd name="T33" fmla="*/ 8 h 17"/>
                  <a:gd name="T34" fmla="*/ 0 w 16"/>
                  <a:gd name="T35" fmla="*/ 10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6"/>
                    </a:lnTo>
                    <a:lnTo>
                      <a:pt x="12" y="15"/>
                    </a:lnTo>
                    <a:lnTo>
                      <a:pt x="15" y="13"/>
                    </a:lnTo>
                    <a:lnTo>
                      <a:pt x="16" y="9"/>
                    </a:lnTo>
                    <a:lnTo>
                      <a:pt x="16" y="9"/>
                    </a:lnTo>
                    <a:lnTo>
                      <a:pt x="15" y="6"/>
                    </a:lnTo>
                    <a:lnTo>
                      <a:pt x="14" y="4"/>
                    </a:lnTo>
                    <a:lnTo>
                      <a:pt x="12" y="1"/>
                    </a:lnTo>
                    <a:lnTo>
                      <a:pt x="8" y="0"/>
                    </a:lnTo>
                    <a:lnTo>
                      <a:pt x="8" y="0"/>
                    </a:lnTo>
                    <a:lnTo>
                      <a:pt x="6" y="1"/>
                    </a:lnTo>
                    <a:lnTo>
                      <a:pt x="3" y="2"/>
                    </a:lnTo>
                    <a:lnTo>
                      <a:pt x="0" y="5"/>
                    </a:lnTo>
                    <a:lnTo>
                      <a:pt x="0" y="8"/>
                    </a:lnTo>
                    <a:lnTo>
                      <a:pt x="0" y="8"/>
                    </a:lnTo>
                    <a:lnTo>
                      <a:pt x="0" y="10"/>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0" name="Freeform 468"/>
              <p:cNvSpPr/>
              <p:nvPr/>
            </p:nvSpPr>
            <p:spPr bwMode="auto">
              <a:xfrm>
                <a:off x="4497859" y="1318709"/>
                <a:ext cx="20205" cy="17511"/>
              </a:xfrm>
              <a:custGeom>
                <a:avLst/>
                <a:gdLst>
                  <a:gd name="T0" fmla="*/ 1 w 15"/>
                  <a:gd name="T1" fmla="*/ 13 h 13"/>
                  <a:gd name="T2" fmla="*/ 1 w 15"/>
                  <a:gd name="T3" fmla="*/ 13 h 13"/>
                  <a:gd name="T4" fmla="*/ 1 w 15"/>
                  <a:gd name="T5" fmla="*/ 10 h 13"/>
                  <a:gd name="T6" fmla="*/ 1 w 15"/>
                  <a:gd name="T7" fmla="*/ 10 h 13"/>
                  <a:gd name="T8" fmla="*/ 1 w 15"/>
                  <a:gd name="T9" fmla="*/ 6 h 13"/>
                  <a:gd name="T10" fmla="*/ 4 w 15"/>
                  <a:gd name="T11" fmla="*/ 4 h 13"/>
                  <a:gd name="T12" fmla="*/ 7 w 15"/>
                  <a:gd name="T13" fmla="*/ 2 h 13"/>
                  <a:gd name="T14" fmla="*/ 10 w 15"/>
                  <a:gd name="T15" fmla="*/ 2 h 13"/>
                  <a:gd name="T16" fmla="*/ 10 w 15"/>
                  <a:gd name="T17" fmla="*/ 2 h 13"/>
                  <a:gd name="T18" fmla="*/ 14 w 15"/>
                  <a:gd name="T19" fmla="*/ 4 h 13"/>
                  <a:gd name="T20" fmla="*/ 15 w 15"/>
                  <a:gd name="T21" fmla="*/ 5 h 13"/>
                  <a:gd name="T22" fmla="*/ 15 w 15"/>
                  <a:gd name="T23" fmla="*/ 5 h 13"/>
                  <a:gd name="T24" fmla="*/ 12 w 15"/>
                  <a:gd name="T25" fmla="*/ 2 h 13"/>
                  <a:gd name="T26" fmla="*/ 8 w 15"/>
                  <a:gd name="T27" fmla="*/ 0 h 13"/>
                  <a:gd name="T28" fmla="*/ 8 w 15"/>
                  <a:gd name="T29" fmla="*/ 0 h 13"/>
                  <a:gd name="T30" fmla="*/ 6 w 15"/>
                  <a:gd name="T31" fmla="*/ 1 h 13"/>
                  <a:gd name="T32" fmla="*/ 3 w 15"/>
                  <a:gd name="T33" fmla="*/ 2 h 13"/>
                  <a:gd name="T34" fmla="*/ 0 w 15"/>
                  <a:gd name="T35" fmla="*/ 5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10"/>
                    </a:lnTo>
                    <a:lnTo>
                      <a:pt x="1" y="10"/>
                    </a:lnTo>
                    <a:lnTo>
                      <a:pt x="1" y="6"/>
                    </a:lnTo>
                    <a:lnTo>
                      <a:pt x="4" y="4"/>
                    </a:lnTo>
                    <a:lnTo>
                      <a:pt x="7" y="2"/>
                    </a:lnTo>
                    <a:lnTo>
                      <a:pt x="10" y="2"/>
                    </a:lnTo>
                    <a:lnTo>
                      <a:pt x="10" y="2"/>
                    </a:lnTo>
                    <a:lnTo>
                      <a:pt x="14" y="4"/>
                    </a:lnTo>
                    <a:lnTo>
                      <a:pt x="15" y="5"/>
                    </a:lnTo>
                    <a:lnTo>
                      <a:pt x="15" y="5"/>
                    </a:lnTo>
                    <a:lnTo>
                      <a:pt x="12" y="2"/>
                    </a:lnTo>
                    <a:lnTo>
                      <a:pt x="8" y="0"/>
                    </a:lnTo>
                    <a:lnTo>
                      <a:pt x="8" y="0"/>
                    </a:lnTo>
                    <a:lnTo>
                      <a:pt x="6" y="1"/>
                    </a:lnTo>
                    <a:lnTo>
                      <a:pt x="3" y="2"/>
                    </a:lnTo>
                    <a:lnTo>
                      <a:pt x="0" y="5"/>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1" name="Freeform 469"/>
              <p:cNvSpPr/>
              <p:nvPr/>
            </p:nvSpPr>
            <p:spPr bwMode="auto">
              <a:xfrm>
                <a:off x="4492471" y="1363159"/>
                <a:ext cx="21552" cy="22899"/>
              </a:xfrm>
              <a:custGeom>
                <a:avLst/>
                <a:gdLst>
                  <a:gd name="T0" fmla="*/ 7 w 16"/>
                  <a:gd name="T1" fmla="*/ 17 h 17"/>
                  <a:gd name="T2" fmla="*/ 7 w 16"/>
                  <a:gd name="T3" fmla="*/ 17 h 17"/>
                  <a:gd name="T4" fmla="*/ 10 w 16"/>
                  <a:gd name="T5" fmla="*/ 17 h 17"/>
                  <a:gd name="T6" fmla="*/ 12 w 16"/>
                  <a:gd name="T7" fmla="*/ 15 h 17"/>
                  <a:gd name="T8" fmla="*/ 15 w 16"/>
                  <a:gd name="T9" fmla="*/ 13 h 17"/>
                  <a:gd name="T10" fmla="*/ 16 w 16"/>
                  <a:gd name="T11" fmla="*/ 10 h 17"/>
                  <a:gd name="T12" fmla="*/ 16 w 16"/>
                  <a:gd name="T13" fmla="*/ 10 h 17"/>
                  <a:gd name="T14" fmla="*/ 16 w 16"/>
                  <a:gd name="T15" fmla="*/ 6 h 17"/>
                  <a:gd name="T16" fmla="*/ 14 w 16"/>
                  <a:gd name="T17" fmla="*/ 3 h 17"/>
                  <a:gd name="T18" fmla="*/ 12 w 16"/>
                  <a:gd name="T19" fmla="*/ 2 h 17"/>
                  <a:gd name="T20" fmla="*/ 8 w 16"/>
                  <a:gd name="T21" fmla="*/ 0 h 17"/>
                  <a:gd name="T22" fmla="*/ 8 w 16"/>
                  <a:gd name="T23" fmla="*/ 0 h 17"/>
                  <a:gd name="T24" fmla="*/ 5 w 16"/>
                  <a:gd name="T25" fmla="*/ 0 h 17"/>
                  <a:gd name="T26" fmla="*/ 3 w 16"/>
                  <a:gd name="T27" fmla="*/ 2 h 17"/>
                  <a:gd name="T28" fmla="*/ 0 w 16"/>
                  <a:gd name="T29" fmla="*/ 4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0" y="17"/>
                    </a:lnTo>
                    <a:lnTo>
                      <a:pt x="12" y="15"/>
                    </a:lnTo>
                    <a:lnTo>
                      <a:pt x="15" y="13"/>
                    </a:lnTo>
                    <a:lnTo>
                      <a:pt x="16" y="10"/>
                    </a:lnTo>
                    <a:lnTo>
                      <a:pt x="16" y="10"/>
                    </a:lnTo>
                    <a:lnTo>
                      <a:pt x="16" y="6"/>
                    </a:lnTo>
                    <a:lnTo>
                      <a:pt x="14" y="3"/>
                    </a:lnTo>
                    <a:lnTo>
                      <a:pt x="12" y="2"/>
                    </a:lnTo>
                    <a:lnTo>
                      <a:pt x="8" y="0"/>
                    </a:lnTo>
                    <a:lnTo>
                      <a:pt x="8" y="0"/>
                    </a:lnTo>
                    <a:lnTo>
                      <a:pt x="5" y="0"/>
                    </a:lnTo>
                    <a:lnTo>
                      <a:pt x="3" y="2"/>
                    </a:lnTo>
                    <a:lnTo>
                      <a:pt x="0" y="4"/>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2" name="Freeform 470"/>
              <p:cNvSpPr/>
              <p:nvPr/>
            </p:nvSpPr>
            <p:spPr bwMode="auto">
              <a:xfrm>
                <a:off x="4492471" y="1363159"/>
                <a:ext cx="20205" cy="18858"/>
              </a:xfrm>
              <a:custGeom>
                <a:avLst/>
                <a:gdLst>
                  <a:gd name="T0" fmla="*/ 1 w 15"/>
                  <a:gd name="T1" fmla="*/ 14 h 14"/>
                  <a:gd name="T2" fmla="*/ 1 w 15"/>
                  <a:gd name="T3" fmla="*/ 14 h 14"/>
                  <a:gd name="T4" fmla="*/ 1 w 15"/>
                  <a:gd name="T5" fmla="*/ 10 h 14"/>
                  <a:gd name="T6" fmla="*/ 1 w 15"/>
                  <a:gd name="T7" fmla="*/ 10 h 14"/>
                  <a:gd name="T8" fmla="*/ 1 w 15"/>
                  <a:gd name="T9" fmla="*/ 7 h 14"/>
                  <a:gd name="T10" fmla="*/ 4 w 15"/>
                  <a:gd name="T11" fmla="*/ 4 h 14"/>
                  <a:gd name="T12" fmla="*/ 7 w 15"/>
                  <a:gd name="T13" fmla="*/ 3 h 14"/>
                  <a:gd name="T14" fmla="*/ 10 w 15"/>
                  <a:gd name="T15" fmla="*/ 3 h 14"/>
                  <a:gd name="T16" fmla="*/ 10 w 15"/>
                  <a:gd name="T17" fmla="*/ 3 h 14"/>
                  <a:gd name="T18" fmla="*/ 14 w 15"/>
                  <a:gd name="T19" fmla="*/ 3 h 14"/>
                  <a:gd name="T20" fmla="*/ 15 w 15"/>
                  <a:gd name="T21" fmla="*/ 6 h 14"/>
                  <a:gd name="T22" fmla="*/ 15 w 15"/>
                  <a:gd name="T23" fmla="*/ 6 h 14"/>
                  <a:gd name="T24" fmla="*/ 12 w 15"/>
                  <a:gd name="T25" fmla="*/ 2 h 14"/>
                  <a:gd name="T26" fmla="*/ 8 w 15"/>
                  <a:gd name="T27" fmla="*/ 0 h 14"/>
                  <a:gd name="T28" fmla="*/ 8 w 15"/>
                  <a:gd name="T29" fmla="*/ 0 h 14"/>
                  <a:gd name="T30" fmla="*/ 5 w 15"/>
                  <a:gd name="T31" fmla="*/ 0 h 14"/>
                  <a:gd name="T32" fmla="*/ 3 w 15"/>
                  <a:gd name="T33" fmla="*/ 2 h 14"/>
                  <a:gd name="T34" fmla="*/ 0 w 15"/>
                  <a:gd name="T35" fmla="*/ 4 h 14"/>
                  <a:gd name="T36" fmla="*/ 0 w 15"/>
                  <a:gd name="T37" fmla="*/ 9 h 14"/>
                  <a:gd name="T38" fmla="*/ 0 w 15"/>
                  <a:gd name="T39" fmla="*/ 9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7"/>
                    </a:lnTo>
                    <a:lnTo>
                      <a:pt x="4" y="4"/>
                    </a:lnTo>
                    <a:lnTo>
                      <a:pt x="7" y="3"/>
                    </a:lnTo>
                    <a:lnTo>
                      <a:pt x="10" y="3"/>
                    </a:lnTo>
                    <a:lnTo>
                      <a:pt x="10" y="3"/>
                    </a:lnTo>
                    <a:lnTo>
                      <a:pt x="14" y="3"/>
                    </a:lnTo>
                    <a:lnTo>
                      <a:pt x="15" y="6"/>
                    </a:lnTo>
                    <a:lnTo>
                      <a:pt x="15" y="6"/>
                    </a:lnTo>
                    <a:lnTo>
                      <a:pt x="12" y="2"/>
                    </a:lnTo>
                    <a:lnTo>
                      <a:pt x="8" y="0"/>
                    </a:lnTo>
                    <a:lnTo>
                      <a:pt x="8" y="0"/>
                    </a:lnTo>
                    <a:lnTo>
                      <a:pt x="5" y="0"/>
                    </a:lnTo>
                    <a:lnTo>
                      <a:pt x="3" y="2"/>
                    </a:lnTo>
                    <a:lnTo>
                      <a:pt x="0" y="4"/>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3" name="Freeform 471"/>
              <p:cNvSpPr/>
              <p:nvPr/>
            </p:nvSpPr>
            <p:spPr bwMode="auto">
              <a:xfrm>
                <a:off x="4487083" y="1408957"/>
                <a:ext cx="21552" cy="21552"/>
              </a:xfrm>
              <a:custGeom>
                <a:avLst/>
                <a:gdLst>
                  <a:gd name="T0" fmla="*/ 7 w 16"/>
                  <a:gd name="T1" fmla="*/ 16 h 16"/>
                  <a:gd name="T2" fmla="*/ 7 w 16"/>
                  <a:gd name="T3" fmla="*/ 16 h 16"/>
                  <a:gd name="T4" fmla="*/ 9 w 16"/>
                  <a:gd name="T5" fmla="*/ 16 h 16"/>
                  <a:gd name="T6" fmla="*/ 12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8 w 16"/>
                  <a:gd name="T21" fmla="*/ 0 h 16"/>
                  <a:gd name="T22" fmla="*/ 8 w 16"/>
                  <a:gd name="T23" fmla="*/ 0 h 16"/>
                  <a:gd name="T24" fmla="*/ 5 w 16"/>
                  <a:gd name="T25" fmla="*/ 0 h 16"/>
                  <a:gd name="T26" fmla="*/ 3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2" y="15"/>
                    </a:lnTo>
                    <a:lnTo>
                      <a:pt x="15" y="12"/>
                    </a:lnTo>
                    <a:lnTo>
                      <a:pt x="16" y="8"/>
                    </a:lnTo>
                    <a:lnTo>
                      <a:pt x="16" y="8"/>
                    </a:lnTo>
                    <a:lnTo>
                      <a:pt x="16" y="6"/>
                    </a:lnTo>
                    <a:lnTo>
                      <a:pt x="15" y="3"/>
                    </a:lnTo>
                    <a:lnTo>
                      <a:pt x="12" y="0"/>
                    </a:lnTo>
                    <a:lnTo>
                      <a:pt x="8" y="0"/>
                    </a:lnTo>
                    <a:lnTo>
                      <a:pt x="8" y="0"/>
                    </a:lnTo>
                    <a:lnTo>
                      <a:pt x="5" y="0"/>
                    </a:lnTo>
                    <a:lnTo>
                      <a:pt x="3"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4" name="Freeform 472"/>
              <p:cNvSpPr/>
              <p:nvPr/>
            </p:nvSpPr>
            <p:spPr bwMode="auto">
              <a:xfrm>
                <a:off x="4487083" y="1408957"/>
                <a:ext cx="20205" cy="18858"/>
              </a:xfrm>
              <a:custGeom>
                <a:avLst/>
                <a:gdLst>
                  <a:gd name="T0" fmla="*/ 1 w 15"/>
                  <a:gd name="T1" fmla="*/ 14 h 14"/>
                  <a:gd name="T2" fmla="*/ 1 w 15"/>
                  <a:gd name="T3" fmla="*/ 14 h 14"/>
                  <a:gd name="T4" fmla="*/ 1 w 15"/>
                  <a:gd name="T5" fmla="*/ 10 h 14"/>
                  <a:gd name="T6" fmla="*/ 1 w 15"/>
                  <a:gd name="T7" fmla="*/ 10 h 14"/>
                  <a:gd name="T8" fmla="*/ 1 w 15"/>
                  <a:gd name="T9" fmla="*/ 6 h 14"/>
                  <a:gd name="T10" fmla="*/ 4 w 15"/>
                  <a:gd name="T11" fmla="*/ 4 h 14"/>
                  <a:gd name="T12" fmla="*/ 7 w 15"/>
                  <a:gd name="T13" fmla="*/ 3 h 14"/>
                  <a:gd name="T14" fmla="*/ 9 w 15"/>
                  <a:gd name="T15" fmla="*/ 2 h 14"/>
                  <a:gd name="T16" fmla="*/ 9 w 15"/>
                  <a:gd name="T17" fmla="*/ 2 h 14"/>
                  <a:gd name="T18" fmla="*/ 14 w 15"/>
                  <a:gd name="T19" fmla="*/ 3 h 14"/>
                  <a:gd name="T20" fmla="*/ 15 w 15"/>
                  <a:gd name="T21" fmla="*/ 6 h 14"/>
                  <a:gd name="T22" fmla="*/ 15 w 15"/>
                  <a:gd name="T23" fmla="*/ 6 h 14"/>
                  <a:gd name="T24" fmla="*/ 14 w 15"/>
                  <a:gd name="T25" fmla="*/ 2 h 14"/>
                  <a:gd name="T26" fmla="*/ 8 w 15"/>
                  <a:gd name="T27" fmla="*/ 0 h 14"/>
                  <a:gd name="T28" fmla="*/ 8 w 15"/>
                  <a:gd name="T29" fmla="*/ 0 h 14"/>
                  <a:gd name="T30" fmla="*/ 5 w 15"/>
                  <a:gd name="T31" fmla="*/ 0 h 14"/>
                  <a:gd name="T32" fmla="*/ 3 w 15"/>
                  <a:gd name="T33" fmla="*/ 2 h 14"/>
                  <a:gd name="T34" fmla="*/ 1 w 15"/>
                  <a:gd name="T35" fmla="*/ 4 h 14"/>
                  <a:gd name="T36" fmla="*/ 0 w 15"/>
                  <a:gd name="T37" fmla="*/ 7 h 14"/>
                  <a:gd name="T38" fmla="*/ 0 w 15"/>
                  <a:gd name="T39" fmla="*/ 7 h 14"/>
                  <a:gd name="T40" fmla="*/ 0 w 15"/>
                  <a:gd name="T41" fmla="*/ 11 h 14"/>
                  <a:gd name="T42" fmla="*/ 1 w 15"/>
                  <a:gd name="T43" fmla="*/ 14 h 14"/>
                  <a:gd name="T44" fmla="*/ 1 w 15"/>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 y="14"/>
                    </a:moveTo>
                    <a:lnTo>
                      <a:pt x="1" y="14"/>
                    </a:lnTo>
                    <a:lnTo>
                      <a:pt x="1" y="10"/>
                    </a:lnTo>
                    <a:lnTo>
                      <a:pt x="1" y="10"/>
                    </a:lnTo>
                    <a:lnTo>
                      <a:pt x="1" y="6"/>
                    </a:lnTo>
                    <a:lnTo>
                      <a:pt x="4" y="4"/>
                    </a:lnTo>
                    <a:lnTo>
                      <a:pt x="7" y="3"/>
                    </a:lnTo>
                    <a:lnTo>
                      <a:pt x="9" y="2"/>
                    </a:lnTo>
                    <a:lnTo>
                      <a:pt x="9" y="2"/>
                    </a:lnTo>
                    <a:lnTo>
                      <a:pt x="14" y="3"/>
                    </a:lnTo>
                    <a:lnTo>
                      <a:pt x="15" y="6"/>
                    </a:lnTo>
                    <a:lnTo>
                      <a:pt x="15" y="6"/>
                    </a:lnTo>
                    <a:lnTo>
                      <a:pt x="14" y="2"/>
                    </a:lnTo>
                    <a:lnTo>
                      <a:pt x="8" y="0"/>
                    </a:lnTo>
                    <a:lnTo>
                      <a:pt x="8"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5" name="Freeform 473"/>
              <p:cNvSpPr/>
              <p:nvPr/>
            </p:nvSpPr>
            <p:spPr bwMode="auto">
              <a:xfrm>
                <a:off x="4481695" y="1453408"/>
                <a:ext cx="21552" cy="21552"/>
              </a:xfrm>
              <a:custGeom>
                <a:avLst/>
                <a:gdLst>
                  <a:gd name="T0" fmla="*/ 7 w 16"/>
                  <a:gd name="T1" fmla="*/ 16 h 16"/>
                  <a:gd name="T2" fmla="*/ 7 w 16"/>
                  <a:gd name="T3" fmla="*/ 16 h 16"/>
                  <a:gd name="T4" fmla="*/ 9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3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9" y="16"/>
                    </a:lnTo>
                    <a:lnTo>
                      <a:pt x="13" y="14"/>
                    </a:lnTo>
                    <a:lnTo>
                      <a:pt x="15" y="12"/>
                    </a:lnTo>
                    <a:lnTo>
                      <a:pt x="16" y="9"/>
                    </a:lnTo>
                    <a:lnTo>
                      <a:pt x="16" y="9"/>
                    </a:lnTo>
                    <a:lnTo>
                      <a:pt x="16" y="6"/>
                    </a:lnTo>
                    <a:lnTo>
                      <a:pt x="15" y="2"/>
                    </a:lnTo>
                    <a:lnTo>
                      <a:pt x="12" y="1"/>
                    </a:lnTo>
                    <a:lnTo>
                      <a:pt x="9" y="0"/>
                    </a:lnTo>
                    <a:lnTo>
                      <a:pt x="9" y="0"/>
                    </a:lnTo>
                    <a:lnTo>
                      <a:pt x="5" y="0"/>
                    </a:lnTo>
                    <a:lnTo>
                      <a:pt x="3" y="2"/>
                    </a:lnTo>
                    <a:lnTo>
                      <a:pt x="1" y="4"/>
                    </a:lnTo>
                    <a:lnTo>
                      <a:pt x="0" y="8"/>
                    </a:lnTo>
                    <a:lnTo>
                      <a:pt x="0" y="8"/>
                    </a:lnTo>
                    <a:lnTo>
                      <a:pt x="0" y="10"/>
                    </a:lnTo>
                    <a:lnTo>
                      <a:pt x="1" y="13"/>
                    </a:lnTo>
                    <a:lnTo>
                      <a:pt x="4" y="16"/>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6" name="Freeform 474"/>
              <p:cNvSpPr/>
              <p:nvPr/>
            </p:nvSpPr>
            <p:spPr bwMode="auto">
              <a:xfrm>
                <a:off x="4481695" y="1453408"/>
                <a:ext cx="20205" cy="17511"/>
              </a:xfrm>
              <a:custGeom>
                <a:avLst/>
                <a:gdLst>
                  <a:gd name="T0" fmla="*/ 1 w 15"/>
                  <a:gd name="T1" fmla="*/ 13 h 13"/>
                  <a:gd name="T2" fmla="*/ 1 w 15"/>
                  <a:gd name="T3" fmla="*/ 13 h 13"/>
                  <a:gd name="T4" fmla="*/ 1 w 15"/>
                  <a:gd name="T5" fmla="*/ 9 h 13"/>
                  <a:gd name="T6" fmla="*/ 1 w 15"/>
                  <a:gd name="T7" fmla="*/ 9 h 13"/>
                  <a:gd name="T8" fmla="*/ 1 w 15"/>
                  <a:gd name="T9" fmla="*/ 6 h 13"/>
                  <a:gd name="T10" fmla="*/ 4 w 15"/>
                  <a:gd name="T11" fmla="*/ 4 h 13"/>
                  <a:gd name="T12" fmla="*/ 7 w 15"/>
                  <a:gd name="T13" fmla="*/ 2 h 13"/>
                  <a:gd name="T14" fmla="*/ 9 w 15"/>
                  <a:gd name="T15" fmla="*/ 2 h 13"/>
                  <a:gd name="T16" fmla="*/ 9 w 15"/>
                  <a:gd name="T17" fmla="*/ 2 h 13"/>
                  <a:gd name="T18" fmla="*/ 13 w 15"/>
                  <a:gd name="T19" fmla="*/ 4 h 13"/>
                  <a:gd name="T20" fmla="*/ 15 w 15"/>
                  <a:gd name="T21" fmla="*/ 5 h 13"/>
                  <a:gd name="T22" fmla="*/ 15 w 15"/>
                  <a:gd name="T23" fmla="*/ 5 h 13"/>
                  <a:gd name="T24" fmla="*/ 13 w 15"/>
                  <a:gd name="T25" fmla="*/ 1 h 13"/>
                  <a:gd name="T26" fmla="*/ 9 w 15"/>
                  <a:gd name="T27" fmla="*/ 0 h 13"/>
                  <a:gd name="T28" fmla="*/ 9 w 15"/>
                  <a:gd name="T29" fmla="*/ 0 h 13"/>
                  <a:gd name="T30" fmla="*/ 5 w 15"/>
                  <a:gd name="T31" fmla="*/ 0 h 13"/>
                  <a:gd name="T32" fmla="*/ 3 w 15"/>
                  <a:gd name="T33" fmla="*/ 2 h 13"/>
                  <a:gd name="T34" fmla="*/ 1 w 15"/>
                  <a:gd name="T35" fmla="*/ 4 h 13"/>
                  <a:gd name="T36" fmla="*/ 0 w 15"/>
                  <a:gd name="T37" fmla="*/ 8 h 13"/>
                  <a:gd name="T38" fmla="*/ 0 w 15"/>
                  <a:gd name="T39" fmla="*/ 8 h 13"/>
                  <a:gd name="T40" fmla="*/ 0 w 15"/>
                  <a:gd name="T41" fmla="*/ 10 h 13"/>
                  <a:gd name="T42" fmla="*/ 1 w 15"/>
                  <a:gd name="T43" fmla="*/ 13 h 13"/>
                  <a:gd name="T44" fmla="*/ 1 w 15"/>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3">
                    <a:moveTo>
                      <a:pt x="1" y="13"/>
                    </a:moveTo>
                    <a:lnTo>
                      <a:pt x="1" y="13"/>
                    </a:lnTo>
                    <a:lnTo>
                      <a:pt x="1" y="9"/>
                    </a:lnTo>
                    <a:lnTo>
                      <a:pt x="1" y="9"/>
                    </a:lnTo>
                    <a:lnTo>
                      <a:pt x="1" y="6"/>
                    </a:lnTo>
                    <a:lnTo>
                      <a:pt x="4" y="4"/>
                    </a:lnTo>
                    <a:lnTo>
                      <a:pt x="7" y="2"/>
                    </a:lnTo>
                    <a:lnTo>
                      <a:pt x="9" y="2"/>
                    </a:lnTo>
                    <a:lnTo>
                      <a:pt x="9" y="2"/>
                    </a:lnTo>
                    <a:lnTo>
                      <a:pt x="13" y="4"/>
                    </a:lnTo>
                    <a:lnTo>
                      <a:pt x="15" y="5"/>
                    </a:lnTo>
                    <a:lnTo>
                      <a:pt x="15" y="5"/>
                    </a:lnTo>
                    <a:lnTo>
                      <a:pt x="13" y="1"/>
                    </a:lnTo>
                    <a:lnTo>
                      <a:pt x="9" y="0"/>
                    </a:lnTo>
                    <a:lnTo>
                      <a:pt x="9" y="0"/>
                    </a:lnTo>
                    <a:lnTo>
                      <a:pt x="5" y="0"/>
                    </a:lnTo>
                    <a:lnTo>
                      <a:pt x="3"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7" name="Freeform 475"/>
              <p:cNvSpPr/>
              <p:nvPr/>
            </p:nvSpPr>
            <p:spPr bwMode="auto">
              <a:xfrm>
                <a:off x="4476307" y="1497858"/>
                <a:ext cx="21552" cy="22899"/>
              </a:xfrm>
              <a:custGeom>
                <a:avLst/>
                <a:gdLst>
                  <a:gd name="T0" fmla="*/ 7 w 16"/>
                  <a:gd name="T1" fmla="*/ 17 h 17"/>
                  <a:gd name="T2" fmla="*/ 7 w 16"/>
                  <a:gd name="T3" fmla="*/ 17 h 17"/>
                  <a:gd name="T4" fmla="*/ 9 w 16"/>
                  <a:gd name="T5" fmla="*/ 17 h 17"/>
                  <a:gd name="T6" fmla="*/ 13 w 16"/>
                  <a:gd name="T7" fmla="*/ 15 h 17"/>
                  <a:gd name="T8" fmla="*/ 15 w 16"/>
                  <a:gd name="T9" fmla="*/ 12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9" y="17"/>
                    </a:lnTo>
                    <a:lnTo>
                      <a:pt x="13" y="15"/>
                    </a:lnTo>
                    <a:lnTo>
                      <a:pt x="15" y="12"/>
                    </a:lnTo>
                    <a:lnTo>
                      <a:pt x="16" y="10"/>
                    </a:lnTo>
                    <a:lnTo>
                      <a:pt x="16" y="10"/>
                    </a:lnTo>
                    <a:lnTo>
                      <a:pt x="16" y="6"/>
                    </a:lnTo>
                    <a:lnTo>
                      <a:pt x="15" y="3"/>
                    </a:lnTo>
                    <a:lnTo>
                      <a:pt x="12" y="2"/>
                    </a:lnTo>
                    <a:lnTo>
                      <a:pt x="9" y="0"/>
                    </a:lnTo>
                    <a:lnTo>
                      <a:pt x="9" y="0"/>
                    </a:lnTo>
                    <a:lnTo>
                      <a:pt x="5" y="0"/>
                    </a:lnTo>
                    <a:lnTo>
                      <a:pt x="3" y="2"/>
                    </a:lnTo>
                    <a:lnTo>
                      <a:pt x="1" y="4"/>
                    </a:lnTo>
                    <a:lnTo>
                      <a:pt x="0" y="7"/>
                    </a:lnTo>
                    <a:lnTo>
                      <a:pt x="0" y="7"/>
                    </a:lnTo>
                    <a:lnTo>
                      <a:pt x="0" y="11"/>
                    </a:lnTo>
                    <a:lnTo>
                      <a:pt x="1" y="14"/>
                    </a:lnTo>
                    <a:lnTo>
                      <a:pt x="4" y="15"/>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8" name="Freeform 476"/>
              <p:cNvSpPr/>
              <p:nvPr/>
            </p:nvSpPr>
            <p:spPr bwMode="auto">
              <a:xfrm>
                <a:off x="4476307" y="1497858"/>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4"/>
                    </a:lnTo>
                    <a:lnTo>
                      <a:pt x="7" y="3"/>
                    </a:lnTo>
                    <a:lnTo>
                      <a:pt x="11" y="2"/>
                    </a:lnTo>
                    <a:lnTo>
                      <a:pt x="11" y="2"/>
                    </a:lnTo>
                    <a:lnTo>
                      <a:pt x="13" y="3"/>
                    </a:lnTo>
                    <a:lnTo>
                      <a:pt x="16" y="6"/>
                    </a:lnTo>
                    <a:lnTo>
                      <a:pt x="16" y="6"/>
                    </a:lnTo>
                    <a:lnTo>
                      <a:pt x="13" y="2"/>
                    </a:lnTo>
                    <a:lnTo>
                      <a:pt x="9" y="0"/>
                    </a:lnTo>
                    <a:lnTo>
                      <a:pt x="9" y="0"/>
                    </a:lnTo>
                    <a:lnTo>
                      <a:pt x="5" y="0"/>
                    </a:lnTo>
                    <a:lnTo>
                      <a:pt x="3"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9" name="Freeform 477"/>
              <p:cNvSpPr/>
              <p:nvPr/>
            </p:nvSpPr>
            <p:spPr bwMode="auto">
              <a:xfrm>
                <a:off x="4470919" y="1542309"/>
                <a:ext cx="21552" cy="22899"/>
              </a:xfrm>
              <a:custGeom>
                <a:avLst/>
                <a:gdLst>
                  <a:gd name="T0" fmla="*/ 7 w 16"/>
                  <a:gd name="T1" fmla="*/ 17 h 17"/>
                  <a:gd name="T2" fmla="*/ 7 w 16"/>
                  <a:gd name="T3" fmla="*/ 17 h 17"/>
                  <a:gd name="T4" fmla="*/ 11 w 16"/>
                  <a:gd name="T5" fmla="*/ 16 h 17"/>
                  <a:gd name="T6" fmla="*/ 13 w 16"/>
                  <a:gd name="T7" fmla="*/ 15 h 17"/>
                  <a:gd name="T8" fmla="*/ 15 w 16"/>
                  <a:gd name="T9" fmla="*/ 13 h 17"/>
                  <a:gd name="T10" fmla="*/ 16 w 16"/>
                  <a:gd name="T11" fmla="*/ 9 h 17"/>
                  <a:gd name="T12" fmla="*/ 16 w 16"/>
                  <a:gd name="T13" fmla="*/ 9 h 17"/>
                  <a:gd name="T14" fmla="*/ 16 w 16"/>
                  <a:gd name="T15" fmla="*/ 6 h 17"/>
                  <a:gd name="T16" fmla="*/ 15 w 16"/>
                  <a:gd name="T17" fmla="*/ 4 h 17"/>
                  <a:gd name="T18" fmla="*/ 12 w 16"/>
                  <a:gd name="T19" fmla="*/ 1 h 17"/>
                  <a:gd name="T20" fmla="*/ 9 w 16"/>
                  <a:gd name="T21" fmla="*/ 0 h 17"/>
                  <a:gd name="T22" fmla="*/ 9 w 16"/>
                  <a:gd name="T23" fmla="*/ 0 h 17"/>
                  <a:gd name="T24" fmla="*/ 5 w 16"/>
                  <a:gd name="T25" fmla="*/ 1 h 17"/>
                  <a:gd name="T26" fmla="*/ 3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6"/>
                    </a:lnTo>
                    <a:lnTo>
                      <a:pt x="13" y="15"/>
                    </a:lnTo>
                    <a:lnTo>
                      <a:pt x="15" y="13"/>
                    </a:lnTo>
                    <a:lnTo>
                      <a:pt x="16" y="9"/>
                    </a:lnTo>
                    <a:lnTo>
                      <a:pt x="16" y="9"/>
                    </a:lnTo>
                    <a:lnTo>
                      <a:pt x="16" y="6"/>
                    </a:lnTo>
                    <a:lnTo>
                      <a:pt x="15" y="4"/>
                    </a:lnTo>
                    <a:lnTo>
                      <a:pt x="12" y="1"/>
                    </a:lnTo>
                    <a:lnTo>
                      <a:pt x="9" y="0"/>
                    </a:lnTo>
                    <a:lnTo>
                      <a:pt x="9" y="0"/>
                    </a:lnTo>
                    <a:lnTo>
                      <a:pt x="5" y="1"/>
                    </a:lnTo>
                    <a:lnTo>
                      <a:pt x="3" y="2"/>
                    </a:lnTo>
                    <a:lnTo>
                      <a:pt x="1" y="5"/>
                    </a:lnTo>
                    <a:lnTo>
                      <a:pt x="0" y="8"/>
                    </a:lnTo>
                    <a:lnTo>
                      <a:pt x="0" y="8"/>
                    </a:lnTo>
                    <a:lnTo>
                      <a:pt x="0" y="11"/>
                    </a:lnTo>
                    <a:lnTo>
                      <a:pt x="1" y="13"/>
                    </a:lnTo>
                    <a:lnTo>
                      <a:pt x="4" y="16"/>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0" name="Freeform 478"/>
              <p:cNvSpPr/>
              <p:nvPr/>
            </p:nvSpPr>
            <p:spPr bwMode="auto">
              <a:xfrm>
                <a:off x="4470919" y="1542309"/>
                <a:ext cx="21552" cy="17511"/>
              </a:xfrm>
              <a:custGeom>
                <a:avLst/>
                <a:gdLst>
                  <a:gd name="T0" fmla="*/ 1 w 16"/>
                  <a:gd name="T1" fmla="*/ 13 h 13"/>
                  <a:gd name="T2" fmla="*/ 1 w 16"/>
                  <a:gd name="T3" fmla="*/ 13 h 13"/>
                  <a:gd name="T4" fmla="*/ 1 w 16"/>
                  <a:gd name="T5" fmla="*/ 11 h 13"/>
                  <a:gd name="T6" fmla="*/ 1 w 16"/>
                  <a:gd name="T7" fmla="*/ 11 h 13"/>
                  <a:gd name="T8" fmla="*/ 3 w 16"/>
                  <a:gd name="T9" fmla="*/ 6 h 13"/>
                  <a:gd name="T10" fmla="*/ 4 w 16"/>
                  <a:gd name="T11" fmla="*/ 4 h 13"/>
                  <a:gd name="T12" fmla="*/ 7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3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3" y="6"/>
                    </a:lnTo>
                    <a:lnTo>
                      <a:pt x="4" y="4"/>
                    </a:lnTo>
                    <a:lnTo>
                      <a:pt x="7" y="2"/>
                    </a:lnTo>
                    <a:lnTo>
                      <a:pt x="11" y="2"/>
                    </a:lnTo>
                    <a:lnTo>
                      <a:pt x="11" y="2"/>
                    </a:lnTo>
                    <a:lnTo>
                      <a:pt x="13" y="4"/>
                    </a:lnTo>
                    <a:lnTo>
                      <a:pt x="16" y="5"/>
                    </a:lnTo>
                    <a:lnTo>
                      <a:pt x="16" y="5"/>
                    </a:lnTo>
                    <a:lnTo>
                      <a:pt x="13" y="2"/>
                    </a:lnTo>
                    <a:lnTo>
                      <a:pt x="9" y="0"/>
                    </a:lnTo>
                    <a:lnTo>
                      <a:pt x="9" y="0"/>
                    </a:lnTo>
                    <a:lnTo>
                      <a:pt x="5" y="1"/>
                    </a:lnTo>
                    <a:lnTo>
                      <a:pt x="3"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1" name="Freeform 479"/>
              <p:cNvSpPr/>
              <p:nvPr/>
            </p:nvSpPr>
            <p:spPr bwMode="auto">
              <a:xfrm>
                <a:off x="4465531" y="1586759"/>
                <a:ext cx="21552" cy="22899"/>
              </a:xfrm>
              <a:custGeom>
                <a:avLst/>
                <a:gdLst>
                  <a:gd name="T0" fmla="*/ 7 w 16"/>
                  <a:gd name="T1" fmla="*/ 17 h 17"/>
                  <a:gd name="T2" fmla="*/ 7 w 16"/>
                  <a:gd name="T3" fmla="*/ 17 h 17"/>
                  <a:gd name="T4" fmla="*/ 11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3 w 16"/>
                  <a:gd name="T27" fmla="*/ 2 h 17"/>
                  <a:gd name="T28" fmla="*/ 1 w 16"/>
                  <a:gd name="T29" fmla="*/ 5 h 17"/>
                  <a:gd name="T30" fmla="*/ 0 w 16"/>
                  <a:gd name="T31" fmla="*/ 9 h 17"/>
                  <a:gd name="T32" fmla="*/ 0 w 16"/>
                  <a:gd name="T33" fmla="*/ 9 h 17"/>
                  <a:gd name="T34" fmla="*/ 0 w 16"/>
                  <a:gd name="T35" fmla="*/ 11 h 17"/>
                  <a:gd name="T36" fmla="*/ 1 w 16"/>
                  <a:gd name="T37" fmla="*/ 14 h 17"/>
                  <a:gd name="T38" fmla="*/ 4 w 16"/>
                  <a:gd name="T39" fmla="*/ 17 h 17"/>
                  <a:gd name="T40" fmla="*/ 7 w 16"/>
                  <a:gd name="T41" fmla="*/ 17 h 17"/>
                  <a:gd name="T42" fmla="*/ 7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7" y="17"/>
                    </a:moveTo>
                    <a:lnTo>
                      <a:pt x="7" y="17"/>
                    </a:lnTo>
                    <a:lnTo>
                      <a:pt x="11" y="17"/>
                    </a:lnTo>
                    <a:lnTo>
                      <a:pt x="13" y="15"/>
                    </a:lnTo>
                    <a:lnTo>
                      <a:pt x="15" y="13"/>
                    </a:lnTo>
                    <a:lnTo>
                      <a:pt x="16" y="10"/>
                    </a:lnTo>
                    <a:lnTo>
                      <a:pt x="16" y="10"/>
                    </a:lnTo>
                    <a:lnTo>
                      <a:pt x="16" y="6"/>
                    </a:lnTo>
                    <a:lnTo>
                      <a:pt x="15" y="3"/>
                    </a:lnTo>
                    <a:lnTo>
                      <a:pt x="12" y="2"/>
                    </a:lnTo>
                    <a:lnTo>
                      <a:pt x="9" y="0"/>
                    </a:lnTo>
                    <a:lnTo>
                      <a:pt x="9" y="0"/>
                    </a:lnTo>
                    <a:lnTo>
                      <a:pt x="5" y="0"/>
                    </a:lnTo>
                    <a:lnTo>
                      <a:pt x="3" y="2"/>
                    </a:lnTo>
                    <a:lnTo>
                      <a:pt x="1" y="5"/>
                    </a:lnTo>
                    <a:lnTo>
                      <a:pt x="0" y="9"/>
                    </a:lnTo>
                    <a:lnTo>
                      <a:pt x="0" y="9"/>
                    </a:lnTo>
                    <a:lnTo>
                      <a:pt x="0" y="11"/>
                    </a:lnTo>
                    <a:lnTo>
                      <a:pt x="1" y="14"/>
                    </a:lnTo>
                    <a:lnTo>
                      <a:pt x="4" y="17"/>
                    </a:lnTo>
                    <a:lnTo>
                      <a:pt x="7" y="17"/>
                    </a:lnTo>
                    <a:lnTo>
                      <a:pt x="7"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2" name="Freeform 480"/>
              <p:cNvSpPr/>
              <p:nvPr/>
            </p:nvSpPr>
            <p:spPr bwMode="auto">
              <a:xfrm>
                <a:off x="4465531" y="1586759"/>
                <a:ext cx="21552" cy="18858"/>
              </a:xfrm>
              <a:custGeom>
                <a:avLst/>
                <a:gdLst>
                  <a:gd name="T0" fmla="*/ 1 w 16"/>
                  <a:gd name="T1" fmla="*/ 14 h 14"/>
                  <a:gd name="T2" fmla="*/ 1 w 16"/>
                  <a:gd name="T3" fmla="*/ 14 h 14"/>
                  <a:gd name="T4" fmla="*/ 1 w 16"/>
                  <a:gd name="T5" fmla="*/ 10 h 14"/>
                  <a:gd name="T6" fmla="*/ 1 w 16"/>
                  <a:gd name="T7" fmla="*/ 10 h 14"/>
                  <a:gd name="T8" fmla="*/ 3 w 16"/>
                  <a:gd name="T9" fmla="*/ 7 h 14"/>
                  <a:gd name="T10" fmla="*/ 4 w 16"/>
                  <a:gd name="T11" fmla="*/ 5 h 14"/>
                  <a:gd name="T12" fmla="*/ 7 w 16"/>
                  <a:gd name="T13" fmla="*/ 3 h 14"/>
                  <a:gd name="T14" fmla="*/ 11 w 16"/>
                  <a:gd name="T15" fmla="*/ 3 h 14"/>
                  <a:gd name="T16" fmla="*/ 11 w 16"/>
                  <a:gd name="T17" fmla="*/ 3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3 w 16"/>
                  <a:gd name="T33" fmla="*/ 2 h 14"/>
                  <a:gd name="T34" fmla="*/ 1 w 16"/>
                  <a:gd name="T35" fmla="*/ 5 h 14"/>
                  <a:gd name="T36" fmla="*/ 0 w 16"/>
                  <a:gd name="T37" fmla="*/ 9 h 14"/>
                  <a:gd name="T38" fmla="*/ 0 w 16"/>
                  <a:gd name="T39" fmla="*/ 9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3" y="7"/>
                    </a:lnTo>
                    <a:lnTo>
                      <a:pt x="4" y="5"/>
                    </a:lnTo>
                    <a:lnTo>
                      <a:pt x="7" y="3"/>
                    </a:lnTo>
                    <a:lnTo>
                      <a:pt x="11" y="3"/>
                    </a:lnTo>
                    <a:lnTo>
                      <a:pt x="11" y="3"/>
                    </a:lnTo>
                    <a:lnTo>
                      <a:pt x="13" y="3"/>
                    </a:lnTo>
                    <a:lnTo>
                      <a:pt x="16" y="6"/>
                    </a:lnTo>
                    <a:lnTo>
                      <a:pt x="16" y="6"/>
                    </a:lnTo>
                    <a:lnTo>
                      <a:pt x="13" y="2"/>
                    </a:lnTo>
                    <a:lnTo>
                      <a:pt x="9" y="0"/>
                    </a:lnTo>
                    <a:lnTo>
                      <a:pt x="9" y="0"/>
                    </a:lnTo>
                    <a:lnTo>
                      <a:pt x="5" y="0"/>
                    </a:lnTo>
                    <a:lnTo>
                      <a:pt x="3" y="2"/>
                    </a:lnTo>
                    <a:lnTo>
                      <a:pt x="1" y="5"/>
                    </a:lnTo>
                    <a:lnTo>
                      <a:pt x="0" y="9"/>
                    </a:lnTo>
                    <a:lnTo>
                      <a:pt x="0" y="9"/>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3" name="Freeform 481"/>
              <p:cNvSpPr/>
              <p:nvPr/>
            </p:nvSpPr>
            <p:spPr bwMode="auto">
              <a:xfrm>
                <a:off x="4460143" y="1632556"/>
                <a:ext cx="21552" cy="21552"/>
              </a:xfrm>
              <a:custGeom>
                <a:avLst/>
                <a:gdLst>
                  <a:gd name="T0" fmla="*/ 7 w 16"/>
                  <a:gd name="T1" fmla="*/ 16 h 16"/>
                  <a:gd name="T2" fmla="*/ 7 w 16"/>
                  <a:gd name="T3" fmla="*/ 16 h 16"/>
                  <a:gd name="T4" fmla="*/ 11 w 16"/>
                  <a:gd name="T5" fmla="*/ 16 h 16"/>
                  <a:gd name="T6" fmla="*/ 13 w 16"/>
                  <a:gd name="T7" fmla="*/ 15 h 16"/>
                  <a:gd name="T8" fmla="*/ 15 w 16"/>
                  <a:gd name="T9" fmla="*/ 12 h 16"/>
                  <a:gd name="T10" fmla="*/ 16 w 16"/>
                  <a:gd name="T11" fmla="*/ 8 h 16"/>
                  <a:gd name="T12" fmla="*/ 16 w 16"/>
                  <a:gd name="T13" fmla="*/ 8 h 16"/>
                  <a:gd name="T14" fmla="*/ 16 w 16"/>
                  <a:gd name="T15" fmla="*/ 6 h 16"/>
                  <a:gd name="T16" fmla="*/ 15 w 16"/>
                  <a:gd name="T17" fmla="*/ 3 h 16"/>
                  <a:gd name="T18" fmla="*/ 12 w 16"/>
                  <a:gd name="T19" fmla="*/ 0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7 h 16"/>
                  <a:gd name="T32" fmla="*/ 0 w 16"/>
                  <a:gd name="T33" fmla="*/ 7 h 16"/>
                  <a:gd name="T34" fmla="*/ 0 w 16"/>
                  <a:gd name="T35" fmla="*/ 11 h 16"/>
                  <a:gd name="T36" fmla="*/ 1 w 16"/>
                  <a:gd name="T37" fmla="*/ 14 h 16"/>
                  <a:gd name="T38" fmla="*/ 4 w 16"/>
                  <a:gd name="T39" fmla="*/ 15 h 16"/>
                  <a:gd name="T40" fmla="*/ 7 w 16"/>
                  <a:gd name="T41" fmla="*/ 16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7" y="16"/>
                    </a:lnTo>
                    <a:lnTo>
                      <a:pt x="11" y="16"/>
                    </a:lnTo>
                    <a:lnTo>
                      <a:pt x="13" y="15"/>
                    </a:lnTo>
                    <a:lnTo>
                      <a:pt x="15" y="12"/>
                    </a:lnTo>
                    <a:lnTo>
                      <a:pt x="16" y="8"/>
                    </a:lnTo>
                    <a:lnTo>
                      <a:pt x="16" y="8"/>
                    </a:lnTo>
                    <a:lnTo>
                      <a:pt x="16" y="6"/>
                    </a:lnTo>
                    <a:lnTo>
                      <a:pt x="15" y="3"/>
                    </a:lnTo>
                    <a:lnTo>
                      <a:pt x="12" y="0"/>
                    </a:lnTo>
                    <a:lnTo>
                      <a:pt x="9" y="0"/>
                    </a:lnTo>
                    <a:lnTo>
                      <a:pt x="9" y="0"/>
                    </a:lnTo>
                    <a:lnTo>
                      <a:pt x="5" y="0"/>
                    </a:lnTo>
                    <a:lnTo>
                      <a:pt x="2" y="2"/>
                    </a:lnTo>
                    <a:lnTo>
                      <a:pt x="1" y="4"/>
                    </a:lnTo>
                    <a:lnTo>
                      <a:pt x="0" y="7"/>
                    </a:lnTo>
                    <a:lnTo>
                      <a:pt x="0" y="7"/>
                    </a:lnTo>
                    <a:lnTo>
                      <a:pt x="0" y="11"/>
                    </a:lnTo>
                    <a:lnTo>
                      <a:pt x="1" y="14"/>
                    </a:lnTo>
                    <a:lnTo>
                      <a:pt x="4"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4" name="Freeform 482"/>
              <p:cNvSpPr/>
              <p:nvPr/>
            </p:nvSpPr>
            <p:spPr bwMode="auto">
              <a:xfrm>
                <a:off x="4460143" y="1632556"/>
                <a:ext cx="21552" cy="18858"/>
              </a:xfrm>
              <a:custGeom>
                <a:avLst/>
                <a:gdLst>
                  <a:gd name="T0" fmla="*/ 1 w 16"/>
                  <a:gd name="T1" fmla="*/ 14 h 14"/>
                  <a:gd name="T2" fmla="*/ 1 w 16"/>
                  <a:gd name="T3" fmla="*/ 14 h 14"/>
                  <a:gd name="T4" fmla="*/ 1 w 16"/>
                  <a:gd name="T5" fmla="*/ 10 h 14"/>
                  <a:gd name="T6" fmla="*/ 1 w 16"/>
                  <a:gd name="T7" fmla="*/ 10 h 14"/>
                  <a:gd name="T8" fmla="*/ 2 w 16"/>
                  <a:gd name="T9" fmla="*/ 6 h 14"/>
                  <a:gd name="T10" fmla="*/ 4 w 16"/>
                  <a:gd name="T11" fmla="*/ 4 h 14"/>
                  <a:gd name="T12" fmla="*/ 7 w 16"/>
                  <a:gd name="T13" fmla="*/ 3 h 14"/>
                  <a:gd name="T14" fmla="*/ 11 w 16"/>
                  <a:gd name="T15" fmla="*/ 2 h 14"/>
                  <a:gd name="T16" fmla="*/ 11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6"/>
                    </a:lnTo>
                    <a:lnTo>
                      <a:pt x="4" y="4"/>
                    </a:lnTo>
                    <a:lnTo>
                      <a:pt x="7" y="3"/>
                    </a:lnTo>
                    <a:lnTo>
                      <a:pt x="11" y="2"/>
                    </a:lnTo>
                    <a:lnTo>
                      <a:pt x="11"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5" name="Freeform 483"/>
              <p:cNvSpPr/>
              <p:nvPr/>
            </p:nvSpPr>
            <p:spPr bwMode="auto">
              <a:xfrm>
                <a:off x="4454755" y="1677007"/>
                <a:ext cx="21552" cy="21552"/>
              </a:xfrm>
              <a:custGeom>
                <a:avLst/>
                <a:gdLst>
                  <a:gd name="T0" fmla="*/ 6 w 16"/>
                  <a:gd name="T1" fmla="*/ 16 h 16"/>
                  <a:gd name="T2" fmla="*/ 6 w 16"/>
                  <a:gd name="T3" fmla="*/ 16 h 16"/>
                  <a:gd name="T4" fmla="*/ 11 w 16"/>
                  <a:gd name="T5" fmla="*/ 16 h 16"/>
                  <a:gd name="T6" fmla="*/ 13 w 16"/>
                  <a:gd name="T7" fmla="*/ 14 h 16"/>
                  <a:gd name="T8" fmla="*/ 15 w 16"/>
                  <a:gd name="T9" fmla="*/ 12 h 16"/>
                  <a:gd name="T10" fmla="*/ 16 w 16"/>
                  <a:gd name="T11" fmla="*/ 9 h 16"/>
                  <a:gd name="T12" fmla="*/ 16 w 16"/>
                  <a:gd name="T13" fmla="*/ 9 h 16"/>
                  <a:gd name="T14" fmla="*/ 16 w 16"/>
                  <a:gd name="T15" fmla="*/ 6 h 16"/>
                  <a:gd name="T16" fmla="*/ 15 w 16"/>
                  <a:gd name="T17" fmla="*/ 2 h 16"/>
                  <a:gd name="T18" fmla="*/ 12 w 16"/>
                  <a:gd name="T19" fmla="*/ 1 h 16"/>
                  <a:gd name="T20" fmla="*/ 9 w 16"/>
                  <a:gd name="T21" fmla="*/ 0 h 16"/>
                  <a:gd name="T22" fmla="*/ 9 w 16"/>
                  <a:gd name="T23" fmla="*/ 0 h 16"/>
                  <a:gd name="T24" fmla="*/ 5 w 16"/>
                  <a:gd name="T25" fmla="*/ 0 h 16"/>
                  <a:gd name="T26" fmla="*/ 2 w 16"/>
                  <a:gd name="T27" fmla="*/ 2 h 16"/>
                  <a:gd name="T28" fmla="*/ 1 w 16"/>
                  <a:gd name="T29" fmla="*/ 4 h 16"/>
                  <a:gd name="T30" fmla="*/ 0 w 16"/>
                  <a:gd name="T31" fmla="*/ 8 h 16"/>
                  <a:gd name="T32" fmla="*/ 0 w 16"/>
                  <a:gd name="T33" fmla="*/ 8 h 16"/>
                  <a:gd name="T34" fmla="*/ 0 w 16"/>
                  <a:gd name="T35" fmla="*/ 10 h 16"/>
                  <a:gd name="T36" fmla="*/ 1 w 16"/>
                  <a:gd name="T37" fmla="*/ 13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4"/>
                    </a:lnTo>
                    <a:lnTo>
                      <a:pt x="15" y="12"/>
                    </a:lnTo>
                    <a:lnTo>
                      <a:pt x="16" y="9"/>
                    </a:lnTo>
                    <a:lnTo>
                      <a:pt x="16" y="9"/>
                    </a:lnTo>
                    <a:lnTo>
                      <a:pt x="16" y="6"/>
                    </a:lnTo>
                    <a:lnTo>
                      <a:pt x="15" y="2"/>
                    </a:lnTo>
                    <a:lnTo>
                      <a:pt x="12" y="1"/>
                    </a:lnTo>
                    <a:lnTo>
                      <a:pt x="9" y="0"/>
                    </a:lnTo>
                    <a:lnTo>
                      <a:pt x="9" y="0"/>
                    </a:lnTo>
                    <a:lnTo>
                      <a:pt x="5" y="0"/>
                    </a:lnTo>
                    <a:lnTo>
                      <a:pt x="2" y="2"/>
                    </a:lnTo>
                    <a:lnTo>
                      <a:pt x="1" y="4"/>
                    </a:lnTo>
                    <a:lnTo>
                      <a:pt x="0" y="8"/>
                    </a:lnTo>
                    <a:lnTo>
                      <a:pt x="0" y="8"/>
                    </a:lnTo>
                    <a:lnTo>
                      <a:pt x="0" y="10"/>
                    </a:lnTo>
                    <a:lnTo>
                      <a:pt x="1" y="13"/>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6" name="Freeform 484"/>
              <p:cNvSpPr/>
              <p:nvPr/>
            </p:nvSpPr>
            <p:spPr bwMode="auto">
              <a:xfrm>
                <a:off x="4454755" y="1677007"/>
                <a:ext cx="21552" cy="17511"/>
              </a:xfrm>
              <a:custGeom>
                <a:avLst/>
                <a:gdLst>
                  <a:gd name="T0" fmla="*/ 1 w 16"/>
                  <a:gd name="T1" fmla="*/ 13 h 13"/>
                  <a:gd name="T2" fmla="*/ 1 w 16"/>
                  <a:gd name="T3" fmla="*/ 13 h 13"/>
                  <a:gd name="T4" fmla="*/ 1 w 16"/>
                  <a:gd name="T5" fmla="*/ 9 h 13"/>
                  <a:gd name="T6" fmla="*/ 1 w 16"/>
                  <a:gd name="T7" fmla="*/ 9 h 13"/>
                  <a:gd name="T8" fmla="*/ 2 w 16"/>
                  <a:gd name="T9" fmla="*/ 6 h 13"/>
                  <a:gd name="T10" fmla="*/ 4 w 16"/>
                  <a:gd name="T11" fmla="*/ 4 h 13"/>
                  <a:gd name="T12" fmla="*/ 6 w 16"/>
                  <a:gd name="T13" fmla="*/ 2 h 13"/>
                  <a:gd name="T14" fmla="*/ 11 w 16"/>
                  <a:gd name="T15" fmla="*/ 2 h 13"/>
                  <a:gd name="T16" fmla="*/ 11 w 16"/>
                  <a:gd name="T17" fmla="*/ 2 h 13"/>
                  <a:gd name="T18" fmla="*/ 13 w 16"/>
                  <a:gd name="T19" fmla="*/ 4 h 13"/>
                  <a:gd name="T20" fmla="*/ 16 w 16"/>
                  <a:gd name="T21" fmla="*/ 5 h 13"/>
                  <a:gd name="T22" fmla="*/ 16 w 16"/>
                  <a:gd name="T23" fmla="*/ 5 h 13"/>
                  <a:gd name="T24" fmla="*/ 13 w 16"/>
                  <a:gd name="T25" fmla="*/ 1 h 13"/>
                  <a:gd name="T26" fmla="*/ 9 w 16"/>
                  <a:gd name="T27" fmla="*/ 0 h 13"/>
                  <a:gd name="T28" fmla="*/ 9 w 16"/>
                  <a:gd name="T29" fmla="*/ 0 h 13"/>
                  <a:gd name="T30" fmla="*/ 5 w 16"/>
                  <a:gd name="T31" fmla="*/ 0 h 13"/>
                  <a:gd name="T32" fmla="*/ 2 w 16"/>
                  <a:gd name="T33" fmla="*/ 2 h 13"/>
                  <a:gd name="T34" fmla="*/ 1 w 16"/>
                  <a:gd name="T35" fmla="*/ 4 h 13"/>
                  <a:gd name="T36" fmla="*/ 0 w 16"/>
                  <a:gd name="T37" fmla="*/ 8 h 13"/>
                  <a:gd name="T38" fmla="*/ 0 w 16"/>
                  <a:gd name="T39" fmla="*/ 8 h 13"/>
                  <a:gd name="T40" fmla="*/ 0 w 16"/>
                  <a:gd name="T41" fmla="*/ 10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9"/>
                    </a:lnTo>
                    <a:lnTo>
                      <a:pt x="1" y="9"/>
                    </a:lnTo>
                    <a:lnTo>
                      <a:pt x="2" y="6"/>
                    </a:lnTo>
                    <a:lnTo>
                      <a:pt x="4" y="4"/>
                    </a:lnTo>
                    <a:lnTo>
                      <a:pt x="6" y="2"/>
                    </a:lnTo>
                    <a:lnTo>
                      <a:pt x="11" y="2"/>
                    </a:lnTo>
                    <a:lnTo>
                      <a:pt x="11" y="2"/>
                    </a:lnTo>
                    <a:lnTo>
                      <a:pt x="13" y="4"/>
                    </a:lnTo>
                    <a:lnTo>
                      <a:pt x="16" y="5"/>
                    </a:lnTo>
                    <a:lnTo>
                      <a:pt x="16" y="5"/>
                    </a:lnTo>
                    <a:lnTo>
                      <a:pt x="13" y="1"/>
                    </a:lnTo>
                    <a:lnTo>
                      <a:pt x="9" y="0"/>
                    </a:lnTo>
                    <a:lnTo>
                      <a:pt x="9" y="0"/>
                    </a:lnTo>
                    <a:lnTo>
                      <a:pt x="5" y="0"/>
                    </a:lnTo>
                    <a:lnTo>
                      <a:pt x="2" y="2"/>
                    </a:lnTo>
                    <a:lnTo>
                      <a:pt x="1" y="4"/>
                    </a:lnTo>
                    <a:lnTo>
                      <a:pt x="0" y="8"/>
                    </a:lnTo>
                    <a:lnTo>
                      <a:pt x="0" y="8"/>
                    </a:lnTo>
                    <a:lnTo>
                      <a:pt x="0" y="10"/>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7" name="Freeform 485"/>
              <p:cNvSpPr/>
              <p:nvPr/>
            </p:nvSpPr>
            <p:spPr bwMode="auto">
              <a:xfrm>
                <a:off x="4449367" y="1721457"/>
                <a:ext cx="21552" cy="22899"/>
              </a:xfrm>
              <a:custGeom>
                <a:avLst/>
                <a:gdLst>
                  <a:gd name="T0" fmla="*/ 6 w 16"/>
                  <a:gd name="T1" fmla="*/ 17 h 17"/>
                  <a:gd name="T2" fmla="*/ 6 w 16"/>
                  <a:gd name="T3" fmla="*/ 17 h 17"/>
                  <a:gd name="T4" fmla="*/ 10 w 16"/>
                  <a:gd name="T5" fmla="*/ 17 h 17"/>
                  <a:gd name="T6" fmla="*/ 13 w 16"/>
                  <a:gd name="T7" fmla="*/ 15 h 17"/>
                  <a:gd name="T8" fmla="*/ 15 w 16"/>
                  <a:gd name="T9" fmla="*/ 13 h 17"/>
                  <a:gd name="T10" fmla="*/ 16 w 16"/>
                  <a:gd name="T11" fmla="*/ 10 h 17"/>
                  <a:gd name="T12" fmla="*/ 16 w 16"/>
                  <a:gd name="T13" fmla="*/ 10 h 17"/>
                  <a:gd name="T14" fmla="*/ 16 w 16"/>
                  <a:gd name="T15" fmla="*/ 6 h 17"/>
                  <a:gd name="T16" fmla="*/ 15 w 16"/>
                  <a:gd name="T17" fmla="*/ 3 h 17"/>
                  <a:gd name="T18" fmla="*/ 12 w 16"/>
                  <a:gd name="T19" fmla="*/ 2 h 17"/>
                  <a:gd name="T20" fmla="*/ 9 w 16"/>
                  <a:gd name="T21" fmla="*/ 0 h 17"/>
                  <a:gd name="T22" fmla="*/ 9 w 16"/>
                  <a:gd name="T23" fmla="*/ 0 h 17"/>
                  <a:gd name="T24" fmla="*/ 5 w 16"/>
                  <a:gd name="T25" fmla="*/ 0 h 17"/>
                  <a:gd name="T26" fmla="*/ 2 w 16"/>
                  <a:gd name="T27" fmla="*/ 2 h 17"/>
                  <a:gd name="T28" fmla="*/ 1 w 16"/>
                  <a:gd name="T29" fmla="*/ 4 h 17"/>
                  <a:gd name="T30" fmla="*/ 0 w 16"/>
                  <a:gd name="T31" fmla="*/ 7 h 17"/>
                  <a:gd name="T32" fmla="*/ 0 w 16"/>
                  <a:gd name="T33" fmla="*/ 7 h 17"/>
                  <a:gd name="T34" fmla="*/ 0 w 16"/>
                  <a:gd name="T35" fmla="*/ 11 h 17"/>
                  <a:gd name="T36" fmla="*/ 1 w 16"/>
                  <a:gd name="T37" fmla="*/ 14 h 17"/>
                  <a:gd name="T38" fmla="*/ 4 w 16"/>
                  <a:gd name="T39" fmla="*/ 15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7"/>
                    </a:lnTo>
                    <a:lnTo>
                      <a:pt x="13" y="15"/>
                    </a:lnTo>
                    <a:lnTo>
                      <a:pt x="15" y="13"/>
                    </a:lnTo>
                    <a:lnTo>
                      <a:pt x="16" y="10"/>
                    </a:lnTo>
                    <a:lnTo>
                      <a:pt x="16" y="10"/>
                    </a:lnTo>
                    <a:lnTo>
                      <a:pt x="16" y="6"/>
                    </a:lnTo>
                    <a:lnTo>
                      <a:pt x="15" y="3"/>
                    </a:lnTo>
                    <a:lnTo>
                      <a:pt x="12" y="2"/>
                    </a:lnTo>
                    <a:lnTo>
                      <a:pt x="9" y="0"/>
                    </a:lnTo>
                    <a:lnTo>
                      <a:pt x="9" y="0"/>
                    </a:lnTo>
                    <a:lnTo>
                      <a:pt x="5" y="0"/>
                    </a:lnTo>
                    <a:lnTo>
                      <a:pt x="2" y="2"/>
                    </a:lnTo>
                    <a:lnTo>
                      <a:pt x="1" y="4"/>
                    </a:lnTo>
                    <a:lnTo>
                      <a:pt x="0" y="7"/>
                    </a:lnTo>
                    <a:lnTo>
                      <a:pt x="0" y="7"/>
                    </a:lnTo>
                    <a:lnTo>
                      <a:pt x="0" y="11"/>
                    </a:lnTo>
                    <a:lnTo>
                      <a:pt x="1" y="14"/>
                    </a:lnTo>
                    <a:lnTo>
                      <a:pt x="4" y="15"/>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8" name="Freeform 486"/>
              <p:cNvSpPr/>
              <p:nvPr/>
            </p:nvSpPr>
            <p:spPr bwMode="auto">
              <a:xfrm>
                <a:off x="4449367" y="1721457"/>
                <a:ext cx="21552" cy="18858"/>
              </a:xfrm>
              <a:custGeom>
                <a:avLst/>
                <a:gdLst>
                  <a:gd name="T0" fmla="*/ 1 w 16"/>
                  <a:gd name="T1" fmla="*/ 14 h 14"/>
                  <a:gd name="T2" fmla="*/ 1 w 16"/>
                  <a:gd name="T3" fmla="*/ 14 h 14"/>
                  <a:gd name="T4" fmla="*/ 1 w 16"/>
                  <a:gd name="T5" fmla="*/ 10 h 14"/>
                  <a:gd name="T6" fmla="*/ 1 w 16"/>
                  <a:gd name="T7" fmla="*/ 10 h 14"/>
                  <a:gd name="T8" fmla="*/ 2 w 16"/>
                  <a:gd name="T9" fmla="*/ 7 h 14"/>
                  <a:gd name="T10" fmla="*/ 4 w 16"/>
                  <a:gd name="T11" fmla="*/ 4 h 14"/>
                  <a:gd name="T12" fmla="*/ 6 w 16"/>
                  <a:gd name="T13" fmla="*/ 3 h 14"/>
                  <a:gd name="T14" fmla="*/ 10 w 16"/>
                  <a:gd name="T15" fmla="*/ 2 h 14"/>
                  <a:gd name="T16" fmla="*/ 10 w 16"/>
                  <a:gd name="T17" fmla="*/ 2 h 14"/>
                  <a:gd name="T18" fmla="*/ 13 w 16"/>
                  <a:gd name="T19" fmla="*/ 3 h 14"/>
                  <a:gd name="T20" fmla="*/ 16 w 16"/>
                  <a:gd name="T21" fmla="*/ 6 h 14"/>
                  <a:gd name="T22" fmla="*/ 16 w 16"/>
                  <a:gd name="T23" fmla="*/ 6 h 14"/>
                  <a:gd name="T24" fmla="*/ 13 w 16"/>
                  <a:gd name="T25" fmla="*/ 2 h 14"/>
                  <a:gd name="T26" fmla="*/ 9 w 16"/>
                  <a:gd name="T27" fmla="*/ 0 h 14"/>
                  <a:gd name="T28" fmla="*/ 9 w 16"/>
                  <a:gd name="T29" fmla="*/ 0 h 14"/>
                  <a:gd name="T30" fmla="*/ 5 w 16"/>
                  <a:gd name="T31" fmla="*/ 0 h 14"/>
                  <a:gd name="T32" fmla="*/ 2 w 16"/>
                  <a:gd name="T33" fmla="*/ 2 h 14"/>
                  <a:gd name="T34" fmla="*/ 1 w 16"/>
                  <a:gd name="T35" fmla="*/ 4 h 14"/>
                  <a:gd name="T36" fmla="*/ 0 w 16"/>
                  <a:gd name="T37" fmla="*/ 7 h 14"/>
                  <a:gd name="T38" fmla="*/ 0 w 16"/>
                  <a:gd name="T39" fmla="*/ 7 h 14"/>
                  <a:gd name="T40" fmla="*/ 0 w 16"/>
                  <a:gd name="T41" fmla="*/ 11 h 14"/>
                  <a:gd name="T42" fmla="*/ 1 w 16"/>
                  <a:gd name="T43" fmla="*/ 14 h 14"/>
                  <a:gd name="T44" fmla="*/ 1 w 16"/>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4">
                    <a:moveTo>
                      <a:pt x="1" y="14"/>
                    </a:moveTo>
                    <a:lnTo>
                      <a:pt x="1" y="14"/>
                    </a:lnTo>
                    <a:lnTo>
                      <a:pt x="1" y="10"/>
                    </a:lnTo>
                    <a:lnTo>
                      <a:pt x="1" y="10"/>
                    </a:lnTo>
                    <a:lnTo>
                      <a:pt x="2" y="7"/>
                    </a:lnTo>
                    <a:lnTo>
                      <a:pt x="4" y="4"/>
                    </a:lnTo>
                    <a:lnTo>
                      <a:pt x="6" y="3"/>
                    </a:lnTo>
                    <a:lnTo>
                      <a:pt x="10" y="2"/>
                    </a:lnTo>
                    <a:lnTo>
                      <a:pt x="10" y="2"/>
                    </a:lnTo>
                    <a:lnTo>
                      <a:pt x="13" y="3"/>
                    </a:lnTo>
                    <a:lnTo>
                      <a:pt x="16" y="6"/>
                    </a:lnTo>
                    <a:lnTo>
                      <a:pt x="16" y="6"/>
                    </a:lnTo>
                    <a:lnTo>
                      <a:pt x="13" y="2"/>
                    </a:lnTo>
                    <a:lnTo>
                      <a:pt x="9" y="0"/>
                    </a:lnTo>
                    <a:lnTo>
                      <a:pt x="9" y="0"/>
                    </a:lnTo>
                    <a:lnTo>
                      <a:pt x="5" y="0"/>
                    </a:lnTo>
                    <a:lnTo>
                      <a:pt x="2" y="2"/>
                    </a:lnTo>
                    <a:lnTo>
                      <a:pt x="1" y="4"/>
                    </a:lnTo>
                    <a:lnTo>
                      <a:pt x="0" y="7"/>
                    </a:lnTo>
                    <a:lnTo>
                      <a:pt x="0" y="7"/>
                    </a:lnTo>
                    <a:lnTo>
                      <a:pt x="0" y="11"/>
                    </a:lnTo>
                    <a:lnTo>
                      <a:pt x="1" y="14"/>
                    </a:lnTo>
                    <a:lnTo>
                      <a:pt x="1" y="14"/>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9" name="Freeform 487"/>
              <p:cNvSpPr/>
              <p:nvPr/>
            </p:nvSpPr>
            <p:spPr bwMode="auto">
              <a:xfrm>
                <a:off x="4443979" y="1765908"/>
                <a:ext cx="21552" cy="22899"/>
              </a:xfrm>
              <a:custGeom>
                <a:avLst/>
                <a:gdLst>
                  <a:gd name="T0" fmla="*/ 6 w 16"/>
                  <a:gd name="T1" fmla="*/ 17 h 17"/>
                  <a:gd name="T2" fmla="*/ 6 w 16"/>
                  <a:gd name="T3" fmla="*/ 17 h 17"/>
                  <a:gd name="T4" fmla="*/ 10 w 16"/>
                  <a:gd name="T5" fmla="*/ 16 h 17"/>
                  <a:gd name="T6" fmla="*/ 13 w 16"/>
                  <a:gd name="T7" fmla="*/ 15 h 17"/>
                  <a:gd name="T8" fmla="*/ 14 w 16"/>
                  <a:gd name="T9" fmla="*/ 13 h 17"/>
                  <a:gd name="T10" fmla="*/ 16 w 16"/>
                  <a:gd name="T11" fmla="*/ 9 h 17"/>
                  <a:gd name="T12" fmla="*/ 16 w 16"/>
                  <a:gd name="T13" fmla="*/ 9 h 17"/>
                  <a:gd name="T14" fmla="*/ 16 w 16"/>
                  <a:gd name="T15" fmla="*/ 7 h 17"/>
                  <a:gd name="T16" fmla="*/ 14 w 16"/>
                  <a:gd name="T17" fmla="*/ 4 h 17"/>
                  <a:gd name="T18" fmla="*/ 12 w 16"/>
                  <a:gd name="T19" fmla="*/ 1 h 17"/>
                  <a:gd name="T20" fmla="*/ 9 w 16"/>
                  <a:gd name="T21" fmla="*/ 0 h 17"/>
                  <a:gd name="T22" fmla="*/ 9 w 16"/>
                  <a:gd name="T23" fmla="*/ 0 h 17"/>
                  <a:gd name="T24" fmla="*/ 5 w 16"/>
                  <a:gd name="T25" fmla="*/ 1 h 17"/>
                  <a:gd name="T26" fmla="*/ 2 w 16"/>
                  <a:gd name="T27" fmla="*/ 2 h 17"/>
                  <a:gd name="T28" fmla="*/ 1 w 16"/>
                  <a:gd name="T29" fmla="*/ 5 h 17"/>
                  <a:gd name="T30" fmla="*/ 0 w 16"/>
                  <a:gd name="T31" fmla="*/ 8 h 17"/>
                  <a:gd name="T32" fmla="*/ 0 w 16"/>
                  <a:gd name="T33" fmla="*/ 8 h 17"/>
                  <a:gd name="T34" fmla="*/ 0 w 16"/>
                  <a:gd name="T35" fmla="*/ 11 h 17"/>
                  <a:gd name="T36" fmla="*/ 1 w 16"/>
                  <a:gd name="T37" fmla="*/ 13 h 17"/>
                  <a:gd name="T38" fmla="*/ 4 w 16"/>
                  <a:gd name="T39" fmla="*/ 16 h 17"/>
                  <a:gd name="T40" fmla="*/ 6 w 16"/>
                  <a:gd name="T41" fmla="*/ 17 h 17"/>
                  <a:gd name="T42" fmla="*/ 6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6" y="17"/>
                    </a:moveTo>
                    <a:lnTo>
                      <a:pt x="6" y="17"/>
                    </a:lnTo>
                    <a:lnTo>
                      <a:pt x="10" y="16"/>
                    </a:lnTo>
                    <a:lnTo>
                      <a:pt x="13" y="15"/>
                    </a:lnTo>
                    <a:lnTo>
                      <a:pt x="14" y="13"/>
                    </a:lnTo>
                    <a:lnTo>
                      <a:pt x="16" y="9"/>
                    </a:lnTo>
                    <a:lnTo>
                      <a:pt x="16" y="9"/>
                    </a:lnTo>
                    <a:lnTo>
                      <a:pt x="16" y="7"/>
                    </a:lnTo>
                    <a:lnTo>
                      <a:pt x="14" y="4"/>
                    </a:lnTo>
                    <a:lnTo>
                      <a:pt x="12" y="1"/>
                    </a:lnTo>
                    <a:lnTo>
                      <a:pt x="9" y="0"/>
                    </a:lnTo>
                    <a:lnTo>
                      <a:pt x="9" y="0"/>
                    </a:lnTo>
                    <a:lnTo>
                      <a:pt x="5" y="1"/>
                    </a:lnTo>
                    <a:lnTo>
                      <a:pt x="2" y="2"/>
                    </a:lnTo>
                    <a:lnTo>
                      <a:pt x="1" y="5"/>
                    </a:lnTo>
                    <a:lnTo>
                      <a:pt x="0" y="8"/>
                    </a:lnTo>
                    <a:lnTo>
                      <a:pt x="0" y="8"/>
                    </a:lnTo>
                    <a:lnTo>
                      <a:pt x="0" y="11"/>
                    </a:lnTo>
                    <a:lnTo>
                      <a:pt x="1" y="13"/>
                    </a:lnTo>
                    <a:lnTo>
                      <a:pt x="4" y="16"/>
                    </a:lnTo>
                    <a:lnTo>
                      <a:pt x="6" y="17"/>
                    </a:lnTo>
                    <a:lnTo>
                      <a:pt x="6"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0" name="Freeform 488"/>
              <p:cNvSpPr/>
              <p:nvPr/>
            </p:nvSpPr>
            <p:spPr bwMode="auto">
              <a:xfrm>
                <a:off x="4443979" y="1765908"/>
                <a:ext cx="21552" cy="17511"/>
              </a:xfrm>
              <a:custGeom>
                <a:avLst/>
                <a:gdLst>
                  <a:gd name="T0" fmla="*/ 1 w 16"/>
                  <a:gd name="T1" fmla="*/ 13 h 13"/>
                  <a:gd name="T2" fmla="*/ 1 w 16"/>
                  <a:gd name="T3" fmla="*/ 13 h 13"/>
                  <a:gd name="T4" fmla="*/ 1 w 16"/>
                  <a:gd name="T5" fmla="*/ 11 h 13"/>
                  <a:gd name="T6" fmla="*/ 1 w 16"/>
                  <a:gd name="T7" fmla="*/ 11 h 13"/>
                  <a:gd name="T8" fmla="*/ 2 w 16"/>
                  <a:gd name="T9" fmla="*/ 7 h 13"/>
                  <a:gd name="T10" fmla="*/ 4 w 16"/>
                  <a:gd name="T11" fmla="*/ 4 h 13"/>
                  <a:gd name="T12" fmla="*/ 6 w 16"/>
                  <a:gd name="T13" fmla="*/ 2 h 13"/>
                  <a:gd name="T14" fmla="*/ 10 w 16"/>
                  <a:gd name="T15" fmla="*/ 2 h 13"/>
                  <a:gd name="T16" fmla="*/ 10 w 16"/>
                  <a:gd name="T17" fmla="*/ 2 h 13"/>
                  <a:gd name="T18" fmla="*/ 13 w 16"/>
                  <a:gd name="T19" fmla="*/ 4 h 13"/>
                  <a:gd name="T20" fmla="*/ 16 w 16"/>
                  <a:gd name="T21" fmla="*/ 5 h 13"/>
                  <a:gd name="T22" fmla="*/ 16 w 16"/>
                  <a:gd name="T23" fmla="*/ 5 h 13"/>
                  <a:gd name="T24" fmla="*/ 13 w 16"/>
                  <a:gd name="T25" fmla="*/ 2 h 13"/>
                  <a:gd name="T26" fmla="*/ 9 w 16"/>
                  <a:gd name="T27" fmla="*/ 0 h 13"/>
                  <a:gd name="T28" fmla="*/ 9 w 16"/>
                  <a:gd name="T29" fmla="*/ 0 h 13"/>
                  <a:gd name="T30" fmla="*/ 5 w 16"/>
                  <a:gd name="T31" fmla="*/ 1 h 13"/>
                  <a:gd name="T32" fmla="*/ 2 w 16"/>
                  <a:gd name="T33" fmla="*/ 2 h 13"/>
                  <a:gd name="T34" fmla="*/ 1 w 16"/>
                  <a:gd name="T35" fmla="*/ 5 h 13"/>
                  <a:gd name="T36" fmla="*/ 0 w 16"/>
                  <a:gd name="T37" fmla="*/ 8 h 13"/>
                  <a:gd name="T38" fmla="*/ 0 w 16"/>
                  <a:gd name="T39" fmla="*/ 8 h 13"/>
                  <a:gd name="T40" fmla="*/ 0 w 16"/>
                  <a:gd name="T41" fmla="*/ 11 h 13"/>
                  <a:gd name="T42" fmla="*/ 1 w 16"/>
                  <a:gd name="T43" fmla="*/ 13 h 13"/>
                  <a:gd name="T44" fmla="*/ 1 w 16"/>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3">
                    <a:moveTo>
                      <a:pt x="1" y="13"/>
                    </a:moveTo>
                    <a:lnTo>
                      <a:pt x="1" y="13"/>
                    </a:lnTo>
                    <a:lnTo>
                      <a:pt x="1" y="11"/>
                    </a:lnTo>
                    <a:lnTo>
                      <a:pt x="1" y="11"/>
                    </a:lnTo>
                    <a:lnTo>
                      <a:pt x="2" y="7"/>
                    </a:lnTo>
                    <a:lnTo>
                      <a:pt x="4" y="4"/>
                    </a:lnTo>
                    <a:lnTo>
                      <a:pt x="6" y="2"/>
                    </a:lnTo>
                    <a:lnTo>
                      <a:pt x="10" y="2"/>
                    </a:lnTo>
                    <a:lnTo>
                      <a:pt x="10" y="2"/>
                    </a:lnTo>
                    <a:lnTo>
                      <a:pt x="13" y="4"/>
                    </a:lnTo>
                    <a:lnTo>
                      <a:pt x="16" y="5"/>
                    </a:lnTo>
                    <a:lnTo>
                      <a:pt x="16" y="5"/>
                    </a:lnTo>
                    <a:lnTo>
                      <a:pt x="13" y="2"/>
                    </a:lnTo>
                    <a:lnTo>
                      <a:pt x="9" y="0"/>
                    </a:lnTo>
                    <a:lnTo>
                      <a:pt x="9" y="0"/>
                    </a:lnTo>
                    <a:lnTo>
                      <a:pt x="5" y="1"/>
                    </a:lnTo>
                    <a:lnTo>
                      <a:pt x="2" y="2"/>
                    </a:lnTo>
                    <a:lnTo>
                      <a:pt x="1" y="5"/>
                    </a:lnTo>
                    <a:lnTo>
                      <a:pt x="0" y="8"/>
                    </a:lnTo>
                    <a:lnTo>
                      <a:pt x="0" y="8"/>
                    </a:lnTo>
                    <a:lnTo>
                      <a:pt x="0" y="11"/>
                    </a:lnTo>
                    <a:lnTo>
                      <a:pt x="1" y="13"/>
                    </a:lnTo>
                    <a:lnTo>
                      <a:pt x="1" y="1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1" name="Freeform 489"/>
              <p:cNvSpPr/>
              <p:nvPr/>
            </p:nvSpPr>
            <p:spPr bwMode="auto">
              <a:xfrm>
                <a:off x="4423775" y="1767255"/>
                <a:ext cx="16164" cy="13470"/>
              </a:xfrm>
              <a:custGeom>
                <a:avLst/>
                <a:gdLst>
                  <a:gd name="T0" fmla="*/ 2 w 12"/>
                  <a:gd name="T1" fmla="*/ 10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2 w 12"/>
                  <a:gd name="T21" fmla="*/ 3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7 h 10"/>
                  <a:gd name="T36" fmla="*/ 2 w 12"/>
                  <a:gd name="T37" fmla="*/ 10 h 10"/>
                  <a:gd name="T38" fmla="*/ 2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10"/>
                    </a:moveTo>
                    <a:lnTo>
                      <a:pt x="11" y="10"/>
                    </a:lnTo>
                    <a:lnTo>
                      <a:pt x="11" y="7"/>
                    </a:lnTo>
                    <a:lnTo>
                      <a:pt x="4" y="7"/>
                    </a:lnTo>
                    <a:lnTo>
                      <a:pt x="4" y="7"/>
                    </a:lnTo>
                    <a:lnTo>
                      <a:pt x="2" y="6"/>
                    </a:lnTo>
                    <a:lnTo>
                      <a:pt x="2" y="4"/>
                    </a:lnTo>
                    <a:lnTo>
                      <a:pt x="2" y="4"/>
                    </a:lnTo>
                    <a:lnTo>
                      <a:pt x="2" y="3"/>
                    </a:lnTo>
                    <a:lnTo>
                      <a:pt x="4" y="3"/>
                    </a:lnTo>
                    <a:lnTo>
                      <a:pt x="12" y="3"/>
                    </a:lnTo>
                    <a:lnTo>
                      <a:pt x="12" y="1"/>
                    </a:lnTo>
                    <a:lnTo>
                      <a:pt x="4" y="0"/>
                    </a:lnTo>
                    <a:lnTo>
                      <a:pt x="4" y="0"/>
                    </a:lnTo>
                    <a:lnTo>
                      <a:pt x="1" y="1"/>
                    </a:lnTo>
                    <a:lnTo>
                      <a:pt x="0" y="4"/>
                    </a:lnTo>
                    <a:lnTo>
                      <a:pt x="0" y="4"/>
                    </a:lnTo>
                    <a:lnTo>
                      <a:pt x="1" y="7"/>
                    </a:lnTo>
                    <a:lnTo>
                      <a:pt x="2" y="10"/>
                    </a:lnTo>
                    <a:lnTo>
                      <a:pt x="2"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2" name="Freeform 490"/>
              <p:cNvSpPr/>
              <p:nvPr/>
            </p:nvSpPr>
            <p:spPr bwMode="auto">
              <a:xfrm>
                <a:off x="4438591" y="1768602"/>
                <a:ext cx="13470" cy="13470"/>
              </a:xfrm>
              <a:custGeom>
                <a:avLst/>
                <a:gdLst>
                  <a:gd name="T0" fmla="*/ 8 w 10"/>
                  <a:gd name="T1" fmla="*/ 3 h 10"/>
                  <a:gd name="T2" fmla="*/ 8 w 10"/>
                  <a:gd name="T3" fmla="*/ 3 h 10"/>
                  <a:gd name="T4" fmla="*/ 9 w 10"/>
                  <a:gd name="T5" fmla="*/ 3 h 10"/>
                  <a:gd name="T6" fmla="*/ 9 w 10"/>
                  <a:gd name="T7" fmla="*/ 6 h 10"/>
                  <a:gd name="T8" fmla="*/ 9 w 10"/>
                  <a:gd name="T9" fmla="*/ 6 h 10"/>
                  <a:gd name="T10" fmla="*/ 8 w 10"/>
                  <a:gd name="T11" fmla="*/ 7 h 10"/>
                  <a:gd name="T12" fmla="*/ 8 w 10"/>
                  <a:gd name="T13" fmla="*/ 7 h 10"/>
                  <a:gd name="T14" fmla="*/ 0 w 10"/>
                  <a:gd name="T15" fmla="*/ 6 h 10"/>
                  <a:gd name="T16" fmla="*/ 0 w 10"/>
                  <a:gd name="T17" fmla="*/ 9 h 10"/>
                  <a:gd name="T18" fmla="*/ 8 w 10"/>
                  <a:gd name="T19" fmla="*/ 10 h 10"/>
                  <a:gd name="T20" fmla="*/ 8 w 10"/>
                  <a:gd name="T21" fmla="*/ 10 h 10"/>
                  <a:gd name="T22" fmla="*/ 9 w 10"/>
                  <a:gd name="T23" fmla="*/ 9 h 10"/>
                  <a:gd name="T24" fmla="*/ 10 w 10"/>
                  <a:gd name="T25" fmla="*/ 6 h 10"/>
                  <a:gd name="T26" fmla="*/ 10 w 10"/>
                  <a:gd name="T27" fmla="*/ 6 h 10"/>
                  <a:gd name="T28" fmla="*/ 10 w 10"/>
                  <a:gd name="T29" fmla="*/ 2 h 10"/>
                  <a:gd name="T30" fmla="*/ 8 w 10"/>
                  <a:gd name="T31" fmla="*/ 0 h 10"/>
                  <a:gd name="T32" fmla="*/ 1 w 10"/>
                  <a:gd name="T33" fmla="*/ 0 h 10"/>
                  <a:gd name="T34" fmla="*/ 1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3"/>
                    </a:lnTo>
                    <a:lnTo>
                      <a:pt x="9" y="6"/>
                    </a:lnTo>
                    <a:lnTo>
                      <a:pt x="9" y="6"/>
                    </a:lnTo>
                    <a:lnTo>
                      <a:pt x="8" y="7"/>
                    </a:lnTo>
                    <a:lnTo>
                      <a:pt x="8" y="7"/>
                    </a:lnTo>
                    <a:lnTo>
                      <a:pt x="0" y="6"/>
                    </a:lnTo>
                    <a:lnTo>
                      <a:pt x="0" y="9"/>
                    </a:lnTo>
                    <a:lnTo>
                      <a:pt x="8" y="10"/>
                    </a:lnTo>
                    <a:lnTo>
                      <a:pt x="8" y="10"/>
                    </a:lnTo>
                    <a:lnTo>
                      <a:pt x="9" y="9"/>
                    </a:lnTo>
                    <a:lnTo>
                      <a:pt x="10" y="6"/>
                    </a:lnTo>
                    <a:lnTo>
                      <a:pt x="10" y="6"/>
                    </a:lnTo>
                    <a:lnTo>
                      <a:pt x="10" y="2"/>
                    </a:lnTo>
                    <a:lnTo>
                      <a:pt x="8" y="0"/>
                    </a:lnTo>
                    <a:lnTo>
                      <a:pt x="1" y="0"/>
                    </a:lnTo>
                    <a:lnTo>
                      <a:pt x="1"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3" name="Freeform 491"/>
              <p:cNvSpPr/>
              <p:nvPr/>
            </p:nvSpPr>
            <p:spPr bwMode="auto">
              <a:xfrm>
                <a:off x="4429163" y="1724151"/>
                <a:ext cx="16164" cy="12123"/>
              </a:xfrm>
              <a:custGeom>
                <a:avLst/>
                <a:gdLst>
                  <a:gd name="T0" fmla="*/ 3 w 12"/>
                  <a:gd name="T1" fmla="*/ 8 h 9"/>
                  <a:gd name="T2" fmla="*/ 11 w 12"/>
                  <a:gd name="T3" fmla="*/ 9 h 9"/>
                  <a:gd name="T4" fmla="*/ 11 w 12"/>
                  <a:gd name="T5" fmla="*/ 6 h 9"/>
                  <a:gd name="T6" fmla="*/ 4 w 12"/>
                  <a:gd name="T7" fmla="*/ 5 h 9"/>
                  <a:gd name="T8" fmla="*/ 4 w 12"/>
                  <a:gd name="T9" fmla="*/ 5 h 9"/>
                  <a:gd name="T10" fmla="*/ 3 w 12"/>
                  <a:gd name="T11" fmla="*/ 5 h 9"/>
                  <a:gd name="T12" fmla="*/ 3 w 12"/>
                  <a:gd name="T13" fmla="*/ 4 h 9"/>
                  <a:gd name="T14" fmla="*/ 3 w 12"/>
                  <a:gd name="T15" fmla="*/ 4 h 9"/>
                  <a:gd name="T16" fmla="*/ 3 w 12"/>
                  <a:gd name="T17" fmla="*/ 2 h 9"/>
                  <a:gd name="T18" fmla="*/ 4 w 12"/>
                  <a:gd name="T19" fmla="*/ 1 h 9"/>
                  <a:gd name="T20" fmla="*/ 12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4" y="5"/>
                    </a:lnTo>
                    <a:lnTo>
                      <a:pt x="4" y="5"/>
                    </a:lnTo>
                    <a:lnTo>
                      <a:pt x="3" y="5"/>
                    </a:lnTo>
                    <a:lnTo>
                      <a:pt x="3" y="4"/>
                    </a:lnTo>
                    <a:lnTo>
                      <a:pt x="3" y="4"/>
                    </a:lnTo>
                    <a:lnTo>
                      <a:pt x="3" y="2"/>
                    </a:lnTo>
                    <a:lnTo>
                      <a:pt x="4" y="1"/>
                    </a:lnTo>
                    <a:lnTo>
                      <a:pt x="12"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4" name="Freeform 492"/>
              <p:cNvSpPr/>
              <p:nvPr/>
            </p:nvSpPr>
            <p:spPr bwMode="auto">
              <a:xfrm>
                <a:off x="4443979" y="1724151"/>
                <a:ext cx="13470" cy="12123"/>
              </a:xfrm>
              <a:custGeom>
                <a:avLst/>
                <a:gdLst>
                  <a:gd name="T0" fmla="*/ 8 w 10"/>
                  <a:gd name="T1" fmla="*/ 2 h 9"/>
                  <a:gd name="T2" fmla="*/ 8 w 10"/>
                  <a:gd name="T3" fmla="*/ 2 h 9"/>
                  <a:gd name="T4" fmla="*/ 9 w 10"/>
                  <a:gd name="T5" fmla="*/ 4 h 9"/>
                  <a:gd name="T6" fmla="*/ 9 w 10"/>
                  <a:gd name="T7" fmla="*/ 5 h 9"/>
                  <a:gd name="T8" fmla="*/ 9 w 10"/>
                  <a:gd name="T9" fmla="*/ 5 h 9"/>
                  <a:gd name="T10" fmla="*/ 8 w 10"/>
                  <a:gd name="T11" fmla="*/ 6 h 9"/>
                  <a:gd name="T12" fmla="*/ 8 w 10"/>
                  <a:gd name="T13" fmla="*/ 8 h 9"/>
                  <a:gd name="T14" fmla="*/ 0 w 10"/>
                  <a:gd name="T15" fmla="*/ 6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2 h 9"/>
                  <a:gd name="T30" fmla="*/ 8 w 10"/>
                  <a:gd name="T31" fmla="*/ 1 h 9"/>
                  <a:gd name="T32" fmla="*/ 1 w 10"/>
                  <a:gd name="T33" fmla="*/ 0 h 9"/>
                  <a:gd name="T34" fmla="*/ 1 w 10"/>
                  <a:gd name="T35" fmla="*/ 2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9" y="4"/>
                    </a:lnTo>
                    <a:lnTo>
                      <a:pt x="9" y="5"/>
                    </a:lnTo>
                    <a:lnTo>
                      <a:pt x="9" y="5"/>
                    </a:lnTo>
                    <a:lnTo>
                      <a:pt x="8" y="6"/>
                    </a:lnTo>
                    <a:lnTo>
                      <a:pt x="8" y="8"/>
                    </a:lnTo>
                    <a:lnTo>
                      <a:pt x="0" y="6"/>
                    </a:lnTo>
                    <a:lnTo>
                      <a:pt x="0" y="9"/>
                    </a:lnTo>
                    <a:lnTo>
                      <a:pt x="6" y="9"/>
                    </a:lnTo>
                    <a:lnTo>
                      <a:pt x="6" y="9"/>
                    </a:lnTo>
                    <a:lnTo>
                      <a:pt x="9" y="9"/>
                    </a:lnTo>
                    <a:lnTo>
                      <a:pt x="10" y="5"/>
                    </a:lnTo>
                    <a:lnTo>
                      <a:pt x="10" y="5"/>
                    </a:lnTo>
                    <a:lnTo>
                      <a:pt x="10" y="2"/>
                    </a:lnTo>
                    <a:lnTo>
                      <a:pt x="8" y="1"/>
                    </a:lnTo>
                    <a:lnTo>
                      <a:pt x="1" y="0"/>
                    </a:lnTo>
                    <a:lnTo>
                      <a:pt x="1" y="2"/>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5" name="Freeform 493"/>
              <p:cNvSpPr/>
              <p:nvPr/>
            </p:nvSpPr>
            <p:spPr bwMode="auto">
              <a:xfrm>
                <a:off x="4434551" y="1678354"/>
                <a:ext cx="16164" cy="12123"/>
              </a:xfrm>
              <a:custGeom>
                <a:avLst/>
                <a:gdLst>
                  <a:gd name="T0" fmla="*/ 3 w 12"/>
                  <a:gd name="T1" fmla="*/ 9 h 9"/>
                  <a:gd name="T2" fmla="*/ 11 w 12"/>
                  <a:gd name="T3" fmla="*/ 9 h 9"/>
                  <a:gd name="T4" fmla="*/ 11 w 12"/>
                  <a:gd name="T5" fmla="*/ 8 h 9"/>
                  <a:gd name="T6" fmla="*/ 4 w 12"/>
                  <a:gd name="T7" fmla="*/ 7 h 9"/>
                  <a:gd name="T8" fmla="*/ 4 w 12"/>
                  <a:gd name="T9" fmla="*/ 7 h 9"/>
                  <a:gd name="T10" fmla="*/ 3 w 12"/>
                  <a:gd name="T11" fmla="*/ 5 h 9"/>
                  <a:gd name="T12" fmla="*/ 3 w 12"/>
                  <a:gd name="T13" fmla="*/ 4 h 9"/>
                  <a:gd name="T14" fmla="*/ 3 w 12"/>
                  <a:gd name="T15" fmla="*/ 4 h 9"/>
                  <a:gd name="T16" fmla="*/ 3 w 12"/>
                  <a:gd name="T17" fmla="*/ 3 h 9"/>
                  <a:gd name="T18" fmla="*/ 4 w 12"/>
                  <a:gd name="T19" fmla="*/ 3 h 9"/>
                  <a:gd name="T20" fmla="*/ 11 w 12"/>
                  <a:gd name="T21" fmla="*/ 3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4" y="7"/>
                    </a:lnTo>
                    <a:lnTo>
                      <a:pt x="4" y="7"/>
                    </a:lnTo>
                    <a:lnTo>
                      <a:pt x="3" y="5"/>
                    </a:lnTo>
                    <a:lnTo>
                      <a:pt x="3" y="4"/>
                    </a:lnTo>
                    <a:lnTo>
                      <a:pt x="3" y="4"/>
                    </a:lnTo>
                    <a:lnTo>
                      <a:pt x="3" y="3"/>
                    </a:lnTo>
                    <a:lnTo>
                      <a:pt x="4" y="3"/>
                    </a:lnTo>
                    <a:lnTo>
                      <a:pt x="11" y="3"/>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6" name="Freeform 494"/>
              <p:cNvSpPr/>
              <p:nvPr/>
            </p:nvSpPr>
            <p:spPr bwMode="auto">
              <a:xfrm>
                <a:off x="4449367" y="1679701"/>
                <a:ext cx="13470" cy="13470"/>
              </a:xfrm>
              <a:custGeom>
                <a:avLst/>
                <a:gdLst>
                  <a:gd name="T0" fmla="*/ 8 w 10"/>
                  <a:gd name="T1" fmla="*/ 3 h 10"/>
                  <a:gd name="T2" fmla="*/ 8 w 10"/>
                  <a:gd name="T3" fmla="*/ 3 h 10"/>
                  <a:gd name="T4" fmla="*/ 9 w 10"/>
                  <a:gd name="T5" fmla="*/ 4 h 10"/>
                  <a:gd name="T6" fmla="*/ 9 w 10"/>
                  <a:gd name="T7" fmla="*/ 6 h 10"/>
                  <a:gd name="T8" fmla="*/ 9 w 10"/>
                  <a:gd name="T9" fmla="*/ 6 h 10"/>
                  <a:gd name="T10" fmla="*/ 8 w 10"/>
                  <a:gd name="T11" fmla="*/ 7 h 10"/>
                  <a:gd name="T12" fmla="*/ 8 w 10"/>
                  <a:gd name="T13" fmla="*/ 7 h 10"/>
                  <a:gd name="T14" fmla="*/ 0 w 10"/>
                  <a:gd name="T15" fmla="*/ 7 h 10"/>
                  <a:gd name="T16" fmla="*/ 0 w 10"/>
                  <a:gd name="T17" fmla="*/ 8 h 10"/>
                  <a:gd name="T18" fmla="*/ 6 w 10"/>
                  <a:gd name="T19" fmla="*/ 10 h 10"/>
                  <a:gd name="T20" fmla="*/ 6 w 10"/>
                  <a:gd name="T21" fmla="*/ 10 h 10"/>
                  <a:gd name="T22" fmla="*/ 9 w 10"/>
                  <a:gd name="T23" fmla="*/ 8 h 10"/>
                  <a:gd name="T24" fmla="*/ 10 w 10"/>
                  <a:gd name="T25" fmla="*/ 6 h 10"/>
                  <a:gd name="T26" fmla="*/ 10 w 10"/>
                  <a:gd name="T27" fmla="*/ 6 h 10"/>
                  <a:gd name="T28" fmla="*/ 10 w 10"/>
                  <a:gd name="T29" fmla="*/ 2 h 10"/>
                  <a:gd name="T30" fmla="*/ 8 w 10"/>
                  <a:gd name="T31" fmla="*/ 0 h 10"/>
                  <a:gd name="T32" fmla="*/ 1 w 10"/>
                  <a:gd name="T33" fmla="*/ 0 h 10"/>
                  <a:gd name="T34" fmla="*/ 0 w 10"/>
                  <a:gd name="T35" fmla="*/ 2 h 10"/>
                  <a:gd name="T36" fmla="*/ 8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8" y="3"/>
                    </a:moveTo>
                    <a:lnTo>
                      <a:pt x="8" y="3"/>
                    </a:lnTo>
                    <a:lnTo>
                      <a:pt x="9" y="4"/>
                    </a:lnTo>
                    <a:lnTo>
                      <a:pt x="9" y="6"/>
                    </a:lnTo>
                    <a:lnTo>
                      <a:pt x="9" y="6"/>
                    </a:lnTo>
                    <a:lnTo>
                      <a:pt x="8" y="7"/>
                    </a:lnTo>
                    <a:lnTo>
                      <a:pt x="8" y="7"/>
                    </a:lnTo>
                    <a:lnTo>
                      <a:pt x="0" y="7"/>
                    </a:lnTo>
                    <a:lnTo>
                      <a:pt x="0" y="8"/>
                    </a:lnTo>
                    <a:lnTo>
                      <a:pt x="6" y="10"/>
                    </a:lnTo>
                    <a:lnTo>
                      <a:pt x="6" y="10"/>
                    </a:lnTo>
                    <a:lnTo>
                      <a:pt x="9" y="8"/>
                    </a:lnTo>
                    <a:lnTo>
                      <a:pt x="10" y="6"/>
                    </a:lnTo>
                    <a:lnTo>
                      <a:pt x="10" y="6"/>
                    </a:lnTo>
                    <a:lnTo>
                      <a:pt x="10" y="2"/>
                    </a:lnTo>
                    <a:lnTo>
                      <a:pt x="8" y="0"/>
                    </a:lnTo>
                    <a:lnTo>
                      <a:pt x="1"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7" name="Freeform 495"/>
              <p:cNvSpPr/>
              <p:nvPr/>
            </p:nvSpPr>
            <p:spPr bwMode="auto">
              <a:xfrm>
                <a:off x="4439939" y="1635250"/>
                <a:ext cx="16164" cy="12123"/>
              </a:xfrm>
              <a:custGeom>
                <a:avLst/>
                <a:gdLst>
                  <a:gd name="T0" fmla="*/ 3 w 12"/>
                  <a:gd name="T1" fmla="*/ 8 h 9"/>
                  <a:gd name="T2" fmla="*/ 11 w 12"/>
                  <a:gd name="T3" fmla="*/ 9 h 9"/>
                  <a:gd name="T4" fmla="*/ 11 w 12"/>
                  <a:gd name="T5" fmla="*/ 6 h 9"/>
                  <a:gd name="T6" fmla="*/ 3 w 12"/>
                  <a:gd name="T7" fmla="*/ 6 h 9"/>
                  <a:gd name="T8" fmla="*/ 3 w 12"/>
                  <a:gd name="T9" fmla="*/ 6 h 9"/>
                  <a:gd name="T10" fmla="*/ 3 w 12"/>
                  <a:gd name="T11" fmla="*/ 5 h 9"/>
                  <a:gd name="T12" fmla="*/ 3 w 12"/>
                  <a:gd name="T13" fmla="*/ 4 h 9"/>
                  <a:gd name="T14" fmla="*/ 3 w 12"/>
                  <a:gd name="T15" fmla="*/ 4 h 9"/>
                  <a:gd name="T16" fmla="*/ 3 w 12"/>
                  <a:gd name="T17" fmla="*/ 2 h 9"/>
                  <a:gd name="T18" fmla="*/ 4 w 12"/>
                  <a:gd name="T19" fmla="*/ 1 h 9"/>
                  <a:gd name="T20" fmla="*/ 11 w 12"/>
                  <a:gd name="T21" fmla="*/ 2 h 9"/>
                  <a:gd name="T22" fmla="*/ 12 w 12"/>
                  <a:gd name="T23" fmla="*/ 0 h 9"/>
                  <a:gd name="T24" fmla="*/ 4 w 12"/>
                  <a:gd name="T25" fmla="*/ 0 h 9"/>
                  <a:gd name="T26" fmla="*/ 4 w 12"/>
                  <a:gd name="T27" fmla="*/ 0 h 9"/>
                  <a:gd name="T28" fmla="*/ 1 w 12"/>
                  <a:gd name="T29" fmla="*/ 0 h 9"/>
                  <a:gd name="T30" fmla="*/ 0 w 12"/>
                  <a:gd name="T31" fmla="*/ 4 h 9"/>
                  <a:gd name="T32" fmla="*/ 0 w 12"/>
                  <a:gd name="T33" fmla="*/ 4 h 9"/>
                  <a:gd name="T34" fmla="*/ 1 w 12"/>
                  <a:gd name="T35" fmla="*/ 6 h 9"/>
                  <a:gd name="T36" fmla="*/ 3 w 12"/>
                  <a:gd name="T37" fmla="*/ 8 h 9"/>
                  <a:gd name="T38" fmla="*/ 3 w 12"/>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8"/>
                    </a:moveTo>
                    <a:lnTo>
                      <a:pt x="11" y="9"/>
                    </a:lnTo>
                    <a:lnTo>
                      <a:pt x="11" y="6"/>
                    </a:lnTo>
                    <a:lnTo>
                      <a:pt x="3" y="6"/>
                    </a:lnTo>
                    <a:lnTo>
                      <a:pt x="3" y="6"/>
                    </a:lnTo>
                    <a:lnTo>
                      <a:pt x="3" y="5"/>
                    </a:lnTo>
                    <a:lnTo>
                      <a:pt x="3" y="4"/>
                    </a:lnTo>
                    <a:lnTo>
                      <a:pt x="3" y="4"/>
                    </a:lnTo>
                    <a:lnTo>
                      <a:pt x="3" y="2"/>
                    </a:lnTo>
                    <a:lnTo>
                      <a:pt x="4" y="1"/>
                    </a:lnTo>
                    <a:lnTo>
                      <a:pt x="11" y="2"/>
                    </a:lnTo>
                    <a:lnTo>
                      <a:pt x="12" y="0"/>
                    </a:lnTo>
                    <a:lnTo>
                      <a:pt x="4" y="0"/>
                    </a:lnTo>
                    <a:lnTo>
                      <a:pt x="4" y="0"/>
                    </a:lnTo>
                    <a:lnTo>
                      <a:pt x="1" y="0"/>
                    </a:lnTo>
                    <a:lnTo>
                      <a:pt x="0" y="4"/>
                    </a:lnTo>
                    <a:lnTo>
                      <a:pt x="0" y="4"/>
                    </a:lnTo>
                    <a:lnTo>
                      <a:pt x="1"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8" name="Freeform 496"/>
              <p:cNvSpPr/>
              <p:nvPr/>
            </p:nvSpPr>
            <p:spPr bwMode="auto">
              <a:xfrm>
                <a:off x="4454755" y="1635250"/>
                <a:ext cx="14817" cy="12123"/>
              </a:xfrm>
              <a:custGeom>
                <a:avLst/>
                <a:gdLst>
                  <a:gd name="T0" fmla="*/ 8 w 11"/>
                  <a:gd name="T1" fmla="*/ 4 h 9"/>
                  <a:gd name="T2" fmla="*/ 8 w 11"/>
                  <a:gd name="T3" fmla="*/ 4 h 9"/>
                  <a:gd name="T4" fmla="*/ 8 w 11"/>
                  <a:gd name="T5" fmla="*/ 4 h 9"/>
                  <a:gd name="T6" fmla="*/ 9 w 11"/>
                  <a:gd name="T7" fmla="*/ 5 h 9"/>
                  <a:gd name="T8" fmla="*/ 9 w 11"/>
                  <a:gd name="T9" fmla="*/ 5 h 9"/>
                  <a:gd name="T10" fmla="*/ 8 w 11"/>
                  <a:gd name="T11" fmla="*/ 6 h 9"/>
                  <a:gd name="T12" fmla="*/ 8 w 11"/>
                  <a:gd name="T13" fmla="*/ 8 h 9"/>
                  <a:gd name="T14" fmla="*/ 0 w 11"/>
                  <a:gd name="T15" fmla="*/ 6 h 9"/>
                  <a:gd name="T16" fmla="*/ 0 w 11"/>
                  <a:gd name="T17" fmla="*/ 9 h 9"/>
                  <a:gd name="T18" fmla="*/ 6 w 11"/>
                  <a:gd name="T19" fmla="*/ 9 h 9"/>
                  <a:gd name="T20" fmla="*/ 6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1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9" y="5"/>
                    </a:lnTo>
                    <a:lnTo>
                      <a:pt x="9" y="5"/>
                    </a:lnTo>
                    <a:lnTo>
                      <a:pt x="8" y="6"/>
                    </a:lnTo>
                    <a:lnTo>
                      <a:pt x="8" y="8"/>
                    </a:lnTo>
                    <a:lnTo>
                      <a:pt x="0" y="6"/>
                    </a:lnTo>
                    <a:lnTo>
                      <a:pt x="0" y="9"/>
                    </a:lnTo>
                    <a:lnTo>
                      <a:pt x="6" y="9"/>
                    </a:lnTo>
                    <a:lnTo>
                      <a:pt x="6" y="9"/>
                    </a:lnTo>
                    <a:lnTo>
                      <a:pt x="9" y="9"/>
                    </a:lnTo>
                    <a:lnTo>
                      <a:pt x="11" y="5"/>
                    </a:lnTo>
                    <a:lnTo>
                      <a:pt x="11" y="5"/>
                    </a:lnTo>
                    <a:lnTo>
                      <a:pt x="11" y="2"/>
                    </a:lnTo>
                    <a:lnTo>
                      <a:pt x="8" y="1"/>
                    </a:lnTo>
                    <a:lnTo>
                      <a:pt x="1"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9" name="Freeform 497"/>
              <p:cNvSpPr/>
              <p:nvPr/>
            </p:nvSpPr>
            <p:spPr bwMode="auto">
              <a:xfrm>
                <a:off x="4445327" y="1589453"/>
                <a:ext cx="16164" cy="12123"/>
              </a:xfrm>
              <a:custGeom>
                <a:avLst/>
                <a:gdLst>
                  <a:gd name="T0" fmla="*/ 3 w 12"/>
                  <a:gd name="T1" fmla="*/ 9 h 9"/>
                  <a:gd name="T2" fmla="*/ 11 w 12"/>
                  <a:gd name="T3" fmla="*/ 9 h 9"/>
                  <a:gd name="T4" fmla="*/ 11 w 12"/>
                  <a:gd name="T5" fmla="*/ 8 h 9"/>
                  <a:gd name="T6" fmla="*/ 3 w 12"/>
                  <a:gd name="T7" fmla="*/ 7 h 9"/>
                  <a:gd name="T8" fmla="*/ 3 w 12"/>
                  <a:gd name="T9" fmla="*/ 7 h 9"/>
                  <a:gd name="T10" fmla="*/ 3 w 12"/>
                  <a:gd name="T11" fmla="*/ 7 h 9"/>
                  <a:gd name="T12" fmla="*/ 3 w 12"/>
                  <a:gd name="T13" fmla="*/ 4 h 9"/>
                  <a:gd name="T14" fmla="*/ 3 w 12"/>
                  <a:gd name="T15" fmla="*/ 4 h 9"/>
                  <a:gd name="T16" fmla="*/ 3 w 12"/>
                  <a:gd name="T17" fmla="*/ 3 h 9"/>
                  <a:gd name="T18" fmla="*/ 4 w 12"/>
                  <a:gd name="T19" fmla="*/ 3 h 9"/>
                  <a:gd name="T20" fmla="*/ 11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3 w 12"/>
                  <a:gd name="T37" fmla="*/ 9 h 9"/>
                  <a:gd name="T38" fmla="*/ 3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3" y="9"/>
                    </a:moveTo>
                    <a:lnTo>
                      <a:pt x="11" y="9"/>
                    </a:lnTo>
                    <a:lnTo>
                      <a:pt x="11" y="8"/>
                    </a:lnTo>
                    <a:lnTo>
                      <a:pt x="3" y="7"/>
                    </a:lnTo>
                    <a:lnTo>
                      <a:pt x="3" y="7"/>
                    </a:lnTo>
                    <a:lnTo>
                      <a:pt x="3" y="7"/>
                    </a:lnTo>
                    <a:lnTo>
                      <a:pt x="3" y="4"/>
                    </a:lnTo>
                    <a:lnTo>
                      <a:pt x="3" y="4"/>
                    </a:lnTo>
                    <a:lnTo>
                      <a:pt x="3" y="3"/>
                    </a:lnTo>
                    <a:lnTo>
                      <a:pt x="4" y="3"/>
                    </a:lnTo>
                    <a:lnTo>
                      <a:pt x="11" y="4"/>
                    </a:lnTo>
                    <a:lnTo>
                      <a:pt x="12" y="1"/>
                    </a:lnTo>
                    <a:lnTo>
                      <a:pt x="4" y="0"/>
                    </a:lnTo>
                    <a:lnTo>
                      <a:pt x="4" y="0"/>
                    </a:lnTo>
                    <a:lnTo>
                      <a:pt x="1" y="1"/>
                    </a:lnTo>
                    <a:lnTo>
                      <a:pt x="0" y="4"/>
                    </a:lnTo>
                    <a:lnTo>
                      <a:pt x="0" y="4"/>
                    </a:lnTo>
                    <a:lnTo>
                      <a:pt x="1"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0" name="Freeform 498"/>
              <p:cNvSpPr/>
              <p:nvPr/>
            </p:nvSpPr>
            <p:spPr bwMode="auto">
              <a:xfrm>
                <a:off x="4460143" y="1590800"/>
                <a:ext cx="14817" cy="13470"/>
              </a:xfrm>
              <a:custGeom>
                <a:avLst/>
                <a:gdLst>
                  <a:gd name="T0" fmla="*/ 8 w 11"/>
                  <a:gd name="T1" fmla="*/ 3 h 10"/>
                  <a:gd name="T2" fmla="*/ 8 w 11"/>
                  <a:gd name="T3" fmla="*/ 3 h 10"/>
                  <a:gd name="T4" fmla="*/ 8 w 11"/>
                  <a:gd name="T5" fmla="*/ 4 h 10"/>
                  <a:gd name="T6" fmla="*/ 9 w 11"/>
                  <a:gd name="T7" fmla="*/ 6 h 10"/>
                  <a:gd name="T8" fmla="*/ 9 w 11"/>
                  <a:gd name="T9" fmla="*/ 6 h 10"/>
                  <a:gd name="T10" fmla="*/ 8 w 11"/>
                  <a:gd name="T11" fmla="*/ 7 h 10"/>
                  <a:gd name="T12" fmla="*/ 8 w 11"/>
                  <a:gd name="T13" fmla="*/ 7 h 10"/>
                  <a:gd name="T14" fmla="*/ 0 w 11"/>
                  <a:gd name="T15" fmla="*/ 7 h 10"/>
                  <a:gd name="T16" fmla="*/ 0 w 11"/>
                  <a:gd name="T17" fmla="*/ 8 h 10"/>
                  <a:gd name="T18" fmla="*/ 7 w 11"/>
                  <a:gd name="T19" fmla="*/ 10 h 10"/>
                  <a:gd name="T20" fmla="*/ 7 w 11"/>
                  <a:gd name="T21" fmla="*/ 10 h 10"/>
                  <a:gd name="T22" fmla="*/ 9 w 11"/>
                  <a:gd name="T23" fmla="*/ 8 h 10"/>
                  <a:gd name="T24" fmla="*/ 11 w 11"/>
                  <a:gd name="T25" fmla="*/ 6 h 10"/>
                  <a:gd name="T26" fmla="*/ 11 w 11"/>
                  <a:gd name="T27" fmla="*/ 6 h 10"/>
                  <a:gd name="T28" fmla="*/ 11 w 11"/>
                  <a:gd name="T29" fmla="*/ 3 h 10"/>
                  <a:gd name="T30" fmla="*/ 8 w 11"/>
                  <a:gd name="T31" fmla="*/ 0 h 10"/>
                  <a:gd name="T32" fmla="*/ 1 w 11"/>
                  <a:gd name="T33" fmla="*/ 0 h 10"/>
                  <a:gd name="T34" fmla="*/ 0 w 11"/>
                  <a:gd name="T35" fmla="*/ 3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9" y="6"/>
                    </a:lnTo>
                    <a:lnTo>
                      <a:pt x="9" y="6"/>
                    </a:lnTo>
                    <a:lnTo>
                      <a:pt x="8" y="7"/>
                    </a:lnTo>
                    <a:lnTo>
                      <a:pt x="8" y="7"/>
                    </a:lnTo>
                    <a:lnTo>
                      <a:pt x="0" y="7"/>
                    </a:lnTo>
                    <a:lnTo>
                      <a:pt x="0" y="8"/>
                    </a:lnTo>
                    <a:lnTo>
                      <a:pt x="7" y="10"/>
                    </a:lnTo>
                    <a:lnTo>
                      <a:pt x="7" y="10"/>
                    </a:lnTo>
                    <a:lnTo>
                      <a:pt x="9" y="8"/>
                    </a:lnTo>
                    <a:lnTo>
                      <a:pt x="11" y="6"/>
                    </a:lnTo>
                    <a:lnTo>
                      <a:pt x="11" y="6"/>
                    </a:lnTo>
                    <a:lnTo>
                      <a:pt x="11" y="3"/>
                    </a:lnTo>
                    <a:lnTo>
                      <a:pt x="8" y="0"/>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1" name="Freeform 499"/>
              <p:cNvSpPr/>
              <p:nvPr/>
            </p:nvSpPr>
            <p:spPr bwMode="auto">
              <a:xfrm>
                <a:off x="4450715" y="1545003"/>
                <a:ext cx="14817" cy="13470"/>
              </a:xfrm>
              <a:custGeom>
                <a:avLst/>
                <a:gdLst>
                  <a:gd name="T0" fmla="*/ 3 w 11"/>
                  <a:gd name="T1" fmla="*/ 9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0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7"/>
                    </a:lnTo>
                    <a:lnTo>
                      <a:pt x="3" y="7"/>
                    </a:lnTo>
                    <a:lnTo>
                      <a:pt x="3" y="7"/>
                    </a:lnTo>
                    <a:lnTo>
                      <a:pt x="3" y="6"/>
                    </a:lnTo>
                    <a:lnTo>
                      <a:pt x="3" y="4"/>
                    </a:lnTo>
                    <a:lnTo>
                      <a:pt x="3" y="4"/>
                    </a:lnTo>
                    <a:lnTo>
                      <a:pt x="3" y="3"/>
                    </a:lnTo>
                    <a:lnTo>
                      <a:pt x="4" y="3"/>
                    </a:lnTo>
                    <a:lnTo>
                      <a:pt x="11" y="3"/>
                    </a:lnTo>
                    <a:lnTo>
                      <a:pt x="11" y="0"/>
                    </a:lnTo>
                    <a:lnTo>
                      <a:pt x="4" y="0"/>
                    </a:lnTo>
                    <a:lnTo>
                      <a:pt x="4" y="0"/>
                    </a:lnTo>
                    <a:lnTo>
                      <a:pt x="1" y="2"/>
                    </a:lnTo>
                    <a:lnTo>
                      <a:pt x="0" y="4"/>
                    </a:lnTo>
                    <a:lnTo>
                      <a:pt x="0" y="4"/>
                    </a:lnTo>
                    <a:lnTo>
                      <a:pt x="0" y="7"/>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2" name="Freeform 500"/>
              <p:cNvSpPr/>
              <p:nvPr/>
            </p:nvSpPr>
            <p:spPr bwMode="auto">
              <a:xfrm>
                <a:off x="4465531" y="1545003"/>
                <a:ext cx="14817" cy="14817"/>
              </a:xfrm>
              <a:custGeom>
                <a:avLst/>
                <a:gdLst>
                  <a:gd name="T0" fmla="*/ 8 w 11"/>
                  <a:gd name="T1" fmla="*/ 4 h 11"/>
                  <a:gd name="T2" fmla="*/ 8 w 11"/>
                  <a:gd name="T3" fmla="*/ 4 h 11"/>
                  <a:gd name="T4" fmla="*/ 8 w 11"/>
                  <a:gd name="T5" fmla="*/ 4 h 11"/>
                  <a:gd name="T6" fmla="*/ 8 w 11"/>
                  <a:gd name="T7" fmla="*/ 6 h 11"/>
                  <a:gd name="T8" fmla="*/ 8 w 11"/>
                  <a:gd name="T9" fmla="*/ 6 h 11"/>
                  <a:gd name="T10" fmla="*/ 8 w 11"/>
                  <a:gd name="T11" fmla="*/ 7 h 11"/>
                  <a:gd name="T12" fmla="*/ 7 w 11"/>
                  <a:gd name="T13" fmla="*/ 9 h 11"/>
                  <a:gd name="T14" fmla="*/ 0 w 11"/>
                  <a:gd name="T15" fmla="*/ 7 h 11"/>
                  <a:gd name="T16" fmla="*/ 0 w 11"/>
                  <a:gd name="T17" fmla="*/ 10 h 11"/>
                  <a:gd name="T18" fmla="*/ 7 w 11"/>
                  <a:gd name="T19" fmla="*/ 11 h 11"/>
                  <a:gd name="T20" fmla="*/ 7 w 11"/>
                  <a:gd name="T21" fmla="*/ 11 h 11"/>
                  <a:gd name="T22" fmla="*/ 9 w 11"/>
                  <a:gd name="T23" fmla="*/ 10 h 11"/>
                  <a:gd name="T24" fmla="*/ 11 w 11"/>
                  <a:gd name="T25" fmla="*/ 7 h 11"/>
                  <a:gd name="T26" fmla="*/ 11 w 11"/>
                  <a:gd name="T27" fmla="*/ 7 h 11"/>
                  <a:gd name="T28" fmla="*/ 11 w 11"/>
                  <a:gd name="T29" fmla="*/ 3 h 11"/>
                  <a:gd name="T30" fmla="*/ 8 w 11"/>
                  <a:gd name="T31" fmla="*/ 2 h 11"/>
                  <a:gd name="T32" fmla="*/ 0 w 11"/>
                  <a:gd name="T33" fmla="*/ 0 h 11"/>
                  <a:gd name="T34" fmla="*/ 0 w 11"/>
                  <a:gd name="T35" fmla="*/ 3 h 11"/>
                  <a:gd name="T36" fmla="*/ 8 w 11"/>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8" y="4"/>
                    </a:moveTo>
                    <a:lnTo>
                      <a:pt x="8" y="4"/>
                    </a:lnTo>
                    <a:lnTo>
                      <a:pt x="8" y="4"/>
                    </a:lnTo>
                    <a:lnTo>
                      <a:pt x="8" y="6"/>
                    </a:lnTo>
                    <a:lnTo>
                      <a:pt x="8" y="6"/>
                    </a:lnTo>
                    <a:lnTo>
                      <a:pt x="8" y="7"/>
                    </a:lnTo>
                    <a:lnTo>
                      <a:pt x="7" y="9"/>
                    </a:lnTo>
                    <a:lnTo>
                      <a:pt x="0" y="7"/>
                    </a:lnTo>
                    <a:lnTo>
                      <a:pt x="0" y="10"/>
                    </a:lnTo>
                    <a:lnTo>
                      <a:pt x="7" y="11"/>
                    </a:lnTo>
                    <a:lnTo>
                      <a:pt x="7" y="11"/>
                    </a:lnTo>
                    <a:lnTo>
                      <a:pt x="9" y="10"/>
                    </a:lnTo>
                    <a:lnTo>
                      <a:pt x="11" y="7"/>
                    </a:lnTo>
                    <a:lnTo>
                      <a:pt x="11" y="7"/>
                    </a:lnTo>
                    <a:lnTo>
                      <a:pt x="11" y="3"/>
                    </a:lnTo>
                    <a:lnTo>
                      <a:pt x="8" y="2"/>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3" name="Freeform 501"/>
              <p:cNvSpPr/>
              <p:nvPr/>
            </p:nvSpPr>
            <p:spPr bwMode="auto">
              <a:xfrm>
                <a:off x="4456103" y="1500552"/>
                <a:ext cx="14817" cy="13470"/>
              </a:xfrm>
              <a:custGeom>
                <a:avLst/>
                <a:gdLst>
                  <a:gd name="T0" fmla="*/ 3 w 11"/>
                  <a:gd name="T1" fmla="*/ 9 h 10"/>
                  <a:gd name="T2" fmla="*/ 11 w 11"/>
                  <a:gd name="T3" fmla="*/ 10 h 10"/>
                  <a:gd name="T4" fmla="*/ 11 w 11"/>
                  <a:gd name="T5" fmla="*/ 8 h 10"/>
                  <a:gd name="T6" fmla="*/ 3 w 11"/>
                  <a:gd name="T7" fmla="*/ 6 h 10"/>
                  <a:gd name="T8" fmla="*/ 3 w 11"/>
                  <a:gd name="T9" fmla="*/ 6 h 10"/>
                  <a:gd name="T10" fmla="*/ 3 w 11"/>
                  <a:gd name="T11" fmla="*/ 6 h 10"/>
                  <a:gd name="T12" fmla="*/ 3 w 11"/>
                  <a:gd name="T13" fmla="*/ 5 h 10"/>
                  <a:gd name="T14" fmla="*/ 3 w 11"/>
                  <a:gd name="T15" fmla="*/ 5 h 10"/>
                  <a:gd name="T16" fmla="*/ 3 w 11"/>
                  <a:gd name="T17" fmla="*/ 2 h 10"/>
                  <a:gd name="T18" fmla="*/ 4 w 11"/>
                  <a:gd name="T19" fmla="*/ 2 h 10"/>
                  <a:gd name="T20" fmla="*/ 11 w 11"/>
                  <a:gd name="T21" fmla="*/ 4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9 h 10"/>
                  <a:gd name="T38" fmla="*/ 3 w 11"/>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9"/>
                    </a:moveTo>
                    <a:lnTo>
                      <a:pt x="11" y="10"/>
                    </a:lnTo>
                    <a:lnTo>
                      <a:pt x="11" y="8"/>
                    </a:lnTo>
                    <a:lnTo>
                      <a:pt x="3" y="6"/>
                    </a:lnTo>
                    <a:lnTo>
                      <a:pt x="3" y="6"/>
                    </a:lnTo>
                    <a:lnTo>
                      <a:pt x="3" y="6"/>
                    </a:lnTo>
                    <a:lnTo>
                      <a:pt x="3" y="5"/>
                    </a:lnTo>
                    <a:lnTo>
                      <a:pt x="3" y="5"/>
                    </a:lnTo>
                    <a:lnTo>
                      <a:pt x="3" y="2"/>
                    </a:lnTo>
                    <a:lnTo>
                      <a:pt x="4"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4" name="Freeform 502"/>
              <p:cNvSpPr/>
              <p:nvPr/>
            </p:nvSpPr>
            <p:spPr bwMode="auto">
              <a:xfrm>
                <a:off x="4470919" y="1501899"/>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7 h 9"/>
                  <a:gd name="T14" fmla="*/ 0 w 11"/>
                  <a:gd name="T15" fmla="*/ 7 h 9"/>
                  <a:gd name="T16" fmla="*/ 0 w 11"/>
                  <a:gd name="T17" fmla="*/ 9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7"/>
                    </a:lnTo>
                    <a:lnTo>
                      <a:pt x="0" y="7"/>
                    </a:lnTo>
                    <a:lnTo>
                      <a:pt x="0" y="9"/>
                    </a:lnTo>
                    <a:lnTo>
                      <a:pt x="7" y="9"/>
                    </a:lnTo>
                    <a:lnTo>
                      <a:pt x="7" y="9"/>
                    </a:lnTo>
                    <a:lnTo>
                      <a:pt x="9" y="8"/>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5" name="Freeform 503"/>
              <p:cNvSpPr/>
              <p:nvPr/>
            </p:nvSpPr>
            <p:spPr bwMode="auto">
              <a:xfrm>
                <a:off x="4461490" y="1456102"/>
                <a:ext cx="14817" cy="13470"/>
              </a:xfrm>
              <a:custGeom>
                <a:avLst/>
                <a:gdLst>
                  <a:gd name="T0" fmla="*/ 3 w 11"/>
                  <a:gd name="T1" fmla="*/ 8 h 10"/>
                  <a:gd name="T2" fmla="*/ 11 w 11"/>
                  <a:gd name="T3" fmla="*/ 10 h 10"/>
                  <a:gd name="T4" fmla="*/ 11 w 11"/>
                  <a:gd name="T5" fmla="*/ 7 h 10"/>
                  <a:gd name="T6" fmla="*/ 3 w 11"/>
                  <a:gd name="T7" fmla="*/ 7 h 10"/>
                  <a:gd name="T8" fmla="*/ 3 w 11"/>
                  <a:gd name="T9" fmla="*/ 7 h 10"/>
                  <a:gd name="T10" fmla="*/ 3 w 11"/>
                  <a:gd name="T11" fmla="*/ 6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2 h 10"/>
                  <a:gd name="T24" fmla="*/ 4 w 11"/>
                  <a:gd name="T25" fmla="*/ 0 h 10"/>
                  <a:gd name="T26" fmla="*/ 4 w 11"/>
                  <a:gd name="T27" fmla="*/ 0 h 10"/>
                  <a:gd name="T28" fmla="*/ 1 w 11"/>
                  <a:gd name="T29" fmla="*/ 2 h 10"/>
                  <a:gd name="T30" fmla="*/ 0 w 11"/>
                  <a:gd name="T31" fmla="*/ 4 h 10"/>
                  <a:gd name="T32" fmla="*/ 0 w 11"/>
                  <a:gd name="T33" fmla="*/ 4 h 10"/>
                  <a:gd name="T34" fmla="*/ 0 w 11"/>
                  <a:gd name="T35" fmla="*/ 7 h 10"/>
                  <a:gd name="T36" fmla="*/ 3 w 11"/>
                  <a:gd name="T37" fmla="*/ 8 h 10"/>
                  <a:gd name="T38" fmla="*/ 3 w 11"/>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8"/>
                    </a:moveTo>
                    <a:lnTo>
                      <a:pt x="11" y="10"/>
                    </a:lnTo>
                    <a:lnTo>
                      <a:pt x="11" y="7"/>
                    </a:lnTo>
                    <a:lnTo>
                      <a:pt x="3" y="7"/>
                    </a:lnTo>
                    <a:lnTo>
                      <a:pt x="3" y="7"/>
                    </a:lnTo>
                    <a:lnTo>
                      <a:pt x="3" y="6"/>
                    </a:lnTo>
                    <a:lnTo>
                      <a:pt x="3" y="4"/>
                    </a:lnTo>
                    <a:lnTo>
                      <a:pt x="3" y="4"/>
                    </a:lnTo>
                    <a:lnTo>
                      <a:pt x="3" y="3"/>
                    </a:lnTo>
                    <a:lnTo>
                      <a:pt x="4" y="3"/>
                    </a:lnTo>
                    <a:lnTo>
                      <a:pt x="11" y="3"/>
                    </a:lnTo>
                    <a:lnTo>
                      <a:pt x="11" y="2"/>
                    </a:lnTo>
                    <a:lnTo>
                      <a:pt x="4" y="0"/>
                    </a:lnTo>
                    <a:lnTo>
                      <a:pt x="4" y="0"/>
                    </a:lnTo>
                    <a:lnTo>
                      <a:pt x="1" y="2"/>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6" name="Freeform 504"/>
              <p:cNvSpPr/>
              <p:nvPr/>
            </p:nvSpPr>
            <p:spPr bwMode="auto">
              <a:xfrm>
                <a:off x="4476307" y="1458796"/>
                <a:ext cx="14817" cy="12123"/>
              </a:xfrm>
              <a:custGeom>
                <a:avLst/>
                <a:gdLst>
                  <a:gd name="T0" fmla="*/ 8 w 11"/>
                  <a:gd name="T1" fmla="*/ 2 h 9"/>
                  <a:gd name="T2" fmla="*/ 8 w 11"/>
                  <a:gd name="T3" fmla="*/ 2 h 9"/>
                  <a:gd name="T4" fmla="*/ 8 w 11"/>
                  <a:gd name="T5" fmla="*/ 2 h 9"/>
                  <a:gd name="T6" fmla="*/ 8 w 11"/>
                  <a:gd name="T7" fmla="*/ 5 h 9"/>
                  <a:gd name="T8" fmla="*/ 8 w 11"/>
                  <a:gd name="T9" fmla="*/ 5 h 9"/>
                  <a:gd name="T10" fmla="*/ 8 w 11"/>
                  <a:gd name="T11" fmla="*/ 6 h 9"/>
                  <a:gd name="T12" fmla="*/ 7 w 11"/>
                  <a:gd name="T13" fmla="*/ 6 h 9"/>
                  <a:gd name="T14" fmla="*/ 0 w 11"/>
                  <a:gd name="T15" fmla="*/ 5 h 9"/>
                  <a:gd name="T16" fmla="*/ 0 w 11"/>
                  <a:gd name="T17" fmla="*/ 8 h 9"/>
                  <a:gd name="T18" fmla="*/ 7 w 11"/>
                  <a:gd name="T19" fmla="*/ 9 h 9"/>
                  <a:gd name="T20" fmla="*/ 7 w 11"/>
                  <a:gd name="T21" fmla="*/ 9 h 9"/>
                  <a:gd name="T22" fmla="*/ 9 w 11"/>
                  <a:gd name="T23" fmla="*/ 8 h 9"/>
                  <a:gd name="T24" fmla="*/ 11 w 11"/>
                  <a:gd name="T25" fmla="*/ 5 h 9"/>
                  <a:gd name="T26" fmla="*/ 11 w 11"/>
                  <a:gd name="T27" fmla="*/ 5 h 9"/>
                  <a:gd name="T28" fmla="*/ 11 w 11"/>
                  <a:gd name="T29" fmla="*/ 1 h 9"/>
                  <a:gd name="T30" fmla="*/ 8 w 11"/>
                  <a:gd name="T31" fmla="*/ 0 h 9"/>
                  <a:gd name="T32" fmla="*/ 0 w 11"/>
                  <a:gd name="T33" fmla="*/ 0 h 9"/>
                  <a:gd name="T34" fmla="*/ 0 w 11"/>
                  <a:gd name="T35" fmla="*/ 1 h 9"/>
                  <a:gd name="T36" fmla="*/ 8 w 11"/>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2"/>
                    </a:moveTo>
                    <a:lnTo>
                      <a:pt x="8" y="2"/>
                    </a:lnTo>
                    <a:lnTo>
                      <a:pt x="8" y="2"/>
                    </a:lnTo>
                    <a:lnTo>
                      <a:pt x="8" y="5"/>
                    </a:lnTo>
                    <a:lnTo>
                      <a:pt x="8" y="5"/>
                    </a:lnTo>
                    <a:lnTo>
                      <a:pt x="8" y="6"/>
                    </a:lnTo>
                    <a:lnTo>
                      <a:pt x="7" y="6"/>
                    </a:lnTo>
                    <a:lnTo>
                      <a:pt x="0" y="5"/>
                    </a:lnTo>
                    <a:lnTo>
                      <a:pt x="0" y="8"/>
                    </a:lnTo>
                    <a:lnTo>
                      <a:pt x="7" y="9"/>
                    </a:lnTo>
                    <a:lnTo>
                      <a:pt x="7" y="9"/>
                    </a:lnTo>
                    <a:lnTo>
                      <a:pt x="9" y="8"/>
                    </a:lnTo>
                    <a:lnTo>
                      <a:pt x="11" y="5"/>
                    </a:lnTo>
                    <a:lnTo>
                      <a:pt x="11" y="5"/>
                    </a:lnTo>
                    <a:lnTo>
                      <a:pt x="11" y="1"/>
                    </a:lnTo>
                    <a:lnTo>
                      <a:pt x="8" y="0"/>
                    </a:lnTo>
                    <a:lnTo>
                      <a:pt x="0"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7" name="Freeform 505"/>
              <p:cNvSpPr/>
              <p:nvPr/>
            </p:nvSpPr>
            <p:spPr bwMode="auto">
              <a:xfrm>
                <a:off x="4466878" y="1412998"/>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2"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8" name="Freeform 506"/>
              <p:cNvSpPr/>
              <p:nvPr/>
            </p:nvSpPr>
            <p:spPr bwMode="auto">
              <a:xfrm>
                <a:off x="4481695" y="1412998"/>
                <a:ext cx="14817" cy="12123"/>
              </a:xfrm>
              <a:custGeom>
                <a:avLst/>
                <a:gdLst>
                  <a:gd name="T0" fmla="*/ 8 w 11"/>
                  <a:gd name="T1" fmla="*/ 3 h 9"/>
                  <a:gd name="T2" fmla="*/ 8 w 11"/>
                  <a:gd name="T3" fmla="*/ 3 h 9"/>
                  <a:gd name="T4" fmla="*/ 8 w 11"/>
                  <a:gd name="T5" fmla="*/ 4 h 9"/>
                  <a:gd name="T6" fmla="*/ 8 w 11"/>
                  <a:gd name="T7" fmla="*/ 5 h 9"/>
                  <a:gd name="T8" fmla="*/ 8 w 11"/>
                  <a:gd name="T9" fmla="*/ 5 h 9"/>
                  <a:gd name="T10" fmla="*/ 8 w 11"/>
                  <a:gd name="T11" fmla="*/ 7 h 9"/>
                  <a:gd name="T12" fmla="*/ 7 w 11"/>
                  <a:gd name="T13" fmla="*/ 8 h 9"/>
                  <a:gd name="T14" fmla="*/ 0 w 11"/>
                  <a:gd name="T15" fmla="*/ 7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3 h 9"/>
                  <a:gd name="T30" fmla="*/ 8 w 11"/>
                  <a:gd name="T31" fmla="*/ 1 h 9"/>
                  <a:gd name="T32" fmla="*/ 0 w 11"/>
                  <a:gd name="T33" fmla="*/ 0 h 9"/>
                  <a:gd name="T34" fmla="*/ 0 w 11"/>
                  <a:gd name="T35" fmla="*/ 3 h 9"/>
                  <a:gd name="T36" fmla="*/ 8 w 11"/>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3"/>
                    </a:moveTo>
                    <a:lnTo>
                      <a:pt x="8" y="3"/>
                    </a:lnTo>
                    <a:lnTo>
                      <a:pt x="8" y="4"/>
                    </a:lnTo>
                    <a:lnTo>
                      <a:pt x="8" y="5"/>
                    </a:lnTo>
                    <a:lnTo>
                      <a:pt x="8" y="5"/>
                    </a:lnTo>
                    <a:lnTo>
                      <a:pt x="8" y="7"/>
                    </a:lnTo>
                    <a:lnTo>
                      <a:pt x="7" y="8"/>
                    </a:lnTo>
                    <a:lnTo>
                      <a:pt x="0" y="7"/>
                    </a:lnTo>
                    <a:lnTo>
                      <a:pt x="0" y="9"/>
                    </a:lnTo>
                    <a:lnTo>
                      <a:pt x="7" y="9"/>
                    </a:lnTo>
                    <a:lnTo>
                      <a:pt x="7" y="9"/>
                    </a:lnTo>
                    <a:lnTo>
                      <a:pt x="9" y="9"/>
                    </a:lnTo>
                    <a:lnTo>
                      <a:pt x="11" y="5"/>
                    </a:lnTo>
                    <a:lnTo>
                      <a:pt x="11" y="5"/>
                    </a:lnTo>
                    <a:lnTo>
                      <a:pt x="11" y="3"/>
                    </a:lnTo>
                    <a:lnTo>
                      <a:pt x="8" y="1"/>
                    </a:lnTo>
                    <a:lnTo>
                      <a:pt x="0"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9" name="Freeform 507"/>
              <p:cNvSpPr/>
              <p:nvPr/>
            </p:nvSpPr>
            <p:spPr bwMode="auto">
              <a:xfrm>
                <a:off x="4485736" y="1368547"/>
                <a:ext cx="16164" cy="13470"/>
              </a:xfrm>
              <a:custGeom>
                <a:avLst/>
                <a:gdLst>
                  <a:gd name="T0" fmla="*/ 9 w 12"/>
                  <a:gd name="T1" fmla="*/ 3 h 10"/>
                  <a:gd name="T2" fmla="*/ 9 w 12"/>
                  <a:gd name="T3" fmla="*/ 3 h 10"/>
                  <a:gd name="T4" fmla="*/ 9 w 12"/>
                  <a:gd name="T5" fmla="*/ 5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0 h 10"/>
                  <a:gd name="T32" fmla="*/ 1 w 12"/>
                  <a:gd name="T33" fmla="*/ 0 h 10"/>
                  <a:gd name="T34" fmla="*/ 1 w 12"/>
                  <a:gd name="T35" fmla="*/ 2 h 10"/>
                  <a:gd name="T36" fmla="*/ 9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3"/>
                    </a:moveTo>
                    <a:lnTo>
                      <a:pt x="9" y="3"/>
                    </a:lnTo>
                    <a:lnTo>
                      <a:pt x="9" y="5"/>
                    </a:lnTo>
                    <a:lnTo>
                      <a:pt x="9" y="6"/>
                    </a:lnTo>
                    <a:lnTo>
                      <a:pt x="9" y="6"/>
                    </a:lnTo>
                    <a:lnTo>
                      <a:pt x="9" y="7"/>
                    </a:lnTo>
                    <a:lnTo>
                      <a:pt x="8" y="7"/>
                    </a:lnTo>
                    <a:lnTo>
                      <a:pt x="1" y="7"/>
                    </a:lnTo>
                    <a:lnTo>
                      <a:pt x="0" y="9"/>
                    </a:lnTo>
                    <a:lnTo>
                      <a:pt x="8" y="10"/>
                    </a:lnTo>
                    <a:lnTo>
                      <a:pt x="8" y="10"/>
                    </a:lnTo>
                    <a:lnTo>
                      <a:pt x="10" y="9"/>
                    </a:lnTo>
                    <a:lnTo>
                      <a:pt x="12" y="6"/>
                    </a:lnTo>
                    <a:lnTo>
                      <a:pt x="12" y="6"/>
                    </a:lnTo>
                    <a:lnTo>
                      <a:pt x="10" y="2"/>
                    </a:lnTo>
                    <a:lnTo>
                      <a:pt x="9" y="0"/>
                    </a:lnTo>
                    <a:lnTo>
                      <a:pt x="1" y="0"/>
                    </a:lnTo>
                    <a:lnTo>
                      <a:pt x="1" y="2"/>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0" name="Freeform 508"/>
              <p:cNvSpPr/>
              <p:nvPr/>
            </p:nvSpPr>
            <p:spPr bwMode="auto">
              <a:xfrm>
                <a:off x="4472266" y="1367201"/>
                <a:ext cx="14817" cy="13470"/>
              </a:xfrm>
              <a:custGeom>
                <a:avLst/>
                <a:gdLst>
                  <a:gd name="T0" fmla="*/ 3 w 11"/>
                  <a:gd name="T1" fmla="*/ 10 h 10"/>
                  <a:gd name="T2" fmla="*/ 10 w 11"/>
                  <a:gd name="T3" fmla="*/ 10 h 10"/>
                  <a:gd name="T4" fmla="*/ 11 w 11"/>
                  <a:gd name="T5" fmla="*/ 8 h 10"/>
                  <a:gd name="T6" fmla="*/ 3 w 11"/>
                  <a:gd name="T7" fmla="*/ 7 h 10"/>
                  <a:gd name="T8" fmla="*/ 3 w 11"/>
                  <a:gd name="T9" fmla="*/ 7 h 10"/>
                  <a:gd name="T10" fmla="*/ 3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1 h 10"/>
                  <a:gd name="T24" fmla="*/ 4 w 11"/>
                  <a:gd name="T25" fmla="*/ 0 h 10"/>
                  <a:gd name="T26" fmla="*/ 4 w 11"/>
                  <a:gd name="T27" fmla="*/ 0 h 10"/>
                  <a:gd name="T28" fmla="*/ 2 w 11"/>
                  <a:gd name="T29" fmla="*/ 1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1" y="8"/>
                    </a:lnTo>
                    <a:lnTo>
                      <a:pt x="3" y="7"/>
                    </a:lnTo>
                    <a:lnTo>
                      <a:pt x="3" y="7"/>
                    </a:lnTo>
                    <a:lnTo>
                      <a:pt x="3" y="6"/>
                    </a:lnTo>
                    <a:lnTo>
                      <a:pt x="2" y="4"/>
                    </a:lnTo>
                    <a:lnTo>
                      <a:pt x="2" y="4"/>
                    </a:lnTo>
                    <a:lnTo>
                      <a:pt x="3" y="3"/>
                    </a:lnTo>
                    <a:lnTo>
                      <a:pt x="3" y="3"/>
                    </a:lnTo>
                    <a:lnTo>
                      <a:pt x="11" y="3"/>
                    </a:lnTo>
                    <a:lnTo>
                      <a:pt x="11" y="1"/>
                    </a:lnTo>
                    <a:lnTo>
                      <a:pt x="4" y="0"/>
                    </a:lnTo>
                    <a:lnTo>
                      <a:pt x="4" y="0"/>
                    </a:lnTo>
                    <a:lnTo>
                      <a:pt x="2" y="1"/>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1" name="Freeform 509"/>
              <p:cNvSpPr/>
              <p:nvPr/>
            </p:nvSpPr>
            <p:spPr bwMode="auto">
              <a:xfrm>
                <a:off x="4491124" y="1324097"/>
                <a:ext cx="16164" cy="12123"/>
              </a:xfrm>
              <a:custGeom>
                <a:avLst/>
                <a:gdLst>
                  <a:gd name="T0" fmla="*/ 9 w 12"/>
                  <a:gd name="T1" fmla="*/ 4 h 9"/>
                  <a:gd name="T2" fmla="*/ 9 w 12"/>
                  <a:gd name="T3" fmla="*/ 4 h 9"/>
                  <a:gd name="T4" fmla="*/ 9 w 12"/>
                  <a:gd name="T5" fmla="*/ 4 h 9"/>
                  <a:gd name="T6" fmla="*/ 9 w 12"/>
                  <a:gd name="T7" fmla="*/ 5 h 9"/>
                  <a:gd name="T8" fmla="*/ 9 w 12"/>
                  <a:gd name="T9" fmla="*/ 5 h 9"/>
                  <a:gd name="T10" fmla="*/ 9 w 12"/>
                  <a:gd name="T11" fmla="*/ 6 h 9"/>
                  <a:gd name="T12" fmla="*/ 8 w 12"/>
                  <a:gd name="T13" fmla="*/ 8 h 9"/>
                  <a:gd name="T14" fmla="*/ 1 w 12"/>
                  <a:gd name="T15" fmla="*/ 6 h 9"/>
                  <a:gd name="T16" fmla="*/ 0 w 12"/>
                  <a:gd name="T17" fmla="*/ 9 h 9"/>
                  <a:gd name="T18" fmla="*/ 8 w 12"/>
                  <a:gd name="T19" fmla="*/ 9 h 9"/>
                  <a:gd name="T20" fmla="*/ 8 w 12"/>
                  <a:gd name="T21" fmla="*/ 9 h 9"/>
                  <a:gd name="T22" fmla="*/ 11 w 12"/>
                  <a:gd name="T23" fmla="*/ 9 h 9"/>
                  <a:gd name="T24" fmla="*/ 12 w 12"/>
                  <a:gd name="T25" fmla="*/ 5 h 9"/>
                  <a:gd name="T26" fmla="*/ 12 w 12"/>
                  <a:gd name="T27" fmla="*/ 5 h 9"/>
                  <a:gd name="T28" fmla="*/ 11 w 12"/>
                  <a:gd name="T29" fmla="*/ 2 h 9"/>
                  <a:gd name="T30" fmla="*/ 9 w 12"/>
                  <a:gd name="T31" fmla="*/ 1 h 9"/>
                  <a:gd name="T32" fmla="*/ 1 w 12"/>
                  <a:gd name="T33" fmla="*/ 0 h 9"/>
                  <a:gd name="T34" fmla="*/ 1 w 12"/>
                  <a:gd name="T35" fmla="*/ 2 h 9"/>
                  <a:gd name="T36" fmla="*/ 9 w 12"/>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9" y="4"/>
                    </a:moveTo>
                    <a:lnTo>
                      <a:pt x="9" y="4"/>
                    </a:lnTo>
                    <a:lnTo>
                      <a:pt x="9" y="4"/>
                    </a:lnTo>
                    <a:lnTo>
                      <a:pt x="9" y="5"/>
                    </a:lnTo>
                    <a:lnTo>
                      <a:pt x="9" y="5"/>
                    </a:lnTo>
                    <a:lnTo>
                      <a:pt x="9" y="6"/>
                    </a:lnTo>
                    <a:lnTo>
                      <a:pt x="8" y="8"/>
                    </a:lnTo>
                    <a:lnTo>
                      <a:pt x="1" y="6"/>
                    </a:lnTo>
                    <a:lnTo>
                      <a:pt x="0" y="9"/>
                    </a:lnTo>
                    <a:lnTo>
                      <a:pt x="8" y="9"/>
                    </a:lnTo>
                    <a:lnTo>
                      <a:pt x="8" y="9"/>
                    </a:lnTo>
                    <a:lnTo>
                      <a:pt x="11" y="9"/>
                    </a:lnTo>
                    <a:lnTo>
                      <a:pt x="12" y="5"/>
                    </a:lnTo>
                    <a:lnTo>
                      <a:pt x="12" y="5"/>
                    </a:lnTo>
                    <a:lnTo>
                      <a:pt x="11"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2" name="Freeform 510"/>
              <p:cNvSpPr/>
              <p:nvPr/>
            </p:nvSpPr>
            <p:spPr bwMode="auto">
              <a:xfrm>
                <a:off x="4477654" y="1324097"/>
                <a:ext cx="14817" cy="12123"/>
              </a:xfrm>
              <a:custGeom>
                <a:avLst/>
                <a:gdLst>
                  <a:gd name="T0" fmla="*/ 3 w 11"/>
                  <a:gd name="T1" fmla="*/ 8 h 9"/>
                  <a:gd name="T2" fmla="*/ 10 w 11"/>
                  <a:gd name="T3" fmla="*/ 9 h 9"/>
                  <a:gd name="T4" fmla="*/ 11 w 11"/>
                  <a:gd name="T5" fmla="*/ 6 h 9"/>
                  <a:gd name="T6" fmla="*/ 3 w 11"/>
                  <a:gd name="T7" fmla="*/ 5 h 9"/>
                  <a:gd name="T8" fmla="*/ 3 w 11"/>
                  <a:gd name="T9" fmla="*/ 5 h 9"/>
                  <a:gd name="T10" fmla="*/ 3 w 11"/>
                  <a:gd name="T11" fmla="*/ 5 h 9"/>
                  <a:gd name="T12" fmla="*/ 2 w 11"/>
                  <a:gd name="T13" fmla="*/ 4 h 9"/>
                  <a:gd name="T14" fmla="*/ 2 w 11"/>
                  <a:gd name="T15" fmla="*/ 4 h 9"/>
                  <a:gd name="T16" fmla="*/ 3 w 11"/>
                  <a:gd name="T17" fmla="*/ 2 h 9"/>
                  <a:gd name="T18" fmla="*/ 3 w 11"/>
                  <a:gd name="T19" fmla="*/ 1 h 9"/>
                  <a:gd name="T20" fmla="*/ 11 w 11"/>
                  <a:gd name="T21" fmla="*/ 2 h 9"/>
                  <a:gd name="T22" fmla="*/ 11 w 11"/>
                  <a:gd name="T23" fmla="*/ 0 h 9"/>
                  <a:gd name="T24" fmla="*/ 4 w 11"/>
                  <a:gd name="T25" fmla="*/ 0 h 9"/>
                  <a:gd name="T26" fmla="*/ 4 w 11"/>
                  <a:gd name="T27" fmla="*/ 0 h 9"/>
                  <a:gd name="T28" fmla="*/ 2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5"/>
                    </a:lnTo>
                    <a:lnTo>
                      <a:pt x="3" y="5"/>
                    </a:lnTo>
                    <a:lnTo>
                      <a:pt x="3" y="5"/>
                    </a:lnTo>
                    <a:lnTo>
                      <a:pt x="2" y="4"/>
                    </a:lnTo>
                    <a:lnTo>
                      <a:pt x="2" y="4"/>
                    </a:lnTo>
                    <a:lnTo>
                      <a:pt x="3" y="2"/>
                    </a:lnTo>
                    <a:lnTo>
                      <a:pt x="3" y="1"/>
                    </a:lnTo>
                    <a:lnTo>
                      <a:pt x="11" y="2"/>
                    </a:lnTo>
                    <a:lnTo>
                      <a:pt x="11" y="0"/>
                    </a:lnTo>
                    <a:lnTo>
                      <a:pt x="4" y="0"/>
                    </a:lnTo>
                    <a:lnTo>
                      <a:pt x="4" y="0"/>
                    </a:lnTo>
                    <a:lnTo>
                      <a:pt x="2"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3" name="Freeform 511"/>
              <p:cNvSpPr/>
              <p:nvPr/>
            </p:nvSpPr>
            <p:spPr bwMode="auto">
              <a:xfrm>
                <a:off x="4474960" y="1749744"/>
                <a:ext cx="344828" cy="37716"/>
              </a:xfrm>
              <a:custGeom>
                <a:avLst/>
                <a:gdLst>
                  <a:gd name="T0" fmla="*/ 256 w 256"/>
                  <a:gd name="T1" fmla="*/ 28 h 28"/>
                  <a:gd name="T2" fmla="*/ 256 w 256"/>
                  <a:gd name="T3" fmla="*/ 28 h 28"/>
                  <a:gd name="T4" fmla="*/ 1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1"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4" name="Freeform 512"/>
              <p:cNvSpPr/>
              <p:nvPr/>
            </p:nvSpPr>
            <p:spPr bwMode="auto">
              <a:xfrm>
                <a:off x="4477654" y="1726845"/>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5" name="Freeform 513"/>
              <p:cNvSpPr/>
              <p:nvPr/>
            </p:nvSpPr>
            <p:spPr bwMode="auto">
              <a:xfrm>
                <a:off x="4480348" y="1707987"/>
                <a:ext cx="344828" cy="37716"/>
              </a:xfrm>
              <a:custGeom>
                <a:avLst/>
                <a:gdLst>
                  <a:gd name="T0" fmla="*/ 255 w 256"/>
                  <a:gd name="T1" fmla="*/ 28 h 28"/>
                  <a:gd name="T2" fmla="*/ 256 w 256"/>
                  <a:gd name="T3" fmla="*/ 27 h 28"/>
                  <a:gd name="T4" fmla="*/ 0 w 256"/>
                  <a:gd name="T5" fmla="*/ 0 h 28"/>
                  <a:gd name="T6" fmla="*/ 0 w 256"/>
                  <a:gd name="T7" fmla="*/ 0 h 28"/>
                  <a:gd name="T8" fmla="*/ 255 w 256"/>
                  <a:gd name="T9" fmla="*/ 28 h 28"/>
                </a:gdLst>
                <a:ahLst/>
                <a:cxnLst>
                  <a:cxn ang="0">
                    <a:pos x="T0" y="T1"/>
                  </a:cxn>
                  <a:cxn ang="0">
                    <a:pos x="T2" y="T3"/>
                  </a:cxn>
                  <a:cxn ang="0">
                    <a:pos x="T4" y="T5"/>
                  </a:cxn>
                  <a:cxn ang="0">
                    <a:pos x="T6" y="T7"/>
                  </a:cxn>
                  <a:cxn ang="0">
                    <a:pos x="T8" y="T9"/>
                  </a:cxn>
                </a:cxnLst>
                <a:rect l="0" t="0" r="r" b="b"/>
                <a:pathLst>
                  <a:path w="256" h="28">
                    <a:moveTo>
                      <a:pt x="255" y="28"/>
                    </a:moveTo>
                    <a:lnTo>
                      <a:pt x="256"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6" name="Freeform 514"/>
              <p:cNvSpPr/>
              <p:nvPr/>
            </p:nvSpPr>
            <p:spPr bwMode="auto">
              <a:xfrm>
                <a:off x="4483042" y="1685089"/>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7" name="Freeform 515"/>
              <p:cNvSpPr/>
              <p:nvPr/>
            </p:nvSpPr>
            <p:spPr bwMode="auto">
              <a:xfrm>
                <a:off x="4485736" y="1663537"/>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8" name="Freeform 516"/>
              <p:cNvSpPr/>
              <p:nvPr/>
            </p:nvSpPr>
            <p:spPr bwMode="auto">
              <a:xfrm>
                <a:off x="4488430" y="1643332"/>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9" name="Freeform 517"/>
              <p:cNvSpPr/>
              <p:nvPr/>
            </p:nvSpPr>
            <p:spPr bwMode="auto">
              <a:xfrm>
                <a:off x="4491124" y="1621780"/>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0" name="Freeform 518"/>
              <p:cNvSpPr/>
              <p:nvPr/>
            </p:nvSpPr>
            <p:spPr bwMode="auto">
              <a:xfrm>
                <a:off x="4492471" y="1600229"/>
                <a:ext cx="346175" cy="37716"/>
              </a:xfrm>
              <a:custGeom>
                <a:avLst/>
                <a:gdLst>
                  <a:gd name="T0" fmla="*/ 257 w 257"/>
                  <a:gd name="T1" fmla="*/ 28 h 28"/>
                  <a:gd name="T2" fmla="*/ 257 w 257"/>
                  <a:gd name="T3" fmla="*/ 28 h 28"/>
                  <a:gd name="T4" fmla="*/ 0 w 257"/>
                  <a:gd name="T5" fmla="*/ 0 h 28"/>
                  <a:gd name="T6" fmla="*/ 0 w 257"/>
                  <a:gd name="T7" fmla="*/ 1 h 28"/>
                  <a:gd name="T8" fmla="*/ 257 w 257"/>
                  <a:gd name="T9" fmla="*/ 28 h 28"/>
                </a:gdLst>
                <a:ahLst/>
                <a:cxnLst>
                  <a:cxn ang="0">
                    <a:pos x="T0" y="T1"/>
                  </a:cxn>
                  <a:cxn ang="0">
                    <a:pos x="T2" y="T3"/>
                  </a:cxn>
                  <a:cxn ang="0">
                    <a:pos x="T4" y="T5"/>
                  </a:cxn>
                  <a:cxn ang="0">
                    <a:pos x="T6" y="T7"/>
                  </a:cxn>
                  <a:cxn ang="0">
                    <a:pos x="T8" y="T9"/>
                  </a:cxn>
                </a:cxnLst>
                <a:rect l="0" t="0" r="r" b="b"/>
                <a:pathLst>
                  <a:path w="257" h="28">
                    <a:moveTo>
                      <a:pt x="257" y="28"/>
                    </a:moveTo>
                    <a:lnTo>
                      <a:pt x="257" y="28"/>
                    </a:lnTo>
                    <a:lnTo>
                      <a:pt x="0" y="0"/>
                    </a:lnTo>
                    <a:lnTo>
                      <a:pt x="0" y="1"/>
                    </a:lnTo>
                    <a:lnTo>
                      <a:pt x="257"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 name="Freeform 519"/>
              <p:cNvSpPr/>
              <p:nvPr/>
            </p:nvSpPr>
            <p:spPr bwMode="auto">
              <a:xfrm>
                <a:off x="4496512" y="1578677"/>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2" name="Freeform 520"/>
              <p:cNvSpPr/>
              <p:nvPr/>
            </p:nvSpPr>
            <p:spPr bwMode="auto">
              <a:xfrm>
                <a:off x="4497859" y="155847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 name="Freeform 521"/>
              <p:cNvSpPr/>
              <p:nvPr/>
            </p:nvSpPr>
            <p:spPr bwMode="auto">
              <a:xfrm>
                <a:off x="4501900" y="1536921"/>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4" name="Freeform 522"/>
              <p:cNvSpPr/>
              <p:nvPr/>
            </p:nvSpPr>
            <p:spPr bwMode="auto">
              <a:xfrm>
                <a:off x="4503247" y="1514022"/>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5" name="Freeform 523"/>
              <p:cNvSpPr/>
              <p:nvPr/>
            </p:nvSpPr>
            <p:spPr bwMode="auto">
              <a:xfrm>
                <a:off x="4505941" y="1495164"/>
                <a:ext cx="344828" cy="37716"/>
              </a:xfrm>
              <a:custGeom>
                <a:avLst/>
                <a:gdLst>
                  <a:gd name="T0" fmla="*/ 256 w 256"/>
                  <a:gd name="T1" fmla="*/ 28 h 28"/>
                  <a:gd name="T2" fmla="*/ 256 w 256"/>
                  <a:gd name="T3" fmla="*/ 27 h 28"/>
                  <a:gd name="T4" fmla="*/ 0 w 256"/>
                  <a:gd name="T5" fmla="*/ 0 h 28"/>
                  <a:gd name="T6" fmla="*/ 0 w 256"/>
                  <a:gd name="T7" fmla="*/ 0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7"/>
                    </a:lnTo>
                    <a:lnTo>
                      <a:pt x="0" y="0"/>
                    </a:lnTo>
                    <a:lnTo>
                      <a:pt x="0" y="0"/>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6" name="Freeform 524"/>
              <p:cNvSpPr/>
              <p:nvPr/>
            </p:nvSpPr>
            <p:spPr bwMode="auto">
              <a:xfrm>
                <a:off x="4508634" y="1472266"/>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7" name="Freeform 525"/>
              <p:cNvSpPr/>
              <p:nvPr/>
            </p:nvSpPr>
            <p:spPr bwMode="auto">
              <a:xfrm>
                <a:off x="4511328" y="1450714"/>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8" name="Freeform 526"/>
              <p:cNvSpPr/>
              <p:nvPr/>
            </p:nvSpPr>
            <p:spPr bwMode="auto">
              <a:xfrm>
                <a:off x="4514022" y="1430509"/>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9" name="Freeform 527"/>
              <p:cNvSpPr/>
              <p:nvPr/>
            </p:nvSpPr>
            <p:spPr bwMode="auto">
              <a:xfrm>
                <a:off x="4516716" y="1408957"/>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0" name="Freeform 528"/>
              <p:cNvSpPr/>
              <p:nvPr/>
            </p:nvSpPr>
            <p:spPr bwMode="auto">
              <a:xfrm>
                <a:off x="4518064" y="1387405"/>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1" name="Freeform 529"/>
              <p:cNvSpPr/>
              <p:nvPr/>
            </p:nvSpPr>
            <p:spPr bwMode="auto">
              <a:xfrm>
                <a:off x="4522104" y="1365853"/>
                <a:ext cx="343481" cy="39063"/>
              </a:xfrm>
              <a:custGeom>
                <a:avLst/>
                <a:gdLst>
                  <a:gd name="T0" fmla="*/ 255 w 255"/>
                  <a:gd name="T1" fmla="*/ 29 h 29"/>
                  <a:gd name="T2" fmla="*/ 255 w 255"/>
                  <a:gd name="T3" fmla="*/ 28 h 29"/>
                  <a:gd name="T4" fmla="*/ 0 w 255"/>
                  <a:gd name="T5" fmla="*/ 0 h 29"/>
                  <a:gd name="T6" fmla="*/ 0 w 255"/>
                  <a:gd name="T7" fmla="*/ 1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8"/>
                    </a:lnTo>
                    <a:lnTo>
                      <a:pt x="0" y="0"/>
                    </a:lnTo>
                    <a:lnTo>
                      <a:pt x="0" y="1"/>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2" name="Freeform 530"/>
              <p:cNvSpPr/>
              <p:nvPr/>
            </p:nvSpPr>
            <p:spPr bwMode="auto">
              <a:xfrm>
                <a:off x="4523452" y="1345649"/>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3" name="Freeform 531"/>
              <p:cNvSpPr/>
              <p:nvPr/>
            </p:nvSpPr>
            <p:spPr bwMode="auto">
              <a:xfrm>
                <a:off x="4527492" y="1324097"/>
                <a:ext cx="277479" cy="30981"/>
              </a:xfrm>
              <a:custGeom>
                <a:avLst/>
                <a:gdLst>
                  <a:gd name="T0" fmla="*/ 206 w 206"/>
                  <a:gd name="T1" fmla="*/ 23 h 23"/>
                  <a:gd name="T2" fmla="*/ 206 w 206"/>
                  <a:gd name="T3" fmla="*/ 23 h 23"/>
                  <a:gd name="T4" fmla="*/ 0 w 206"/>
                  <a:gd name="T5" fmla="*/ 0 h 23"/>
                  <a:gd name="T6" fmla="*/ 0 w 206"/>
                  <a:gd name="T7" fmla="*/ 1 h 23"/>
                  <a:gd name="T8" fmla="*/ 206 w 206"/>
                  <a:gd name="T9" fmla="*/ 23 h 23"/>
                </a:gdLst>
                <a:ahLst/>
                <a:cxnLst>
                  <a:cxn ang="0">
                    <a:pos x="T0" y="T1"/>
                  </a:cxn>
                  <a:cxn ang="0">
                    <a:pos x="T2" y="T3"/>
                  </a:cxn>
                  <a:cxn ang="0">
                    <a:pos x="T4" y="T5"/>
                  </a:cxn>
                  <a:cxn ang="0">
                    <a:pos x="T6" y="T7"/>
                  </a:cxn>
                  <a:cxn ang="0">
                    <a:pos x="T8" y="T9"/>
                  </a:cxn>
                </a:cxnLst>
                <a:rect l="0" t="0" r="r" b="b"/>
                <a:pathLst>
                  <a:path w="206" h="23">
                    <a:moveTo>
                      <a:pt x="206" y="23"/>
                    </a:moveTo>
                    <a:lnTo>
                      <a:pt x="206" y="23"/>
                    </a:lnTo>
                    <a:lnTo>
                      <a:pt x="0" y="0"/>
                    </a:lnTo>
                    <a:lnTo>
                      <a:pt x="0" y="1"/>
                    </a:lnTo>
                    <a:lnTo>
                      <a:pt x="206"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4" name="Freeform 532"/>
              <p:cNvSpPr/>
              <p:nvPr/>
            </p:nvSpPr>
            <p:spPr bwMode="auto">
              <a:xfrm>
                <a:off x="3971188" y="1654108"/>
                <a:ext cx="52533" cy="140086"/>
              </a:xfrm>
              <a:custGeom>
                <a:avLst/>
                <a:gdLst>
                  <a:gd name="T0" fmla="*/ 0 w 39"/>
                  <a:gd name="T1" fmla="*/ 83 h 104"/>
                  <a:gd name="T2" fmla="*/ 0 w 39"/>
                  <a:gd name="T3" fmla="*/ 83 h 104"/>
                  <a:gd name="T4" fmla="*/ 0 w 39"/>
                  <a:gd name="T5" fmla="*/ 87 h 104"/>
                  <a:gd name="T6" fmla="*/ 0 w 39"/>
                  <a:gd name="T7" fmla="*/ 90 h 104"/>
                  <a:gd name="T8" fmla="*/ 4 w 39"/>
                  <a:gd name="T9" fmla="*/ 96 h 104"/>
                  <a:gd name="T10" fmla="*/ 10 w 39"/>
                  <a:gd name="T11" fmla="*/ 102 h 104"/>
                  <a:gd name="T12" fmla="*/ 19 w 39"/>
                  <a:gd name="T13" fmla="*/ 103 h 104"/>
                  <a:gd name="T14" fmla="*/ 27 w 39"/>
                  <a:gd name="T15" fmla="*/ 104 h 104"/>
                  <a:gd name="T16" fmla="*/ 39 w 39"/>
                  <a:gd name="T17" fmla="*/ 2 h 104"/>
                  <a:gd name="T18" fmla="*/ 31 w 39"/>
                  <a:gd name="T19" fmla="*/ 0 h 104"/>
                  <a:gd name="T20" fmla="*/ 31 w 39"/>
                  <a:gd name="T21" fmla="*/ 0 h 104"/>
                  <a:gd name="T22" fmla="*/ 23 w 39"/>
                  <a:gd name="T23" fmla="*/ 2 h 104"/>
                  <a:gd name="T24" fmla="*/ 14 w 39"/>
                  <a:gd name="T25" fmla="*/ 4 h 104"/>
                  <a:gd name="T26" fmla="*/ 9 w 39"/>
                  <a:gd name="T27" fmla="*/ 10 h 104"/>
                  <a:gd name="T28" fmla="*/ 8 w 39"/>
                  <a:gd name="T29" fmla="*/ 14 h 104"/>
                  <a:gd name="T30" fmla="*/ 8 w 39"/>
                  <a:gd name="T31" fmla="*/ 18 h 104"/>
                  <a:gd name="T32" fmla="*/ 0 w 39"/>
                  <a:gd name="T33" fmla="*/ 8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3"/>
                    </a:moveTo>
                    <a:lnTo>
                      <a:pt x="0" y="83"/>
                    </a:lnTo>
                    <a:lnTo>
                      <a:pt x="0" y="87"/>
                    </a:lnTo>
                    <a:lnTo>
                      <a:pt x="0" y="90"/>
                    </a:lnTo>
                    <a:lnTo>
                      <a:pt x="4" y="96"/>
                    </a:lnTo>
                    <a:lnTo>
                      <a:pt x="10" y="102"/>
                    </a:lnTo>
                    <a:lnTo>
                      <a:pt x="19" y="103"/>
                    </a:lnTo>
                    <a:lnTo>
                      <a:pt x="27" y="104"/>
                    </a:lnTo>
                    <a:lnTo>
                      <a:pt x="39" y="2"/>
                    </a:lnTo>
                    <a:lnTo>
                      <a:pt x="31" y="0"/>
                    </a:lnTo>
                    <a:lnTo>
                      <a:pt x="31" y="0"/>
                    </a:lnTo>
                    <a:lnTo>
                      <a:pt x="23" y="2"/>
                    </a:lnTo>
                    <a:lnTo>
                      <a:pt x="14" y="4"/>
                    </a:lnTo>
                    <a:lnTo>
                      <a:pt x="9" y="10"/>
                    </a:lnTo>
                    <a:lnTo>
                      <a:pt x="8" y="14"/>
                    </a:lnTo>
                    <a:lnTo>
                      <a:pt x="8" y="18"/>
                    </a:lnTo>
                    <a:lnTo>
                      <a:pt x="0" y="83"/>
                    </a:lnTo>
                    <a:close/>
                  </a:path>
                </a:pathLst>
              </a:custGeom>
              <a:solidFill>
                <a:srgbClr val="327A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5" name="Freeform 533"/>
              <p:cNvSpPr/>
              <p:nvPr/>
            </p:nvSpPr>
            <p:spPr bwMode="auto">
              <a:xfrm>
                <a:off x="3981964" y="1557125"/>
                <a:ext cx="52533" cy="138740"/>
              </a:xfrm>
              <a:custGeom>
                <a:avLst/>
                <a:gdLst>
                  <a:gd name="T0" fmla="*/ 0 w 39"/>
                  <a:gd name="T1" fmla="*/ 82 h 103"/>
                  <a:gd name="T2" fmla="*/ 0 w 39"/>
                  <a:gd name="T3" fmla="*/ 82 h 103"/>
                  <a:gd name="T4" fmla="*/ 0 w 39"/>
                  <a:gd name="T5" fmla="*/ 85 h 103"/>
                  <a:gd name="T6" fmla="*/ 1 w 39"/>
                  <a:gd name="T7" fmla="*/ 89 h 103"/>
                  <a:gd name="T8" fmla="*/ 5 w 39"/>
                  <a:gd name="T9" fmla="*/ 95 h 103"/>
                  <a:gd name="T10" fmla="*/ 11 w 39"/>
                  <a:gd name="T11" fmla="*/ 99 h 103"/>
                  <a:gd name="T12" fmla="*/ 20 w 39"/>
                  <a:gd name="T13" fmla="*/ 102 h 103"/>
                  <a:gd name="T14" fmla="*/ 27 w 39"/>
                  <a:gd name="T15" fmla="*/ 103 h 103"/>
                  <a:gd name="T16" fmla="*/ 39 w 39"/>
                  <a:gd name="T17" fmla="*/ 1 h 103"/>
                  <a:gd name="T18" fmla="*/ 32 w 39"/>
                  <a:gd name="T19" fmla="*/ 0 h 103"/>
                  <a:gd name="T20" fmla="*/ 32 w 39"/>
                  <a:gd name="T21" fmla="*/ 0 h 103"/>
                  <a:gd name="T22" fmla="*/ 23 w 39"/>
                  <a:gd name="T23" fmla="*/ 1 h 103"/>
                  <a:gd name="T24" fmla="*/ 16 w 39"/>
                  <a:gd name="T25" fmla="*/ 4 h 103"/>
                  <a:gd name="T26" fmla="*/ 11 w 39"/>
                  <a:gd name="T27" fmla="*/ 9 h 103"/>
                  <a:gd name="T28" fmla="*/ 9 w 39"/>
                  <a:gd name="T29" fmla="*/ 13 h 103"/>
                  <a:gd name="T30" fmla="*/ 8 w 39"/>
                  <a:gd name="T31" fmla="*/ 17 h 103"/>
                  <a:gd name="T32" fmla="*/ 0 w 39"/>
                  <a:gd name="T33" fmla="*/ 8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3">
                    <a:moveTo>
                      <a:pt x="0" y="82"/>
                    </a:moveTo>
                    <a:lnTo>
                      <a:pt x="0" y="82"/>
                    </a:lnTo>
                    <a:lnTo>
                      <a:pt x="0" y="85"/>
                    </a:lnTo>
                    <a:lnTo>
                      <a:pt x="1" y="89"/>
                    </a:lnTo>
                    <a:lnTo>
                      <a:pt x="5" y="95"/>
                    </a:lnTo>
                    <a:lnTo>
                      <a:pt x="11" y="99"/>
                    </a:lnTo>
                    <a:lnTo>
                      <a:pt x="20" y="102"/>
                    </a:lnTo>
                    <a:lnTo>
                      <a:pt x="27" y="103"/>
                    </a:lnTo>
                    <a:lnTo>
                      <a:pt x="39" y="1"/>
                    </a:lnTo>
                    <a:lnTo>
                      <a:pt x="32" y="0"/>
                    </a:lnTo>
                    <a:lnTo>
                      <a:pt x="32" y="0"/>
                    </a:lnTo>
                    <a:lnTo>
                      <a:pt x="23" y="1"/>
                    </a:lnTo>
                    <a:lnTo>
                      <a:pt x="16" y="4"/>
                    </a:lnTo>
                    <a:lnTo>
                      <a:pt x="11" y="9"/>
                    </a:lnTo>
                    <a:lnTo>
                      <a:pt x="9" y="13"/>
                    </a:lnTo>
                    <a:lnTo>
                      <a:pt x="8" y="17"/>
                    </a:lnTo>
                    <a:lnTo>
                      <a:pt x="0" y="82"/>
                    </a:lnTo>
                    <a:close/>
                  </a:path>
                </a:pathLst>
              </a:custGeom>
              <a:solidFill>
                <a:srgbClr val="CF46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6" name="Freeform 534"/>
              <p:cNvSpPr/>
              <p:nvPr/>
            </p:nvSpPr>
            <p:spPr bwMode="auto">
              <a:xfrm>
                <a:off x="3994087" y="1458796"/>
                <a:ext cx="52533" cy="140086"/>
              </a:xfrm>
              <a:custGeom>
                <a:avLst/>
                <a:gdLst>
                  <a:gd name="T0" fmla="*/ 0 w 39"/>
                  <a:gd name="T1" fmla="*/ 82 h 104"/>
                  <a:gd name="T2" fmla="*/ 0 w 39"/>
                  <a:gd name="T3" fmla="*/ 82 h 104"/>
                  <a:gd name="T4" fmla="*/ 0 w 39"/>
                  <a:gd name="T5" fmla="*/ 86 h 104"/>
                  <a:gd name="T6" fmla="*/ 0 w 39"/>
                  <a:gd name="T7" fmla="*/ 89 h 104"/>
                  <a:gd name="T8" fmla="*/ 4 w 39"/>
                  <a:gd name="T9" fmla="*/ 95 h 104"/>
                  <a:gd name="T10" fmla="*/ 11 w 39"/>
                  <a:gd name="T11" fmla="*/ 101 h 104"/>
                  <a:gd name="T12" fmla="*/ 19 w 39"/>
                  <a:gd name="T13" fmla="*/ 102 h 104"/>
                  <a:gd name="T14" fmla="*/ 27 w 39"/>
                  <a:gd name="T15" fmla="*/ 104 h 104"/>
                  <a:gd name="T16" fmla="*/ 39 w 39"/>
                  <a:gd name="T17" fmla="*/ 1 h 104"/>
                  <a:gd name="T18" fmla="*/ 31 w 39"/>
                  <a:gd name="T19" fmla="*/ 0 h 104"/>
                  <a:gd name="T20" fmla="*/ 31 w 39"/>
                  <a:gd name="T21" fmla="*/ 0 h 104"/>
                  <a:gd name="T22" fmla="*/ 23 w 39"/>
                  <a:gd name="T23" fmla="*/ 1 h 104"/>
                  <a:gd name="T24" fmla="*/ 15 w 39"/>
                  <a:gd name="T25" fmla="*/ 4 h 104"/>
                  <a:gd name="T26" fmla="*/ 10 w 39"/>
                  <a:gd name="T27" fmla="*/ 9 h 104"/>
                  <a:gd name="T28" fmla="*/ 8 w 39"/>
                  <a:gd name="T29" fmla="*/ 13 h 104"/>
                  <a:gd name="T30" fmla="*/ 8 w 39"/>
                  <a:gd name="T31" fmla="*/ 17 h 104"/>
                  <a:gd name="T32" fmla="*/ 0 w 39"/>
                  <a:gd name="T3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04">
                    <a:moveTo>
                      <a:pt x="0" y="82"/>
                    </a:moveTo>
                    <a:lnTo>
                      <a:pt x="0" y="82"/>
                    </a:lnTo>
                    <a:lnTo>
                      <a:pt x="0" y="86"/>
                    </a:lnTo>
                    <a:lnTo>
                      <a:pt x="0" y="89"/>
                    </a:lnTo>
                    <a:lnTo>
                      <a:pt x="4" y="95"/>
                    </a:lnTo>
                    <a:lnTo>
                      <a:pt x="11" y="101"/>
                    </a:lnTo>
                    <a:lnTo>
                      <a:pt x="19" y="102"/>
                    </a:lnTo>
                    <a:lnTo>
                      <a:pt x="27" y="104"/>
                    </a:lnTo>
                    <a:lnTo>
                      <a:pt x="39" y="1"/>
                    </a:lnTo>
                    <a:lnTo>
                      <a:pt x="31" y="0"/>
                    </a:lnTo>
                    <a:lnTo>
                      <a:pt x="31" y="0"/>
                    </a:lnTo>
                    <a:lnTo>
                      <a:pt x="23" y="1"/>
                    </a:lnTo>
                    <a:lnTo>
                      <a:pt x="15" y="4"/>
                    </a:lnTo>
                    <a:lnTo>
                      <a:pt x="10" y="9"/>
                    </a:lnTo>
                    <a:lnTo>
                      <a:pt x="8" y="13"/>
                    </a:lnTo>
                    <a:lnTo>
                      <a:pt x="8" y="17"/>
                    </a:lnTo>
                    <a:lnTo>
                      <a:pt x="0" y="82"/>
                    </a:lnTo>
                    <a:close/>
                  </a:path>
                </a:pathLst>
              </a:custGeom>
              <a:solidFill>
                <a:srgbClr val="EABE6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7" name="Freeform 535"/>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close/>
                  </a:path>
                </a:pathLst>
              </a:custGeom>
              <a:solidFill>
                <a:srgbClr val="BBBCB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8" name="Freeform 536"/>
              <p:cNvSpPr/>
              <p:nvPr/>
            </p:nvSpPr>
            <p:spPr bwMode="auto">
              <a:xfrm>
                <a:off x="4002168" y="1194787"/>
                <a:ext cx="491650" cy="645206"/>
              </a:xfrm>
              <a:custGeom>
                <a:avLst/>
                <a:gdLst>
                  <a:gd name="T0" fmla="*/ 311 w 365"/>
                  <a:gd name="T1" fmla="*/ 479 h 479"/>
                  <a:gd name="T2" fmla="*/ 365 w 365"/>
                  <a:gd name="T3" fmla="*/ 34 h 479"/>
                  <a:gd name="T4" fmla="*/ 52 w 365"/>
                  <a:gd name="T5" fmla="*/ 0 h 479"/>
                  <a:gd name="T6" fmla="*/ 0 w 365"/>
                  <a:gd name="T7" fmla="*/ 445 h 479"/>
                  <a:gd name="T8" fmla="*/ 311 w 365"/>
                  <a:gd name="T9" fmla="*/ 479 h 479"/>
                </a:gdLst>
                <a:ahLst/>
                <a:cxnLst>
                  <a:cxn ang="0">
                    <a:pos x="T0" y="T1"/>
                  </a:cxn>
                  <a:cxn ang="0">
                    <a:pos x="T2" y="T3"/>
                  </a:cxn>
                  <a:cxn ang="0">
                    <a:pos x="T4" y="T5"/>
                  </a:cxn>
                  <a:cxn ang="0">
                    <a:pos x="T6" y="T7"/>
                  </a:cxn>
                  <a:cxn ang="0">
                    <a:pos x="T8" y="T9"/>
                  </a:cxn>
                </a:cxnLst>
                <a:rect l="0" t="0" r="r" b="b"/>
                <a:pathLst>
                  <a:path w="365" h="479">
                    <a:moveTo>
                      <a:pt x="311" y="479"/>
                    </a:moveTo>
                    <a:lnTo>
                      <a:pt x="365" y="34"/>
                    </a:lnTo>
                    <a:lnTo>
                      <a:pt x="52" y="0"/>
                    </a:lnTo>
                    <a:lnTo>
                      <a:pt x="0" y="445"/>
                    </a:lnTo>
                    <a:lnTo>
                      <a:pt x="311" y="4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9" name="Freeform 537"/>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0" name="Freeform 538"/>
              <p:cNvSpPr/>
              <p:nvPr/>
            </p:nvSpPr>
            <p:spPr bwMode="auto">
              <a:xfrm>
                <a:off x="4002168" y="1205563"/>
                <a:ext cx="491650" cy="634430"/>
              </a:xfrm>
              <a:custGeom>
                <a:avLst/>
                <a:gdLst>
                  <a:gd name="T0" fmla="*/ 311 w 365"/>
                  <a:gd name="T1" fmla="*/ 471 h 471"/>
                  <a:gd name="T2" fmla="*/ 365 w 365"/>
                  <a:gd name="T3" fmla="*/ 26 h 471"/>
                  <a:gd name="T4" fmla="*/ 135 w 365"/>
                  <a:gd name="T5" fmla="*/ 0 h 471"/>
                  <a:gd name="T6" fmla="*/ 45 w 365"/>
                  <a:gd name="T7" fmla="*/ 46 h 471"/>
                  <a:gd name="T8" fmla="*/ 0 w 365"/>
                  <a:gd name="T9" fmla="*/ 437 h 471"/>
                  <a:gd name="T10" fmla="*/ 311 w 365"/>
                  <a:gd name="T11" fmla="*/ 471 h 471"/>
                </a:gdLst>
                <a:ahLst/>
                <a:cxnLst>
                  <a:cxn ang="0">
                    <a:pos x="T0" y="T1"/>
                  </a:cxn>
                  <a:cxn ang="0">
                    <a:pos x="T2" y="T3"/>
                  </a:cxn>
                  <a:cxn ang="0">
                    <a:pos x="T4" y="T5"/>
                  </a:cxn>
                  <a:cxn ang="0">
                    <a:pos x="T6" y="T7"/>
                  </a:cxn>
                  <a:cxn ang="0">
                    <a:pos x="T8" y="T9"/>
                  </a:cxn>
                  <a:cxn ang="0">
                    <a:pos x="T10" y="T11"/>
                  </a:cxn>
                </a:cxnLst>
                <a:rect l="0" t="0" r="r" b="b"/>
                <a:pathLst>
                  <a:path w="365" h="471">
                    <a:moveTo>
                      <a:pt x="311" y="471"/>
                    </a:moveTo>
                    <a:lnTo>
                      <a:pt x="365" y="26"/>
                    </a:lnTo>
                    <a:lnTo>
                      <a:pt x="135" y="0"/>
                    </a:lnTo>
                    <a:lnTo>
                      <a:pt x="45" y="46"/>
                    </a:lnTo>
                    <a:lnTo>
                      <a:pt x="0" y="437"/>
                    </a:lnTo>
                    <a:lnTo>
                      <a:pt x="311" y="4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1" name="Freeform 539"/>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close/>
                  </a:path>
                </a:pathLst>
              </a:custGeom>
              <a:solidFill>
                <a:srgbClr val="C7C9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2" name="Freeform 540"/>
              <p:cNvSpPr/>
              <p:nvPr/>
            </p:nvSpPr>
            <p:spPr bwMode="auto">
              <a:xfrm>
                <a:off x="4062783" y="1205563"/>
                <a:ext cx="121229" cy="78125"/>
              </a:xfrm>
              <a:custGeom>
                <a:avLst/>
                <a:gdLst>
                  <a:gd name="T0" fmla="*/ 44 w 90"/>
                  <a:gd name="T1" fmla="*/ 58 h 58"/>
                  <a:gd name="T2" fmla="*/ 44 w 90"/>
                  <a:gd name="T3" fmla="*/ 58 h 58"/>
                  <a:gd name="T4" fmla="*/ 44 w 90"/>
                  <a:gd name="T5" fmla="*/ 51 h 58"/>
                  <a:gd name="T6" fmla="*/ 45 w 90"/>
                  <a:gd name="T7" fmla="*/ 46 h 58"/>
                  <a:gd name="T8" fmla="*/ 50 w 90"/>
                  <a:gd name="T9" fmla="*/ 35 h 58"/>
                  <a:gd name="T10" fmla="*/ 57 w 90"/>
                  <a:gd name="T11" fmla="*/ 24 h 58"/>
                  <a:gd name="T12" fmla="*/ 65 w 90"/>
                  <a:gd name="T13" fmla="*/ 16 h 58"/>
                  <a:gd name="T14" fmla="*/ 75 w 90"/>
                  <a:gd name="T15" fmla="*/ 9 h 58"/>
                  <a:gd name="T16" fmla="*/ 81 w 90"/>
                  <a:gd name="T17" fmla="*/ 4 h 58"/>
                  <a:gd name="T18" fmla="*/ 90 w 90"/>
                  <a:gd name="T19" fmla="*/ 0 h 58"/>
                  <a:gd name="T20" fmla="*/ 0 w 90"/>
                  <a:gd name="T21" fmla="*/ 46 h 58"/>
                  <a:gd name="T22" fmla="*/ 0 w 90"/>
                  <a:gd name="T23" fmla="*/ 46 h 58"/>
                  <a:gd name="T24" fmla="*/ 11 w 90"/>
                  <a:gd name="T25" fmla="*/ 45 h 58"/>
                  <a:gd name="T26" fmla="*/ 19 w 90"/>
                  <a:gd name="T27" fmla="*/ 45 h 58"/>
                  <a:gd name="T28" fmla="*/ 27 w 90"/>
                  <a:gd name="T29" fmla="*/ 46 h 58"/>
                  <a:gd name="T30" fmla="*/ 33 w 90"/>
                  <a:gd name="T31" fmla="*/ 49 h 58"/>
                  <a:gd name="T32" fmla="*/ 41 w 90"/>
                  <a:gd name="T33" fmla="*/ 55 h 58"/>
                  <a:gd name="T34" fmla="*/ 44 w 90"/>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58">
                    <a:moveTo>
                      <a:pt x="44" y="58"/>
                    </a:moveTo>
                    <a:lnTo>
                      <a:pt x="44" y="58"/>
                    </a:lnTo>
                    <a:lnTo>
                      <a:pt x="44" y="51"/>
                    </a:lnTo>
                    <a:lnTo>
                      <a:pt x="45" y="46"/>
                    </a:lnTo>
                    <a:lnTo>
                      <a:pt x="50" y="35"/>
                    </a:lnTo>
                    <a:lnTo>
                      <a:pt x="57" y="24"/>
                    </a:lnTo>
                    <a:lnTo>
                      <a:pt x="65" y="16"/>
                    </a:lnTo>
                    <a:lnTo>
                      <a:pt x="75" y="9"/>
                    </a:lnTo>
                    <a:lnTo>
                      <a:pt x="81" y="4"/>
                    </a:lnTo>
                    <a:lnTo>
                      <a:pt x="90" y="0"/>
                    </a:lnTo>
                    <a:lnTo>
                      <a:pt x="0" y="46"/>
                    </a:lnTo>
                    <a:lnTo>
                      <a:pt x="0" y="46"/>
                    </a:lnTo>
                    <a:lnTo>
                      <a:pt x="11" y="45"/>
                    </a:lnTo>
                    <a:lnTo>
                      <a:pt x="19" y="45"/>
                    </a:lnTo>
                    <a:lnTo>
                      <a:pt x="27" y="46"/>
                    </a:lnTo>
                    <a:lnTo>
                      <a:pt x="33" y="49"/>
                    </a:lnTo>
                    <a:lnTo>
                      <a:pt x="41" y="55"/>
                    </a:lnTo>
                    <a:lnTo>
                      <a:pt x="44"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3" name="Freeform 541"/>
              <p:cNvSpPr/>
              <p:nvPr/>
            </p:nvSpPr>
            <p:spPr bwMode="auto">
              <a:xfrm>
                <a:off x="4454755" y="1314668"/>
                <a:ext cx="21552" cy="21552"/>
              </a:xfrm>
              <a:custGeom>
                <a:avLst/>
                <a:gdLst>
                  <a:gd name="T0" fmla="*/ 6 w 16"/>
                  <a:gd name="T1" fmla="*/ 16 h 16"/>
                  <a:gd name="T2" fmla="*/ 6 w 16"/>
                  <a:gd name="T3" fmla="*/ 16 h 16"/>
                  <a:gd name="T4" fmla="*/ 11 w 16"/>
                  <a:gd name="T5" fmla="*/ 16 h 16"/>
                  <a:gd name="T6" fmla="*/ 13 w 16"/>
                  <a:gd name="T7" fmla="*/ 15 h 16"/>
                  <a:gd name="T8" fmla="*/ 15 w 16"/>
                  <a:gd name="T9" fmla="*/ 12 h 16"/>
                  <a:gd name="T10" fmla="*/ 16 w 16"/>
                  <a:gd name="T11" fmla="*/ 9 h 16"/>
                  <a:gd name="T12" fmla="*/ 16 w 16"/>
                  <a:gd name="T13" fmla="*/ 9 h 16"/>
                  <a:gd name="T14" fmla="*/ 16 w 16"/>
                  <a:gd name="T15" fmla="*/ 5 h 16"/>
                  <a:gd name="T16" fmla="*/ 15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1" y="16"/>
                    </a:lnTo>
                    <a:lnTo>
                      <a:pt x="13" y="15"/>
                    </a:lnTo>
                    <a:lnTo>
                      <a:pt x="15" y="12"/>
                    </a:lnTo>
                    <a:lnTo>
                      <a:pt x="16" y="9"/>
                    </a:lnTo>
                    <a:lnTo>
                      <a:pt x="16" y="9"/>
                    </a:lnTo>
                    <a:lnTo>
                      <a:pt x="16" y="5"/>
                    </a:lnTo>
                    <a:lnTo>
                      <a:pt x="15" y="3"/>
                    </a:lnTo>
                    <a:lnTo>
                      <a:pt x="12" y="1"/>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4" name="Freeform 542"/>
              <p:cNvSpPr/>
              <p:nvPr/>
            </p:nvSpPr>
            <p:spPr bwMode="auto">
              <a:xfrm>
                <a:off x="4456103" y="1314668"/>
                <a:ext cx="20205" cy="20205"/>
              </a:xfrm>
              <a:custGeom>
                <a:avLst/>
                <a:gdLst>
                  <a:gd name="T0" fmla="*/ 5 w 15"/>
                  <a:gd name="T1" fmla="*/ 1 h 15"/>
                  <a:gd name="T2" fmla="*/ 5 w 15"/>
                  <a:gd name="T3" fmla="*/ 1 h 15"/>
                  <a:gd name="T4" fmla="*/ 10 w 15"/>
                  <a:gd name="T5" fmla="*/ 3 h 15"/>
                  <a:gd name="T6" fmla="*/ 11 w 15"/>
                  <a:gd name="T7" fmla="*/ 5 h 15"/>
                  <a:gd name="T8" fmla="*/ 14 w 15"/>
                  <a:gd name="T9" fmla="*/ 8 h 15"/>
                  <a:gd name="T10" fmla="*/ 14 w 15"/>
                  <a:gd name="T11" fmla="*/ 11 h 15"/>
                  <a:gd name="T12" fmla="*/ 14 w 15"/>
                  <a:gd name="T13" fmla="*/ 11 h 15"/>
                  <a:gd name="T14" fmla="*/ 12 w 15"/>
                  <a:gd name="T15" fmla="*/ 15 h 15"/>
                  <a:gd name="T16" fmla="*/ 12 w 15"/>
                  <a:gd name="T17" fmla="*/ 15 h 15"/>
                  <a:gd name="T18" fmla="*/ 14 w 15"/>
                  <a:gd name="T19" fmla="*/ 12 h 15"/>
                  <a:gd name="T20" fmla="*/ 15 w 15"/>
                  <a:gd name="T21" fmla="*/ 9 h 15"/>
                  <a:gd name="T22" fmla="*/ 15 w 15"/>
                  <a:gd name="T23" fmla="*/ 9 h 15"/>
                  <a:gd name="T24" fmla="*/ 15 w 15"/>
                  <a:gd name="T25" fmla="*/ 5 h 15"/>
                  <a:gd name="T26" fmla="*/ 14 w 15"/>
                  <a:gd name="T27" fmla="*/ 3 h 15"/>
                  <a:gd name="T28" fmla="*/ 11 w 15"/>
                  <a:gd name="T29" fmla="*/ 1 h 15"/>
                  <a:gd name="T30" fmla="*/ 8 w 15"/>
                  <a:gd name="T31" fmla="*/ 0 h 15"/>
                  <a:gd name="T32" fmla="*/ 8 w 15"/>
                  <a:gd name="T33" fmla="*/ 0 h 15"/>
                  <a:gd name="T34" fmla="*/ 3 w 15"/>
                  <a:gd name="T35" fmla="*/ 0 h 15"/>
                  <a:gd name="T36" fmla="*/ 0 w 15"/>
                  <a:gd name="T37" fmla="*/ 4 h 15"/>
                  <a:gd name="T38" fmla="*/ 0 w 15"/>
                  <a:gd name="T39" fmla="*/ 4 h 15"/>
                  <a:gd name="T40" fmla="*/ 3 w 15"/>
                  <a:gd name="T41" fmla="*/ 3 h 15"/>
                  <a:gd name="T42" fmla="*/ 5 w 15"/>
                  <a:gd name="T43" fmla="*/ 1 h 15"/>
                  <a:gd name="T44" fmla="*/ 5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1"/>
                    </a:moveTo>
                    <a:lnTo>
                      <a:pt x="5" y="1"/>
                    </a:lnTo>
                    <a:lnTo>
                      <a:pt x="10" y="3"/>
                    </a:lnTo>
                    <a:lnTo>
                      <a:pt x="11" y="5"/>
                    </a:lnTo>
                    <a:lnTo>
                      <a:pt x="14" y="8"/>
                    </a:lnTo>
                    <a:lnTo>
                      <a:pt x="14" y="11"/>
                    </a:lnTo>
                    <a:lnTo>
                      <a:pt x="14" y="11"/>
                    </a:lnTo>
                    <a:lnTo>
                      <a:pt x="12" y="15"/>
                    </a:lnTo>
                    <a:lnTo>
                      <a:pt x="12" y="15"/>
                    </a:lnTo>
                    <a:lnTo>
                      <a:pt x="14" y="12"/>
                    </a:lnTo>
                    <a:lnTo>
                      <a:pt x="15" y="9"/>
                    </a:lnTo>
                    <a:lnTo>
                      <a:pt x="15" y="9"/>
                    </a:lnTo>
                    <a:lnTo>
                      <a:pt x="15" y="5"/>
                    </a:lnTo>
                    <a:lnTo>
                      <a:pt x="14" y="3"/>
                    </a:lnTo>
                    <a:lnTo>
                      <a:pt x="11" y="1"/>
                    </a:lnTo>
                    <a:lnTo>
                      <a:pt x="8" y="0"/>
                    </a:lnTo>
                    <a:lnTo>
                      <a:pt x="8" y="0"/>
                    </a:lnTo>
                    <a:lnTo>
                      <a:pt x="3" y="0"/>
                    </a:lnTo>
                    <a:lnTo>
                      <a:pt x="0" y="4"/>
                    </a:lnTo>
                    <a:lnTo>
                      <a:pt x="0" y="4"/>
                    </a:lnTo>
                    <a:lnTo>
                      <a:pt x="3" y="3"/>
                    </a:lnTo>
                    <a:lnTo>
                      <a:pt x="5" y="1"/>
                    </a:lnTo>
                    <a:lnTo>
                      <a:pt x="5"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5" name="Freeform 543"/>
              <p:cNvSpPr/>
              <p:nvPr/>
            </p:nvSpPr>
            <p:spPr bwMode="auto">
              <a:xfrm>
                <a:off x="4449367" y="1357771"/>
                <a:ext cx="21552" cy="24246"/>
              </a:xfrm>
              <a:custGeom>
                <a:avLst/>
                <a:gdLst>
                  <a:gd name="T0" fmla="*/ 6 w 16"/>
                  <a:gd name="T1" fmla="*/ 18 h 18"/>
                  <a:gd name="T2" fmla="*/ 6 w 16"/>
                  <a:gd name="T3" fmla="*/ 18 h 18"/>
                  <a:gd name="T4" fmla="*/ 10 w 16"/>
                  <a:gd name="T5" fmla="*/ 17 h 18"/>
                  <a:gd name="T6" fmla="*/ 13 w 16"/>
                  <a:gd name="T7" fmla="*/ 15 h 18"/>
                  <a:gd name="T8" fmla="*/ 15 w 16"/>
                  <a:gd name="T9" fmla="*/ 14 h 18"/>
                  <a:gd name="T10" fmla="*/ 16 w 16"/>
                  <a:gd name="T11" fmla="*/ 10 h 18"/>
                  <a:gd name="T12" fmla="*/ 16 w 16"/>
                  <a:gd name="T13" fmla="*/ 10 h 18"/>
                  <a:gd name="T14" fmla="*/ 16 w 16"/>
                  <a:gd name="T15" fmla="*/ 7 h 18"/>
                  <a:gd name="T16" fmla="*/ 15 w 16"/>
                  <a:gd name="T17" fmla="*/ 4 h 18"/>
                  <a:gd name="T18" fmla="*/ 12 w 16"/>
                  <a:gd name="T19" fmla="*/ 2 h 18"/>
                  <a:gd name="T20" fmla="*/ 9 w 16"/>
                  <a:gd name="T21" fmla="*/ 0 h 18"/>
                  <a:gd name="T22" fmla="*/ 9 w 16"/>
                  <a:gd name="T23" fmla="*/ 0 h 18"/>
                  <a:gd name="T24" fmla="*/ 5 w 16"/>
                  <a:gd name="T25" fmla="*/ 2 h 18"/>
                  <a:gd name="T26" fmla="*/ 2 w 16"/>
                  <a:gd name="T27" fmla="*/ 3 h 18"/>
                  <a:gd name="T28" fmla="*/ 1 w 16"/>
                  <a:gd name="T29" fmla="*/ 6 h 18"/>
                  <a:gd name="T30" fmla="*/ 0 w 16"/>
                  <a:gd name="T31" fmla="*/ 8 h 18"/>
                  <a:gd name="T32" fmla="*/ 0 w 16"/>
                  <a:gd name="T33" fmla="*/ 8 h 18"/>
                  <a:gd name="T34" fmla="*/ 0 w 16"/>
                  <a:gd name="T35" fmla="*/ 11 h 18"/>
                  <a:gd name="T36" fmla="*/ 1 w 16"/>
                  <a:gd name="T37" fmla="*/ 14 h 18"/>
                  <a:gd name="T38" fmla="*/ 4 w 16"/>
                  <a:gd name="T39" fmla="*/ 17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7"/>
                    </a:lnTo>
                    <a:lnTo>
                      <a:pt x="13" y="15"/>
                    </a:lnTo>
                    <a:lnTo>
                      <a:pt x="15" y="14"/>
                    </a:lnTo>
                    <a:lnTo>
                      <a:pt x="16" y="10"/>
                    </a:lnTo>
                    <a:lnTo>
                      <a:pt x="16" y="10"/>
                    </a:lnTo>
                    <a:lnTo>
                      <a:pt x="16" y="7"/>
                    </a:lnTo>
                    <a:lnTo>
                      <a:pt x="15" y="4"/>
                    </a:lnTo>
                    <a:lnTo>
                      <a:pt x="12" y="2"/>
                    </a:lnTo>
                    <a:lnTo>
                      <a:pt x="9" y="0"/>
                    </a:lnTo>
                    <a:lnTo>
                      <a:pt x="9" y="0"/>
                    </a:lnTo>
                    <a:lnTo>
                      <a:pt x="5" y="2"/>
                    </a:lnTo>
                    <a:lnTo>
                      <a:pt x="2" y="3"/>
                    </a:lnTo>
                    <a:lnTo>
                      <a:pt x="1" y="6"/>
                    </a:lnTo>
                    <a:lnTo>
                      <a:pt x="0" y="8"/>
                    </a:lnTo>
                    <a:lnTo>
                      <a:pt x="0" y="8"/>
                    </a:lnTo>
                    <a:lnTo>
                      <a:pt x="0" y="11"/>
                    </a:lnTo>
                    <a:lnTo>
                      <a:pt x="1" y="14"/>
                    </a:lnTo>
                    <a:lnTo>
                      <a:pt x="4" y="17"/>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6" name="Freeform 544"/>
              <p:cNvSpPr/>
              <p:nvPr/>
            </p:nvSpPr>
            <p:spPr bwMode="auto">
              <a:xfrm>
                <a:off x="4450715" y="1357771"/>
                <a:ext cx="20205" cy="20205"/>
              </a:xfrm>
              <a:custGeom>
                <a:avLst/>
                <a:gdLst>
                  <a:gd name="T0" fmla="*/ 5 w 15"/>
                  <a:gd name="T1" fmla="*/ 3 h 15"/>
                  <a:gd name="T2" fmla="*/ 5 w 15"/>
                  <a:gd name="T3" fmla="*/ 3 h 15"/>
                  <a:gd name="T4" fmla="*/ 9 w 15"/>
                  <a:gd name="T5" fmla="*/ 4 h 15"/>
                  <a:gd name="T6" fmla="*/ 12 w 15"/>
                  <a:gd name="T7" fmla="*/ 6 h 15"/>
                  <a:gd name="T8" fmla="*/ 14 w 15"/>
                  <a:gd name="T9" fmla="*/ 8 h 15"/>
                  <a:gd name="T10" fmla="*/ 14 w 15"/>
                  <a:gd name="T11" fmla="*/ 13 h 15"/>
                  <a:gd name="T12" fmla="*/ 14 w 15"/>
                  <a:gd name="T13" fmla="*/ 13 h 15"/>
                  <a:gd name="T14" fmla="*/ 12 w 15"/>
                  <a:gd name="T15" fmla="*/ 15 h 15"/>
                  <a:gd name="T16" fmla="*/ 12 w 15"/>
                  <a:gd name="T17" fmla="*/ 15 h 15"/>
                  <a:gd name="T18" fmla="*/ 14 w 15"/>
                  <a:gd name="T19" fmla="*/ 14 h 15"/>
                  <a:gd name="T20" fmla="*/ 15 w 15"/>
                  <a:gd name="T21" fmla="*/ 10 h 15"/>
                  <a:gd name="T22" fmla="*/ 15 w 15"/>
                  <a:gd name="T23" fmla="*/ 10 h 15"/>
                  <a:gd name="T24" fmla="*/ 15 w 15"/>
                  <a:gd name="T25" fmla="*/ 7 h 15"/>
                  <a:gd name="T26" fmla="*/ 14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5 w 15"/>
                  <a:gd name="T43" fmla="*/ 3 h 15"/>
                  <a:gd name="T44" fmla="*/ 5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5" y="3"/>
                    </a:moveTo>
                    <a:lnTo>
                      <a:pt x="5" y="3"/>
                    </a:lnTo>
                    <a:lnTo>
                      <a:pt x="9" y="4"/>
                    </a:lnTo>
                    <a:lnTo>
                      <a:pt x="12" y="6"/>
                    </a:lnTo>
                    <a:lnTo>
                      <a:pt x="14" y="8"/>
                    </a:lnTo>
                    <a:lnTo>
                      <a:pt x="14" y="13"/>
                    </a:lnTo>
                    <a:lnTo>
                      <a:pt x="14" y="13"/>
                    </a:lnTo>
                    <a:lnTo>
                      <a:pt x="12" y="15"/>
                    </a:lnTo>
                    <a:lnTo>
                      <a:pt x="12" y="15"/>
                    </a:lnTo>
                    <a:lnTo>
                      <a:pt x="14" y="14"/>
                    </a:lnTo>
                    <a:lnTo>
                      <a:pt x="15" y="10"/>
                    </a:lnTo>
                    <a:lnTo>
                      <a:pt x="15" y="10"/>
                    </a:lnTo>
                    <a:lnTo>
                      <a:pt x="15" y="7"/>
                    </a:lnTo>
                    <a:lnTo>
                      <a:pt x="14" y="4"/>
                    </a:lnTo>
                    <a:lnTo>
                      <a:pt x="11" y="2"/>
                    </a:lnTo>
                    <a:lnTo>
                      <a:pt x="8" y="0"/>
                    </a:lnTo>
                    <a:lnTo>
                      <a:pt x="8" y="0"/>
                    </a:lnTo>
                    <a:lnTo>
                      <a:pt x="4" y="2"/>
                    </a:lnTo>
                    <a:lnTo>
                      <a:pt x="0" y="4"/>
                    </a:lnTo>
                    <a:lnTo>
                      <a:pt x="0" y="4"/>
                    </a:lnTo>
                    <a:lnTo>
                      <a:pt x="3" y="3"/>
                    </a:lnTo>
                    <a:lnTo>
                      <a:pt x="5" y="3"/>
                    </a:lnTo>
                    <a:lnTo>
                      <a:pt x="5"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7" name="Freeform 545"/>
              <p:cNvSpPr/>
              <p:nvPr/>
            </p:nvSpPr>
            <p:spPr bwMode="auto">
              <a:xfrm>
                <a:off x="4443979" y="1403569"/>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10 h 16"/>
                  <a:gd name="T12" fmla="*/ 16 w 16"/>
                  <a:gd name="T13" fmla="*/ 10 h 16"/>
                  <a:gd name="T14" fmla="*/ 16 w 16"/>
                  <a:gd name="T15" fmla="*/ 6 h 16"/>
                  <a:gd name="T16" fmla="*/ 14 w 16"/>
                  <a:gd name="T17" fmla="*/ 3 h 16"/>
                  <a:gd name="T18" fmla="*/ 12 w 16"/>
                  <a:gd name="T19" fmla="*/ 1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8 h 16"/>
                  <a:gd name="T32" fmla="*/ 0 w 16"/>
                  <a:gd name="T33" fmla="*/ 8 h 16"/>
                  <a:gd name="T34" fmla="*/ 0 w 16"/>
                  <a:gd name="T35" fmla="*/ 11 h 16"/>
                  <a:gd name="T36" fmla="*/ 1 w 16"/>
                  <a:gd name="T37" fmla="*/ 14 h 16"/>
                  <a:gd name="T38" fmla="*/ 4 w 16"/>
                  <a:gd name="T39" fmla="*/ 16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10"/>
                    </a:lnTo>
                    <a:lnTo>
                      <a:pt x="16" y="10"/>
                    </a:lnTo>
                    <a:lnTo>
                      <a:pt x="16" y="6"/>
                    </a:lnTo>
                    <a:lnTo>
                      <a:pt x="14" y="3"/>
                    </a:lnTo>
                    <a:lnTo>
                      <a:pt x="12" y="1"/>
                    </a:lnTo>
                    <a:lnTo>
                      <a:pt x="9" y="0"/>
                    </a:lnTo>
                    <a:lnTo>
                      <a:pt x="9" y="0"/>
                    </a:lnTo>
                    <a:lnTo>
                      <a:pt x="5" y="0"/>
                    </a:lnTo>
                    <a:lnTo>
                      <a:pt x="2" y="1"/>
                    </a:lnTo>
                    <a:lnTo>
                      <a:pt x="1" y="4"/>
                    </a:lnTo>
                    <a:lnTo>
                      <a:pt x="0" y="8"/>
                    </a:lnTo>
                    <a:lnTo>
                      <a:pt x="0" y="8"/>
                    </a:lnTo>
                    <a:lnTo>
                      <a:pt x="0" y="11"/>
                    </a:lnTo>
                    <a:lnTo>
                      <a:pt x="1" y="14"/>
                    </a:lnTo>
                    <a:lnTo>
                      <a:pt x="4" y="16"/>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8" name="Freeform 546"/>
              <p:cNvSpPr/>
              <p:nvPr/>
            </p:nvSpPr>
            <p:spPr bwMode="auto">
              <a:xfrm>
                <a:off x="4445327" y="1403569"/>
                <a:ext cx="20205" cy="20205"/>
              </a:xfrm>
              <a:custGeom>
                <a:avLst/>
                <a:gdLst>
                  <a:gd name="T0" fmla="*/ 7 w 15"/>
                  <a:gd name="T1" fmla="*/ 1 h 15"/>
                  <a:gd name="T2" fmla="*/ 7 w 15"/>
                  <a:gd name="T3" fmla="*/ 1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6 h 15"/>
                  <a:gd name="T26" fmla="*/ 13 w 15"/>
                  <a:gd name="T27" fmla="*/ 3 h 15"/>
                  <a:gd name="T28" fmla="*/ 11 w 15"/>
                  <a:gd name="T29" fmla="*/ 1 h 15"/>
                  <a:gd name="T30" fmla="*/ 8 w 15"/>
                  <a:gd name="T31" fmla="*/ 0 h 15"/>
                  <a:gd name="T32" fmla="*/ 8 w 15"/>
                  <a:gd name="T33" fmla="*/ 0 h 15"/>
                  <a:gd name="T34" fmla="*/ 4 w 15"/>
                  <a:gd name="T35" fmla="*/ 1 h 15"/>
                  <a:gd name="T36" fmla="*/ 0 w 15"/>
                  <a:gd name="T37" fmla="*/ 4 h 15"/>
                  <a:gd name="T38" fmla="*/ 0 w 15"/>
                  <a:gd name="T39" fmla="*/ 4 h 15"/>
                  <a:gd name="T40" fmla="*/ 3 w 15"/>
                  <a:gd name="T41" fmla="*/ 3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6"/>
                    </a:lnTo>
                    <a:lnTo>
                      <a:pt x="13" y="8"/>
                    </a:lnTo>
                    <a:lnTo>
                      <a:pt x="13" y="11"/>
                    </a:lnTo>
                    <a:lnTo>
                      <a:pt x="13" y="11"/>
                    </a:lnTo>
                    <a:lnTo>
                      <a:pt x="12" y="15"/>
                    </a:lnTo>
                    <a:lnTo>
                      <a:pt x="12" y="15"/>
                    </a:lnTo>
                    <a:lnTo>
                      <a:pt x="13" y="12"/>
                    </a:lnTo>
                    <a:lnTo>
                      <a:pt x="15" y="10"/>
                    </a:lnTo>
                    <a:lnTo>
                      <a:pt x="15" y="10"/>
                    </a:lnTo>
                    <a:lnTo>
                      <a:pt x="15" y="6"/>
                    </a:lnTo>
                    <a:lnTo>
                      <a:pt x="13" y="3"/>
                    </a:lnTo>
                    <a:lnTo>
                      <a:pt x="11" y="1"/>
                    </a:lnTo>
                    <a:lnTo>
                      <a:pt x="8" y="0"/>
                    </a:lnTo>
                    <a:lnTo>
                      <a:pt x="8" y="0"/>
                    </a:lnTo>
                    <a:lnTo>
                      <a:pt x="4" y="1"/>
                    </a:lnTo>
                    <a:lnTo>
                      <a:pt x="0" y="4"/>
                    </a:lnTo>
                    <a:lnTo>
                      <a:pt x="0" y="4"/>
                    </a:lnTo>
                    <a:lnTo>
                      <a:pt x="3" y="3"/>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9" name="Freeform 547"/>
              <p:cNvSpPr/>
              <p:nvPr/>
            </p:nvSpPr>
            <p:spPr bwMode="auto">
              <a:xfrm>
                <a:off x="4438591" y="1449366"/>
                <a:ext cx="21552" cy="21552"/>
              </a:xfrm>
              <a:custGeom>
                <a:avLst/>
                <a:gdLst>
                  <a:gd name="T0" fmla="*/ 6 w 16"/>
                  <a:gd name="T1" fmla="*/ 16 h 16"/>
                  <a:gd name="T2" fmla="*/ 6 w 16"/>
                  <a:gd name="T3" fmla="*/ 16 h 16"/>
                  <a:gd name="T4" fmla="*/ 10 w 16"/>
                  <a:gd name="T5" fmla="*/ 16 h 16"/>
                  <a:gd name="T6" fmla="*/ 13 w 16"/>
                  <a:gd name="T7" fmla="*/ 15 h 16"/>
                  <a:gd name="T8" fmla="*/ 14 w 16"/>
                  <a:gd name="T9" fmla="*/ 12 h 16"/>
                  <a:gd name="T10" fmla="*/ 16 w 16"/>
                  <a:gd name="T11" fmla="*/ 8 h 16"/>
                  <a:gd name="T12" fmla="*/ 16 w 16"/>
                  <a:gd name="T13" fmla="*/ 8 h 16"/>
                  <a:gd name="T14" fmla="*/ 16 w 16"/>
                  <a:gd name="T15" fmla="*/ 5 h 16"/>
                  <a:gd name="T16" fmla="*/ 14 w 16"/>
                  <a:gd name="T17" fmla="*/ 3 h 16"/>
                  <a:gd name="T18" fmla="*/ 12 w 16"/>
                  <a:gd name="T19" fmla="*/ 0 h 16"/>
                  <a:gd name="T20" fmla="*/ 9 w 16"/>
                  <a:gd name="T21" fmla="*/ 0 h 16"/>
                  <a:gd name="T22" fmla="*/ 9 w 16"/>
                  <a:gd name="T23" fmla="*/ 0 h 16"/>
                  <a:gd name="T24" fmla="*/ 5 w 16"/>
                  <a:gd name="T25" fmla="*/ 0 h 16"/>
                  <a:gd name="T26" fmla="*/ 2 w 16"/>
                  <a:gd name="T27" fmla="*/ 1 h 16"/>
                  <a:gd name="T28" fmla="*/ 1 w 16"/>
                  <a:gd name="T29" fmla="*/ 4 h 16"/>
                  <a:gd name="T30" fmla="*/ 0 w 16"/>
                  <a:gd name="T31" fmla="*/ 7 h 16"/>
                  <a:gd name="T32" fmla="*/ 0 w 16"/>
                  <a:gd name="T33" fmla="*/ 7 h 16"/>
                  <a:gd name="T34" fmla="*/ 0 w 16"/>
                  <a:gd name="T35" fmla="*/ 11 h 16"/>
                  <a:gd name="T36" fmla="*/ 1 w 16"/>
                  <a:gd name="T37" fmla="*/ 13 h 16"/>
                  <a:gd name="T38" fmla="*/ 4 w 16"/>
                  <a:gd name="T39" fmla="*/ 15 h 16"/>
                  <a:gd name="T40" fmla="*/ 6 w 16"/>
                  <a:gd name="T41" fmla="*/ 16 h 16"/>
                  <a:gd name="T42" fmla="*/ 6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6" y="16"/>
                    </a:moveTo>
                    <a:lnTo>
                      <a:pt x="6" y="16"/>
                    </a:lnTo>
                    <a:lnTo>
                      <a:pt x="10" y="16"/>
                    </a:lnTo>
                    <a:lnTo>
                      <a:pt x="13" y="15"/>
                    </a:lnTo>
                    <a:lnTo>
                      <a:pt x="14" y="12"/>
                    </a:lnTo>
                    <a:lnTo>
                      <a:pt x="16" y="8"/>
                    </a:lnTo>
                    <a:lnTo>
                      <a:pt x="16" y="8"/>
                    </a:lnTo>
                    <a:lnTo>
                      <a:pt x="16" y="5"/>
                    </a:lnTo>
                    <a:lnTo>
                      <a:pt x="14" y="3"/>
                    </a:lnTo>
                    <a:lnTo>
                      <a:pt x="12" y="0"/>
                    </a:lnTo>
                    <a:lnTo>
                      <a:pt x="9" y="0"/>
                    </a:lnTo>
                    <a:lnTo>
                      <a:pt x="9" y="0"/>
                    </a:lnTo>
                    <a:lnTo>
                      <a:pt x="5" y="0"/>
                    </a:lnTo>
                    <a:lnTo>
                      <a:pt x="2" y="1"/>
                    </a:lnTo>
                    <a:lnTo>
                      <a:pt x="1" y="4"/>
                    </a:lnTo>
                    <a:lnTo>
                      <a:pt x="0" y="7"/>
                    </a:lnTo>
                    <a:lnTo>
                      <a:pt x="0" y="7"/>
                    </a:lnTo>
                    <a:lnTo>
                      <a:pt x="0" y="11"/>
                    </a:lnTo>
                    <a:lnTo>
                      <a:pt x="1" y="13"/>
                    </a:lnTo>
                    <a:lnTo>
                      <a:pt x="4" y="15"/>
                    </a:lnTo>
                    <a:lnTo>
                      <a:pt x="6" y="16"/>
                    </a:lnTo>
                    <a:lnTo>
                      <a:pt x="6"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0" name="Freeform 548"/>
              <p:cNvSpPr/>
              <p:nvPr/>
            </p:nvSpPr>
            <p:spPr bwMode="auto">
              <a:xfrm>
                <a:off x="4439939" y="1449366"/>
                <a:ext cx="20205" cy="20205"/>
              </a:xfrm>
              <a:custGeom>
                <a:avLst/>
                <a:gdLst>
                  <a:gd name="T0" fmla="*/ 7 w 15"/>
                  <a:gd name="T1" fmla="*/ 1 h 15"/>
                  <a:gd name="T2" fmla="*/ 7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8 h 15"/>
                  <a:gd name="T22" fmla="*/ 15 w 15"/>
                  <a:gd name="T23" fmla="*/ 8 h 15"/>
                  <a:gd name="T24" fmla="*/ 15 w 15"/>
                  <a:gd name="T25" fmla="*/ 5 h 15"/>
                  <a:gd name="T26" fmla="*/ 13 w 15"/>
                  <a:gd name="T27" fmla="*/ 3 h 15"/>
                  <a:gd name="T28" fmla="*/ 11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4"/>
                    </a:lnTo>
                    <a:lnTo>
                      <a:pt x="13" y="7"/>
                    </a:lnTo>
                    <a:lnTo>
                      <a:pt x="13" y="11"/>
                    </a:lnTo>
                    <a:lnTo>
                      <a:pt x="13" y="11"/>
                    </a:lnTo>
                    <a:lnTo>
                      <a:pt x="12" y="15"/>
                    </a:lnTo>
                    <a:lnTo>
                      <a:pt x="12" y="15"/>
                    </a:lnTo>
                    <a:lnTo>
                      <a:pt x="13" y="12"/>
                    </a:lnTo>
                    <a:lnTo>
                      <a:pt x="15" y="8"/>
                    </a:lnTo>
                    <a:lnTo>
                      <a:pt x="15" y="8"/>
                    </a:lnTo>
                    <a:lnTo>
                      <a:pt x="15" y="5"/>
                    </a:lnTo>
                    <a:lnTo>
                      <a:pt x="13" y="3"/>
                    </a:lnTo>
                    <a:lnTo>
                      <a:pt x="11" y="0"/>
                    </a:lnTo>
                    <a:lnTo>
                      <a:pt x="8" y="0"/>
                    </a:lnTo>
                    <a:lnTo>
                      <a:pt x="8" y="0"/>
                    </a:lnTo>
                    <a:lnTo>
                      <a:pt x="4" y="0"/>
                    </a:lnTo>
                    <a:lnTo>
                      <a:pt x="0" y="3"/>
                    </a:lnTo>
                    <a:lnTo>
                      <a:pt x="0" y="3"/>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1" name="Freeform 549"/>
              <p:cNvSpPr/>
              <p:nvPr/>
            </p:nvSpPr>
            <p:spPr bwMode="auto">
              <a:xfrm>
                <a:off x="4433203" y="1492470"/>
                <a:ext cx="21552" cy="24246"/>
              </a:xfrm>
              <a:custGeom>
                <a:avLst/>
                <a:gdLst>
                  <a:gd name="T0" fmla="*/ 6 w 16"/>
                  <a:gd name="T1" fmla="*/ 18 h 18"/>
                  <a:gd name="T2" fmla="*/ 6 w 16"/>
                  <a:gd name="T3" fmla="*/ 18 h 18"/>
                  <a:gd name="T4" fmla="*/ 10 w 16"/>
                  <a:gd name="T5" fmla="*/ 16 h 18"/>
                  <a:gd name="T6" fmla="*/ 13 w 16"/>
                  <a:gd name="T7" fmla="*/ 15 h 18"/>
                  <a:gd name="T8" fmla="*/ 14 w 16"/>
                  <a:gd name="T9" fmla="*/ 12 h 18"/>
                  <a:gd name="T10" fmla="*/ 16 w 16"/>
                  <a:gd name="T11" fmla="*/ 10 h 18"/>
                  <a:gd name="T12" fmla="*/ 16 w 16"/>
                  <a:gd name="T13" fmla="*/ 10 h 18"/>
                  <a:gd name="T14" fmla="*/ 16 w 16"/>
                  <a:gd name="T15" fmla="*/ 7 h 18"/>
                  <a:gd name="T16" fmla="*/ 14 w 16"/>
                  <a:gd name="T17" fmla="*/ 4 h 18"/>
                  <a:gd name="T18" fmla="*/ 12 w 16"/>
                  <a:gd name="T19" fmla="*/ 2 h 18"/>
                  <a:gd name="T20" fmla="*/ 9 w 16"/>
                  <a:gd name="T21" fmla="*/ 0 h 18"/>
                  <a:gd name="T22" fmla="*/ 9 w 16"/>
                  <a:gd name="T23" fmla="*/ 0 h 18"/>
                  <a:gd name="T24" fmla="*/ 6 w 16"/>
                  <a:gd name="T25" fmla="*/ 0 h 18"/>
                  <a:gd name="T26" fmla="*/ 2 w 16"/>
                  <a:gd name="T27" fmla="*/ 3 h 18"/>
                  <a:gd name="T28" fmla="*/ 1 w 16"/>
                  <a:gd name="T29" fmla="*/ 4 h 18"/>
                  <a:gd name="T30" fmla="*/ 0 w 16"/>
                  <a:gd name="T31" fmla="*/ 8 h 18"/>
                  <a:gd name="T32" fmla="*/ 0 w 16"/>
                  <a:gd name="T33" fmla="*/ 8 h 18"/>
                  <a:gd name="T34" fmla="*/ 0 w 16"/>
                  <a:gd name="T35" fmla="*/ 11 h 18"/>
                  <a:gd name="T36" fmla="*/ 1 w 16"/>
                  <a:gd name="T37" fmla="*/ 14 h 18"/>
                  <a:gd name="T38" fmla="*/ 4 w 16"/>
                  <a:gd name="T39" fmla="*/ 16 h 18"/>
                  <a:gd name="T40" fmla="*/ 6 w 16"/>
                  <a:gd name="T41" fmla="*/ 18 h 18"/>
                  <a:gd name="T42" fmla="*/ 6 w 16"/>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8">
                    <a:moveTo>
                      <a:pt x="6" y="18"/>
                    </a:moveTo>
                    <a:lnTo>
                      <a:pt x="6" y="18"/>
                    </a:lnTo>
                    <a:lnTo>
                      <a:pt x="10" y="16"/>
                    </a:lnTo>
                    <a:lnTo>
                      <a:pt x="13" y="15"/>
                    </a:lnTo>
                    <a:lnTo>
                      <a:pt x="14" y="12"/>
                    </a:lnTo>
                    <a:lnTo>
                      <a:pt x="16" y="10"/>
                    </a:lnTo>
                    <a:lnTo>
                      <a:pt x="16" y="10"/>
                    </a:lnTo>
                    <a:lnTo>
                      <a:pt x="16" y="7"/>
                    </a:lnTo>
                    <a:lnTo>
                      <a:pt x="14" y="4"/>
                    </a:lnTo>
                    <a:lnTo>
                      <a:pt x="12" y="2"/>
                    </a:lnTo>
                    <a:lnTo>
                      <a:pt x="9" y="0"/>
                    </a:lnTo>
                    <a:lnTo>
                      <a:pt x="9" y="0"/>
                    </a:lnTo>
                    <a:lnTo>
                      <a:pt x="6" y="0"/>
                    </a:lnTo>
                    <a:lnTo>
                      <a:pt x="2" y="3"/>
                    </a:lnTo>
                    <a:lnTo>
                      <a:pt x="1" y="4"/>
                    </a:lnTo>
                    <a:lnTo>
                      <a:pt x="0" y="8"/>
                    </a:lnTo>
                    <a:lnTo>
                      <a:pt x="0" y="8"/>
                    </a:lnTo>
                    <a:lnTo>
                      <a:pt x="0" y="11"/>
                    </a:lnTo>
                    <a:lnTo>
                      <a:pt x="1" y="14"/>
                    </a:lnTo>
                    <a:lnTo>
                      <a:pt x="4" y="16"/>
                    </a:lnTo>
                    <a:lnTo>
                      <a:pt x="6" y="18"/>
                    </a:lnTo>
                    <a:lnTo>
                      <a:pt x="6"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2" name="Freeform 550"/>
              <p:cNvSpPr/>
              <p:nvPr/>
            </p:nvSpPr>
            <p:spPr bwMode="auto">
              <a:xfrm>
                <a:off x="4434551" y="1492470"/>
                <a:ext cx="20205" cy="20205"/>
              </a:xfrm>
              <a:custGeom>
                <a:avLst/>
                <a:gdLst>
                  <a:gd name="T0" fmla="*/ 7 w 15"/>
                  <a:gd name="T1" fmla="*/ 3 h 15"/>
                  <a:gd name="T2" fmla="*/ 7 w 15"/>
                  <a:gd name="T3" fmla="*/ 3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3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3"/>
                    </a:lnTo>
                    <a:lnTo>
                      <a:pt x="12" y="6"/>
                    </a:lnTo>
                    <a:lnTo>
                      <a:pt x="13" y="8"/>
                    </a:lnTo>
                    <a:lnTo>
                      <a:pt x="13" y="11"/>
                    </a:lnTo>
                    <a:lnTo>
                      <a:pt x="13" y="11"/>
                    </a:lnTo>
                    <a:lnTo>
                      <a:pt x="12" y="15"/>
                    </a:lnTo>
                    <a:lnTo>
                      <a:pt x="12" y="15"/>
                    </a:lnTo>
                    <a:lnTo>
                      <a:pt x="13" y="12"/>
                    </a:lnTo>
                    <a:lnTo>
                      <a:pt x="15" y="10"/>
                    </a:lnTo>
                    <a:lnTo>
                      <a:pt x="15" y="10"/>
                    </a:lnTo>
                    <a:lnTo>
                      <a:pt x="15" y="7"/>
                    </a:lnTo>
                    <a:lnTo>
                      <a:pt x="13" y="4"/>
                    </a:lnTo>
                    <a:lnTo>
                      <a:pt x="11" y="2"/>
                    </a:lnTo>
                    <a:lnTo>
                      <a:pt x="8" y="0"/>
                    </a:lnTo>
                    <a:lnTo>
                      <a:pt x="8" y="0"/>
                    </a:lnTo>
                    <a:lnTo>
                      <a:pt x="4" y="2"/>
                    </a:lnTo>
                    <a:lnTo>
                      <a:pt x="0" y="4"/>
                    </a:lnTo>
                    <a:lnTo>
                      <a:pt x="0" y="4"/>
                    </a:lnTo>
                    <a:lnTo>
                      <a:pt x="3"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3" name="Freeform 551"/>
              <p:cNvSpPr/>
              <p:nvPr/>
            </p:nvSpPr>
            <p:spPr bwMode="auto">
              <a:xfrm>
                <a:off x="4426469" y="1538267"/>
                <a:ext cx="22899" cy="21552"/>
              </a:xfrm>
              <a:custGeom>
                <a:avLst/>
                <a:gdLst>
                  <a:gd name="T0" fmla="*/ 7 w 17"/>
                  <a:gd name="T1" fmla="*/ 16 h 16"/>
                  <a:gd name="T2" fmla="*/ 7 w 17"/>
                  <a:gd name="T3" fmla="*/ 16 h 16"/>
                  <a:gd name="T4" fmla="*/ 11 w 17"/>
                  <a:gd name="T5" fmla="*/ 16 h 16"/>
                  <a:gd name="T6" fmla="*/ 14 w 17"/>
                  <a:gd name="T7" fmla="*/ 15 h 16"/>
                  <a:gd name="T8" fmla="*/ 15 w 17"/>
                  <a:gd name="T9" fmla="*/ 12 h 16"/>
                  <a:gd name="T10" fmla="*/ 17 w 17"/>
                  <a:gd name="T11" fmla="*/ 9 h 16"/>
                  <a:gd name="T12" fmla="*/ 17 w 17"/>
                  <a:gd name="T13" fmla="*/ 9 h 16"/>
                  <a:gd name="T14" fmla="*/ 17 w 17"/>
                  <a:gd name="T15" fmla="*/ 5 h 16"/>
                  <a:gd name="T16" fmla="*/ 15 w 17"/>
                  <a:gd name="T17" fmla="*/ 3 h 16"/>
                  <a:gd name="T18" fmla="*/ 13 w 17"/>
                  <a:gd name="T19" fmla="*/ 1 h 16"/>
                  <a:gd name="T20" fmla="*/ 10 w 17"/>
                  <a:gd name="T21" fmla="*/ 0 h 16"/>
                  <a:gd name="T22" fmla="*/ 10 w 17"/>
                  <a:gd name="T23" fmla="*/ 0 h 16"/>
                  <a:gd name="T24" fmla="*/ 7 w 17"/>
                  <a:gd name="T25" fmla="*/ 0 h 16"/>
                  <a:gd name="T26" fmla="*/ 5 w 17"/>
                  <a:gd name="T27" fmla="*/ 1 h 16"/>
                  <a:gd name="T28" fmla="*/ 2 w 17"/>
                  <a:gd name="T29" fmla="*/ 4 h 16"/>
                  <a:gd name="T30" fmla="*/ 0 w 17"/>
                  <a:gd name="T31" fmla="*/ 7 h 16"/>
                  <a:gd name="T32" fmla="*/ 0 w 17"/>
                  <a:gd name="T33" fmla="*/ 7 h 16"/>
                  <a:gd name="T34" fmla="*/ 0 w 17"/>
                  <a:gd name="T35" fmla="*/ 11 h 16"/>
                  <a:gd name="T36" fmla="*/ 2 w 17"/>
                  <a:gd name="T37" fmla="*/ 14 h 16"/>
                  <a:gd name="T38" fmla="*/ 5 w 17"/>
                  <a:gd name="T39" fmla="*/ 15 h 16"/>
                  <a:gd name="T40" fmla="*/ 7 w 17"/>
                  <a:gd name="T41" fmla="*/ 16 h 16"/>
                  <a:gd name="T42" fmla="*/ 7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7" y="16"/>
                    </a:moveTo>
                    <a:lnTo>
                      <a:pt x="7" y="16"/>
                    </a:lnTo>
                    <a:lnTo>
                      <a:pt x="11" y="16"/>
                    </a:lnTo>
                    <a:lnTo>
                      <a:pt x="14" y="15"/>
                    </a:lnTo>
                    <a:lnTo>
                      <a:pt x="15" y="12"/>
                    </a:lnTo>
                    <a:lnTo>
                      <a:pt x="17" y="9"/>
                    </a:lnTo>
                    <a:lnTo>
                      <a:pt x="17" y="9"/>
                    </a:lnTo>
                    <a:lnTo>
                      <a:pt x="17" y="5"/>
                    </a:lnTo>
                    <a:lnTo>
                      <a:pt x="15" y="3"/>
                    </a:lnTo>
                    <a:lnTo>
                      <a:pt x="13" y="1"/>
                    </a:lnTo>
                    <a:lnTo>
                      <a:pt x="10" y="0"/>
                    </a:lnTo>
                    <a:lnTo>
                      <a:pt x="10" y="0"/>
                    </a:lnTo>
                    <a:lnTo>
                      <a:pt x="7" y="0"/>
                    </a:lnTo>
                    <a:lnTo>
                      <a:pt x="5" y="1"/>
                    </a:lnTo>
                    <a:lnTo>
                      <a:pt x="2" y="4"/>
                    </a:lnTo>
                    <a:lnTo>
                      <a:pt x="0" y="7"/>
                    </a:lnTo>
                    <a:lnTo>
                      <a:pt x="0" y="7"/>
                    </a:lnTo>
                    <a:lnTo>
                      <a:pt x="0" y="11"/>
                    </a:lnTo>
                    <a:lnTo>
                      <a:pt x="2" y="14"/>
                    </a:lnTo>
                    <a:lnTo>
                      <a:pt x="5" y="15"/>
                    </a:lnTo>
                    <a:lnTo>
                      <a:pt x="7" y="16"/>
                    </a:lnTo>
                    <a:lnTo>
                      <a:pt x="7"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4" name="Freeform 552"/>
              <p:cNvSpPr/>
              <p:nvPr/>
            </p:nvSpPr>
            <p:spPr bwMode="auto">
              <a:xfrm>
                <a:off x="4429163" y="1538267"/>
                <a:ext cx="20205" cy="20205"/>
              </a:xfrm>
              <a:custGeom>
                <a:avLst/>
                <a:gdLst>
                  <a:gd name="T0" fmla="*/ 7 w 15"/>
                  <a:gd name="T1" fmla="*/ 1 h 15"/>
                  <a:gd name="T2" fmla="*/ 7 w 15"/>
                  <a:gd name="T3" fmla="*/ 1 h 15"/>
                  <a:gd name="T4" fmla="*/ 9 w 15"/>
                  <a:gd name="T5" fmla="*/ 3 h 15"/>
                  <a:gd name="T6" fmla="*/ 12 w 15"/>
                  <a:gd name="T7" fmla="*/ 5 h 15"/>
                  <a:gd name="T8" fmla="*/ 13 w 15"/>
                  <a:gd name="T9" fmla="*/ 8 h 15"/>
                  <a:gd name="T10" fmla="*/ 13 w 15"/>
                  <a:gd name="T11" fmla="*/ 11 h 15"/>
                  <a:gd name="T12" fmla="*/ 13 w 15"/>
                  <a:gd name="T13" fmla="*/ 11 h 15"/>
                  <a:gd name="T14" fmla="*/ 12 w 15"/>
                  <a:gd name="T15" fmla="*/ 15 h 15"/>
                  <a:gd name="T16" fmla="*/ 12 w 15"/>
                  <a:gd name="T17" fmla="*/ 15 h 15"/>
                  <a:gd name="T18" fmla="*/ 13 w 15"/>
                  <a:gd name="T19" fmla="*/ 12 h 15"/>
                  <a:gd name="T20" fmla="*/ 15 w 15"/>
                  <a:gd name="T21" fmla="*/ 9 h 15"/>
                  <a:gd name="T22" fmla="*/ 15 w 15"/>
                  <a:gd name="T23" fmla="*/ 9 h 15"/>
                  <a:gd name="T24" fmla="*/ 15 w 15"/>
                  <a:gd name="T25" fmla="*/ 5 h 15"/>
                  <a:gd name="T26" fmla="*/ 13 w 15"/>
                  <a:gd name="T27" fmla="*/ 3 h 15"/>
                  <a:gd name="T28" fmla="*/ 11 w 15"/>
                  <a:gd name="T29" fmla="*/ 1 h 15"/>
                  <a:gd name="T30" fmla="*/ 8 w 15"/>
                  <a:gd name="T31" fmla="*/ 0 h 15"/>
                  <a:gd name="T32" fmla="*/ 8 w 15"/>
                  <a:gd name="T33" fmla="*/ 0 h 15"/>
                  <a:gd name="T34" fmla="*/ 4 w 15"/>
                  <a:gd name="T35" fmla="*/ 0 h 15"/>
                  <a:gd name="T36" fmla="*/ 0 w 15"/>
                  <a:gd name="T37" fmla="*/ 4 h 15"/>
                  <a:gd name="T38" fmla="*/ 0 w 15"/>
                  <a:gd name="T39" fmla="*/ 4 h 15"/>
                  <a:gd name="T40" fmla="*/ 3 w 15"/>
                  <a:gd name="T41" fmla="*/ 1 h 15"/>
                  <a:gd name="T42" fmla="*/ 7 w 15"/>
                  <a:gd name="T43" fmla="*/ 1 h 15"/>
                  <a:gd name="T44" fmla="*/ 7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1"/>
                    </a:moveTo>
                    <a:lnTo>
                      <a:pt x="7" y="1"/>
                    </a:lnTo>
                    <a:lnTo>
                      <a:pt x="9" y="3"/>
                    </a:lnTo>
                    <a:lnTo>
                      <a:pt x="12" y="5"/>
                    </a:lnTo>
                    <a:lnTo>
                      <a:pt x="13" y="8"/>
                    </a:lnTo>
                    <a:lnTo>
                      <a:pt x="13" y="11"/>
                    </a:lnTo>
                    <a:lnTo>
                      <a:pt x="13" y="11"/>
                    </a:lnTo>
                    <a:lnTo>
                      <a:pt x="12" y="15"/>
                    </a:lnTo>
                    <a:lnTo>
                      <a:pt x="12" y="15"/>
                    </a:lnTo>
                    <a:lnTo>
                      <a:pt x="13" y="12"/>
                    </a:lnTo>
                    <a:lnTo>
                      <a:pt x="15" y="9"/>
                    </a:lnTo>
                    <a:lnTo>
                      <a:pt x="15" y="9"/>
                    </a:lnTo>
                    <a:lnTo>
                      <a:pt x="15" y="5"/>
                    </a:lnTo>
                    <a:lnTo>
                      <a:pt x="13" y="3"/>
                    </a:lnTo>
                    <a:lnTo>
                      <a:pt x="11" y="1"/>
                    </a:lnTo>
                    <a:lnTo>
                      <a:pt x="8" y="0"/>
                    </a:lnTo>
                    <a:lnTo>
                      <a:pt x="8" y="0"/>
                    </a:lnTo>
                    <a:lnTo>
                      <a:pt x="4" y="0"/>
                    </a:lnTo>
                    <a:lnTo>
                      <a:pt x="0" y="4"/>
                    </a:lnTo>
                    <a:lnTo>
                      <a:pt x="0" y="4"/>
                    </a:lnTo>
                    <a:lnTo>
                      <a:pt x="3" y="1"/>
                    </a:lnTo>
                    <a:lnTo>
                      <a:pt x="7" y="1"/>
                    </a:lnTo>
                    <a:lnTo>
                      <a:pt x="7"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5" name="Freeform 553"/>
              <p:cNvSpPr/>
              <p:nvPr/>
            </p:nvSpPr>
            <p:spPr bwMode="auto">
              <a:xfrm>
                <a:off x="4421081" y="1581371"/>
                <a:ext cx="22899" cy="24246"/>
              </a:xfrm>
              <a:custGeom>
                <a:avLst/>
                <a:gdLst>
                  <a:gd name="T0" fmla="*/ 9 w 17"/>
                  <a:gd name="T1" fmla="*/ 18 h 18"/>
                  <a:gd name="T2" fmla="*/ 9 w 17"/>
                  <a:gd name="T3" fmla="*/ 18 h 18"/>
                  <a:gd name="T4" fmla="*/ 11 w 17"/>
                  <a:gd name="T5" fmla="*/ 17 h 18"/>
                  <a:gd name="T6" fmla="*/ 14 w 17"/>
                  <a:gd name="T7" fmla="*/ 15 h 18"/>
                  <a:gd name="T8" fmla="*/ 17 w 17"/>
                  <a:gd name="T9" fmla="*/ 14 h 18"/>
                  <a:gd name="T10" fmla="*/ 17 w 17"/>
                  <a:gd name="T11" fmla="*/ 10 h 18"/>
                  <a:gd name="T12" fmla="*/ 17 w 17"/>
                  <a:gd name="T13" fmla="*/ 10 h 18"/>
                  <a:gd name="T14" fmla="*/ 17 w 17"/>
                  <a:gd name="T15" fmla="*/ 7 h 18"/>
                  <a:gd name="T16" fmla="*/ 15 w 17"/>
                  <a:gd name="T17" fmla="*/ 4 h 18"/>
                  <a:gd name="T18" fmla="*/ 13 w 17"/>
                  <a:gd name="T19" fmla="*/ 2 h 18"/>
                  <a:gd name="T20" fmla="*/ 10 w 17"/>
                  <a:gd name="T21" fmla="*/ 0 h 18"/>
                  <a:gd name="T22" fmla="*/ 10 w 17"/>
                  <a:gd name="T23" fmla="*/ 0 h 18"/>
                  <a:gd name="T24" fmla="*/ 7 w 17"/>
                  <a:gd name="T25" fmla="*/ 2 h 18"/>
                  <a:gd name="T26" fmla="*/ 4 w 17"/>
                  <a:gd name="T27" fmla="*/ 3 h 18"/>
                  <a:gd name="T28" fmla="*/ 2 w 17"/>
                  <a:gd name="T29" fmla="*/ 6 h 18"/>
                  <a:gd name="T30" fmla="*/ 0 w 17"/>
                  <a:gd name="T31" fmla="*/ 9 h 18"/>
                  <a:gd name="T32" fmla="*/ 0 w 17"/>
                  <a:gd name="T33" fmla="*/ 9 h 18"/>
                  <a:gd name="T34" fmla="*/ 0 w 17"/>
                  <a:gd name="T35" fmla="*/ 11 h 18"/>
                  <a:gd name="T36" fmla="*/ 3 w 17"/>
                  <a:gd name="T37" fmla="*/ 14 h 18"/>
                  <a:gd name="T38" fmla="*/ 4 w 17"/>
                  <a:gd name="T39" fmla="*/ 17 h 18"/>
                  <a:gd name="T40" fmla="*/ 9 w 17"/>
                  <a:gd name="T41" fmla="*/ 18 h 18"/>
                  <a:gd name="T42" fmla="*/ 9 w 17"/>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9" y="18"/>
                    </a:moveTo>
                    <a:lnTo>
                      <a:pt x="9" y="18"/>
                    </a:lnTo>
                    <a:lnTo>
                      <a:pt x="11" y="17"/>
                    </a:lnTo>
                    <a:lnTo>
                      <a:pt x="14" y="15"/>
                    </a:lnTo>
                    <a:lnTo>
                      <a:pt x="17" y="14"/>
                    </a:lnTo>
                    <a:lnTo>
                      <a:pt x="17" y="10"/>
                    </a:lnTo>
                    <a:lnTo>
                      <a:pt x="17" y="10"/>
                    </a:lnTo>
                    <a:lnTo>
                      <a:pt x="17" y="7"/>
                    </a:lnTo>
                    <a:lnTo>
                      <a:pt x="15" y="4"/>
                    </a:lnTo>
                    <a:lnTo>
                      <a:pt x="13" y="2"/>
                    </a:lnTo>
                    <a:lnTo>
                      <a:pt x="10" y="0"/>
                    </a:lnTo>
                    <a:lnTo>
                      <a:pt x="10" y="0"/>
                    </a:lnTo>
                    <a:lnTo>
                      <a:pt x="7" y="2"/>
                    </a:lnTo>
                    <a:lnTo>
                      <a:pt x="4" y="3"/>
                    </a:lnTo>
                    <a:lnTo>
                      <a:pt x="2" y="6"/>
                    </a:lnTo>
                    <a:lnTo>
                      <a:pt x="0" y="9"/>
                    </a:lnTo>
                    <a:lnTo>
                      <a:pt x="0" y="9"/>
                    </a:lnTo>
                    <a:lnTo>
                      <a:pt x="0" y="11"/>
                    </a:lnTo>
                    <a:lnTo>
                      <a:pt x="3" y="14"/>
                    </a:lnTo>
                    <a:lnTo>
                      <a:pt x="4" y="17"/>
                    </a:lnTo>
                    <a:lnTo>
                      <a:pt x="9" y="18"/>
                    </a:lnTo>
                    <a:lnTo>
                      <a:pt x="9" y="18"/>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6" name="Freeform 554"/>
              <p:cNvSpPr/>
              <p:nvPr/>
            </p:nvSpPr>
            <p:spPr bwMode="auto">
              <a:xfrm>
                <a:off x="4423775" y="1581371"/>
                <a:ext cx="20205" cy="20205"/>
              </a:xfrm>
              <a:custGeom>
                <a:avLst/>
                <a:gdLst>
                  <a:gd name="T0" fmla="*/ 7 w 15"/>
                  <a:gd name="T1" fmla="*/ 3 h 15"/>
                  <a:gd name="T2" fmla="*/ 7 w 15"/>
                  <a:gd name="T3" fmla="*/ 3 h 15"/>
                  <a:gd name="T4" fmla="*/ 9 w 15"/>
                  <a:gd name="T5" fmla="*/ 4 h 15"/>
                  <a:gd name="T6" fmla="*/ 12 w 15"/>
                  <a:gd name="T7" fmla="*/ 6 h 15"/>
                  <a:gd name="T8" fmla="*/ 13 w 15"/>
                  <a:gd name="T9" fmla="*/ 9 h 15"/>
                  <a:gd name="T10" fmla="*/ 13 w 15"/>
                  <a:gd name="T11" fmla="*/ 13 h 15"/>
                  <a:gd name="T12" fmla="*/ 13 w 15"/>
                  <a:gd name="T13" fmla="*/ 13 h 15"/>
                  <a:gd name="T14" fmla="*/ 12 w 15"/>
                  <a:gd name="T15" fmla="*/ 15 h 15"/>
                  <a:gd name="T16" fmla="*/ 12 w 15"/>
                  <a:gd name="T17" fmla="*/ 15 h 15"/>
                  <a:gd name="T18" fmla="*/ 13 w 15"/>
                  <a:gd name="T19" fmla="*/ 14 h 15"/>
                  <a:gd name="T20" fmla="*/ 15 w 15"/>
                  <a:gd name="T21" fmla="*/ 10 h 15"/>
                  <a:gd name="T22" fmla="*/ 15 w 15"/>
                  <a:gd name="T23" fmla="*/ 10 h 15"/>
                  <a:gd name="T24" fmla="*/ 15 w 15"/>
                  <a:gd name="T25" fmla="*/ 7 h 15"/>
                  <a:gd name="T26" fmla="*/ 13 w 15"/>
                  <a:gd name="T27" fmla="*/ 4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7 w 15"/>
                  <a:gd name="T43" fmla="*/ 3 h 15"/>
                  <a:gd name="T44" fmla="*/ 7 w 15"/>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7" y="3"/>
                    </a:moveTo>
                    <a:lnTo>
                      <a:pt x="7" y="3"/>
                    </a:lnTo>
                    <a:lnTo>
                      <a:pt x="9" y="4"/>
                    </a:lnTo>
                    <a:lnTo>
                      <a:pt x="12" y="6"/>
                    </a:lnTo>
                    <a:lnTo>
                      <a:pt x="13" y="9"/>
                    </a:lnTo>
                    <a:lnTo>
                      <a:pt x="13" y="13"/>
                    </a:lnTo>
                    <a:lnTo>
                      <a:pt x="13" y="13"/>
                    </a:lnTo>
                    <a:lnTo>
                      <a:pt x="12" y="15"/>
                    </a:lnTo>
                    <a:lnTo>
                      <a:pt x="12" y="15"/>
                    </a:lnTo>
                    <a:lnTo>
                      <a:pt x="13" y="14"/>
                    </a:lnTo>
                    <a:lnTo>
                      <a:pt x="15" y="10"/>
                    </a:lnTo>
                    <a:lnTo>
                      <a:pt x="15" y="10"/>
                    </a:lnTo>
                    <a:lnTo>
                      <a:pt x="15" y="7"/>
                    </a:lnTo>
                    <a:lnTo>
                      <a:pt x="13" y="4"/>
                    </a:lnTo>
                    <a:lnTo>
                      <a:pt x="11" y="2"/>
                    </a:lnTo>
                    <a:lnTo>
                      <a:pt x="8" y="0"/>
                    </a:lnTo>
                    <a:lnTo>
                      <a:pt x="8" y="0"/>
                    </a:lnTo>
                    <a:lnTo>
                      <a:pt x="4" y="2"/>
                    </a:lnTo>
                    <a:lnTo>
                      <a:pt x="0" y="4"/>
                    </a:lnTo>
                    <a:lnTo>
                      <a:pt x="0" y="4"/>
                    </a:lnTo>
                    <a:lnTo>
                      <a:pt x="2" y="3"/>
                    </a:lnTo>
                    <a:lnTo>
                      <a:pt x="7" y="3"/>
                    </a:lnTo>
                    <a:lnTo>
                      <a:pt x="7"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7" name="Freeform 555"/>
              <p:cNvSpPr/>
              <p:nvPr/>
            </p:nvSpPr>
            <p:spPr bwMode="auto">
              <a:xfrm>
                <a:off x="4415693" y="1627168"/>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10 h 16"/>
                  <a:gd name="T12" fmla="*/ 17 w 17"/>
                  <a:gd name="T13" fmla="*/ 10 h 16"/>
                  <a:gd name="T14" fmla="*/ 17 w 17"/>
                  <a:gd name="T15" fmla="*/ 6 h 16"/>
                  <a:gd name="T16" fmla="*/ 15 w 17"/>
                  <a:gd name="T17" fmla="*/ 3 h 16"/>
                  <a:gd name="T18" fmla="*/ 13 w 17"/>
                  <a:gd name="T19" fmla="*/ 2 h 16"/>
                  <a:gd name="T20" fmla="*/ 10 w 17"/>
                  <a:gd name="T21" fmla="*/ 0 h 16"/>
                  <a:gd name="T22" fmla="*/ 10 w 17"/>
                  <a:gd name="T23" fmla="*/ 0 h 16"/>
                  <a:gd name="T24" fmla="*/ 7 w 17"/>
                  <a:gd name="T25" fmla="*/ 0 h 16"/>
                  <a:gd name="T26" fmla="*/ 4 w 17"/>
                  <a:gd name="T27" fmla="*/ 2 h 16"/>
                  <a:gd name="T28" fmla="*/ 2 w 17"/>
                  <a:gd name="T29" fmla="*/ 4 h 16"/>
                  <a:gd name="T30" fmla="*/ 0 w 17"/>
                  <a:gd name="T31" fmla="*/ 8 h 16"/>
                  <a:gd name="T32" fmla="*/ 0 w 17"/>
                  <a:gd name="T33" fmla="*/ 8 h 16"/>
                  <a:gd name="T34" fmla="*/ 0 w 17"/>
                  <a:gd name="T35" fmla="*/ 11 h 16"/>
                  <a:gd name="T36" fmla="*/ 3 w 17"/>
                  <a:gd name="T37" fmla="*/ 14 h 16"/>
                  <a:gd name="T38" fmla="*/ 4 w 17"/>
                  <a:gd name="T39" fmla="*/ 16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10"/>
                    </a:lnTo>
                    <a:lnTo>
                      <a:pt x="17" y="10"/>
                    </a:lnTo>
                    <a:lnTo>
                      <a:pt x="17" y="6"/>
                    </a:lnTo>
                    <a:lnTo>
                      <a:pt x="15" y="3"/>
                    </a:lnTo>
                    <a:lnTo>
                      <a:pt x="13" y="2"/>
                    </a:lnTo>
                    <a:lnTo>
                      <a:pt x="10" y="0"/>
                    </a:lnTo>
                    <a:lnTo>
                      <a:pt x="10" y="0"/>
                    </a:lnTo>
                    <a:lnTo>
                      <a:pt x="7" y="0"/>
                    </a:lnTo>
                    <a:lnTo>
                      <a:pt x="4" y="2"/>
                    </a:lnTo>
                    <a:lnTo>
                      <a:pt x="2" y="4"/>
                    </a:lnTo>
                    <a:lnTo>
                      <a:pt x="0" y="8"/>
                    </a:lnTo>
                    <a:lnTo>
                      <a:pt x="0" y="8"/>
                    </a:lnTo>
                    <a:lnTo>
                      <a:pt x="0" y="11"/>
                    </a:lnTo>
                    <a:lnTo>
                      <a:pt x="3" y="14"/>
                    </a:lnTo>
                    <a:lnTo>
                      <a:pt x="4" y="16"/>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8" name="Freeform 556"/>
              <p:cNvSpPr/>
              <p:nvPr/>
            </p:nvSpPr>
            <p:spPr bwMode="auto">
              <a:xfrm>
                <a:off x="4418387" y="1627168"/>
                <a:ext cx="20205" cy="20205"/>
              </a:xfrm>
              <a:custGeom>
                <a:avLst/>
                <a:gdLst>
                  <a:gd name="T0" fmla="*/ 6 w 15"/>
                  <a:gd name="T1" fmla="*/ 2 h 15"/>
                  <a:gd name="T2" fmla="*/ 6 w 15"/>
                  <a:gd name="T3" fmla="*/ 2 h 15"/>
                  <a:gd name="T4" fmla="*/ 9 w 15"/>
                  <a:gd name="T5" fmla="*/ 3 h 15"/>
                  <a:gd name="T6" fmla="*/ 12 w 15"/>
                  <a:gd name="T7" fmla="*/ 6 h 15"/>
                  <a:gd name="T8" fmla="*/ 13 w 15"/>
                  <a:gd name="T9" fmla="*/ 8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10 h 15"/>
                  <a:gd name="T22" fmla="*/ 15 w 15"/>
                  <a:gd name="T23" fmla="*/ 10 h 15"/>
                  <a:gd name="T24" fmla="*/ 15 w 15"/>
                  <a:gd name="T25" fmla="*/ 6 h 15"/>
                  <a:gd name="T26" fmla="*/ 13 w 15"/>
                  <a:gd name="T27" fmla="*/ 3 h 15"/>
                  <a:gd name="T28" fmla="*/ 11 w 15"/>
                  <a:gd name="T29" fmla="*/ 2 h 15"/>
                  <a:gd name="T30" fmla="*/ 8 w 15"/>
                  <a:gd name="T31" fmla="*/ 0 h 15"/>
                  <a:gd name="T32" fmla="*/ 8 w 15"/>
                  <a:gd name="T33" fmla="*/ 0 h 15"/>
                  <a:gd name="T34" fmla="*/ 4 w 15"/>
                  <a:gd name="T35" fmla="*/ 2 h 15"/>
                  <a:gd name="T36" fmla="*/ 0 w 15"/>
                  <a:gd name="T37" fmla="*/ 4 h 15"/>
                  <a:gd name="T38" fmla="*/ 0 w 15"/>
                  <a:gd name="T39" fmla="*/ 4 h 15"/>
                  <a:gd name="T40" fmla="*/ 2 w 15"/>
                  <a:gd name="T41" fmla="*/ 3 h 15"/>
                  <a:gd name="T42" fmla="*/ 6 w 15"/>
                  <a:gd name="T43" fmla="*/ 2 h 15"/>
                  <a:gd name="T44" fmla="*/ 6 w 15"/>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2"/>
                    </a:moveTo>
                    <a:lnTo>
                      <a:pt x="6" y="2"/>
                    </a:lnTo>
                    <a:lnTo>
                      <a:pt x="9" y="3"/>
                    </a:lnTo>
                    <a:lnTo>
                      <a:pt x="12" y="6"/>
                    </a:lnTo>
                    <a:lnTo>
                      <a:pt x="13" y="8"/>
                    </a:lnTo>
                    <a:lnTo>
                      <a:pt x="13" y="11"/>
                    </a:lnTo>
                    <a:lnTo>
                      <a:pt x="13" y="11"/>
                    </a:lnTo>
                    <a:lnTo>
                      <a:pt x="12" y="15"/>
                    </a:lnTo>
                    <a:lnTo>
                      <a:pt x="12" y="15"/>
                    </a:lnTo>
                    <a:lnTo>
                      <a:pt x="15" y="12"/>
                    </a:lnTo>
                    <a:lnTo>
                      <a:pt x="15" y="10"/>
                    </a:lnTo>
                    <a:lnTo>
                      <a:pt x="15" y="10"/>
                    </a:lnTo>
                    <a:lnTo>
                      <a:pt x="15" y="6"/>
                    </a:lnTo>
                    <a:lnTo>
                      <a:pt x="13" y="3"/>
                    </a:lnTo>
                    <a:lnTo>
                      <a:pt x="11" y="2"/>
                    </a:lnTo>
                    <a:lnTo>
                      <a:pt x="8" y="0"/>
                    </a:lnTo>
                    <a:lnTo>
                      <a:pt x="8" y="0"/>
                    </a:lnTo>
                    <a:lnTo>
                      <a:pt x="4" y="2"/>
                    </a:lnTo>
                    <a:lnTo>
                      <a:pt x="0" y="4"/>
                    </a:lnTo>
                    <a:lnTo>
                      <a:pt x="0" y="4"/>
                    </a:lnTo>
                    <a:lnTo>
                      <a:pt x="2" y="3"/>
                    </a:lnTo>
                    <a:lnTo>
                      <a:pt x="6" y="2"/>
                    </a:lnTo>
                    <a:lnTo>
                      <a:pt x="6" y="2"/>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9" name="Freeform 557"/>
              <p:cNvSpPr/>
              <p:nvPr/>
            </p:nvSpPr>
            <p:spPr bwMode="auto">
              <a:xfrm>
                <a:off x="4410305" y="1672966"/>
                <a:ext cx="22899" cy="21552"/>
              </a:xfrm>
              <a:custGeom>
                <a:avLst/>
                <a:gdLst>
                  <a:gd name="T0" fmla="*/ 8 w 17"/>
                  <a:gd name="T1" fmla="*/ 16 h 16"/>
                  <a:gd name="T2" fmla="*/ 8 w 17"/>
                  <a:gd name="T3" fmla="*/ 16 h 16"/>
                  <a:gd name="T4" fmla="*/ 11 w 17"/>
                  <a:gd name="T5" fmla="*/ 16 h 16"/>
                  <a:gd name="T6" fmla="*/ 14 w 17"/>
                  <a:gd name="T7" fmla="*/ 15 h 16"/>
                  <a:gd name="T8" fmla="*/ 17 w 17"/>
                  <a:gd name="T9" fmla="*/ 12 h 16"/>
                  <a:gd name="T10" fmla="*/ 17 w 17"/>
                  <a:gd name="T11" fmla="*/ 8 h 16"/>
                  <a:gd name="T12" fmla="*/ 17 w 17"/>
                  <a:gd name="T13" fmla="*/ 8 h 16"/>
                  <a:gd name="T14" fmla="*/ 17 w 17"/>
                  <a:gd name="T15" fmla="*/ 5 h 16"/>
                  <a:gd name="T16" fmla="*/ 15 w 17"/>
                  <a:gd name="T17" fmla="*/ 3 h 16"/>
                  <a:gd name="T18" fmla="*/ 12 w 17"/>
                  <a:gd name="T19" fmla="*/ 0 h 16"/>
                  <a:gd name="T20" fmla="*/ 10 w 17"/>
                  <a:gd name="T21" fmla="*/ 0 h 16"/>
                  <a:gd name="T22" fmla="*/ 10 w 17"/>
                  <a:gd name="T23" fmla="*/ 0 h 16"/>
                  <a:gd name="T24" fmla="*/ 7 w 17"/>
                  <a:gd name="T25" fmla="*/ 0 h 16"/>
                  <a:gd name="T26" fmla="*/ 4 w 17"/>
                  <a:gd name="T27" fmla="*/ 1 h 16"/>
                  <a:gd name="T28" fmla="*/ 2 w 17"/>
                  <a:gd name="T29" fmla="*/ 4 h 16"/>
                  <a:gd name="T30" fmla="*/ 0 w 17"/>
                  <a:gd name="T31" fmla="*/ 7 h 16"/>
                  <a:gd name="T32" fmla="*/ 0 w 17"/>
                  <a:gd name="T33" fmla="*/ 7 h 16"/>
                  <a:gd name="T34" fmla="*/ 2 w 17"/>
                  <a:gd name="T35" fmla="*/ 11 h 16"/>
                  <a:gd name="T36" fmla="*/ 3 w 17"/>
                  <a:gd name="T37" fmla="*/ 13 h 16"/>
                  <a:gd name="T38" fmla="*/ 4 w 17"/>
                  <a:gd name="T39" fmla="*/ 15 h 16"/>
                  <a:gd name="T40" fmla="*/ 8 w 17"/>
                  <a:gd name="T41" fmla="*/ 16 h 16"/>
                  <a:gd name="T42" fmla="*/ 8 w 17"/>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6">
                    <a:moveTo>
                      <a:pt x="8" y="16"/>
                    </a:moveTo>
                    <a:lnTo>
                      <a:pt x="8" y="16"/>
                    </a:lnTo>
                    <a:lnTo>
                      <a:pt x="11" y="16"/>
                    </a:lnTo>
                    <a:lnTo>
                      <a:pt x="14" y="15"/>
                    </a:lnTo>
                    <a:lnTo>
                      <a:pt x="17" y="12"/>
                    </a:lnTo>
                    <a:lnTo>
                      <a:pt x="17" y="8"/>
                    </a:lnTo>
                    <a:lnTo>
                      <a:pt x="17" y="8"/>
                    </a:lnTo>
                    <a:lnTo>
                      <a:pt x="17" y="5"/>
                    </a:lnTo>
                    <a:lnTo>
                      <a:pt x="15" y="3"/>
                    </a:lnTo>
                    <a:lnTo>
                      <a:pt x="12" y="0"/>
                    </a:lnTo>
                    <a:lnTo>
                      <a:pt x="10" y="0"/>
                    </a:lnTo>
                    <a:lnTo>
                      <a:pt x="10" y="0"/>
                    </a:lnTo>
                    <a:lnTo>
                      <a:pt x="7" y="0"/>
                    </a:lnTo>
                    <a:lnTo>
                      <a:pt x="4" y="1"/>
                    </a:lnTo>
                    <a:lnTo>
                      <a:pt x="2" y="4"/>
                    </a:lnTo>
                    <a:lnTo>
                      <a:pt x="0" y="7"/>
                    </a:lnTo>
                    <a:lnTo>
                      <a:pt x="0" y="7"/>
                    </a:lnTo>
                    <a:lnTo>
                      <a:pt x="2" y="11"/>
                    </a:lnTo>
                    <a:lnTo>
                      <a:pt x="3" y="13"/>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0" name="Freeform 558"/>
              <p:cNvSpPr/>
              <p:nvPr/>
            </p:nvSpPr>
            <p:spPr bwMode="auto">
              <a:xfrm>
                <a:off x="4412999" y="1672966"/>
                <a:ext cx="20205" cy="20205"/>
              </a:xfrm>
              <a:custGeom>
                <a:avLst/>
                <a:gdLst>
                  <a:gd name="T0" fmla="*/ 6 w 15"/>
                  <a:gd name="T1" fmla="*/ 1 h 15"/>
                  <a:gd name="T2" fmla="*/ 6 w 15"/>
                  <a:gd name="T3" fmla="*/ 1 h 15"/>
                  <a:gd name="T4" fmla="*/ 9 w 15"/>
                  <a:gd name="T5" fmla="*/ 3 h 15"/>
                  <a:gd name="T6" fmla="*/ 12 w 15"/>
                  <a:gd name="T7" fmla="*/ 4 h 15"/>
                  <a:gd name="T8" fmla="*/ 13 w 15"/>
                  <a:gd name="T9" fmla="*/ 7 h 15"/>
                  <a:gd name="T10" fmla="*/ 13 w 15"/>
                  <a:gd name="T11" fmla="*/ 11 h 15"/>
                  <a:gd name="T12" fmla="*/ 13 w 15"/>
                  <a:gd name="T13" fmla="*/ 11 h 15"/>
                  <a:gd name="T14" fmla="*/ 12 w 15"/>
                  <a:gd name="T15" fmla="*/ 15 h 15"/>
                  <a:gd name="T16" fmla="*/ 12 w 15"/>
                  <a:gd name="T17" fmla="*/ 15 h 15"/>
                  <a:gd name="T18" fmla="*/ 15 w 15"/>
                  <a:gd name="T19" fmla="*/ 12 h 15"/>
                  <a:gd name="T20" fmla="*/ 15 w 15"/>
                  <a:gd name="T21" fmla="*/ 8 h 15"/>
                  <a:gd name="T22" fmla="*/ 15 w 15"/>
                  <a:gd name="T23" fmla="*/ 8 h 15"/>
                  <a:gd name="T24" fmla="*/ 15 w 15"/>
                  <a:gd name="T25" fmla="*/ 5 h 15"/>
                  <a:gd name="T26" fmla="*/ 13 w 15"/>
                  <a:gd name="T27" fmla="*/ 3 h 15"/>
                  <a:gd name="T28" fmla="*/ 10 w 15"/>
                  <a:gd name="T29" fmla="*/ 0 h 15"/>
                  <a:gd name="T30" fmla="*/ 8 w 15"/>
                  <a:gd name="T31" fmla="*/ 0 h 15"/>
                  <a:gd name="T32" fmla="*/ 8 w 15"/>
                  <a:gd name="T33" fmla="*/ 0 h 15"/>
                  <a:gd name="T34" fmla="*/ 4 w 15"/>
                  <a:gd name="T35" fmla="*/ 0 h 15"/>
                  <a:gd name="T36" fmla="*/ 0 w 15"/>
                  <a:gd name="T37" fmla="*/ 3 h 15"/>
                  <a:gd name="T38" fmla="*/ 0 w 15"/>
                  <a:gd name="T39" fmla="*/ 3 h 15"/>
                  <a:gd name="T40" fmla="*/ 2 w 15"/>
                  <a:gd name="T41" fmla="*/ 1 h 15"/>
                  <a:gd name="T42" fmla="*/ 6 w 15"/>
                  <a:gd name="T43" fmla="*/ 1 h 15"/>
                  <a:gd name="T44" fmla="*/ 6 w 15"/>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6" y="1"/>
                    </a:moveTo>
                    <a:lnTo>
                      <a:pt x="6" y="1"/>
                    </a:lnTo>
                    <a:lnTo>
                      <a:pt x="9" y="3"/>
                    </a:lnTo>
                    <a:lnTo>
                      <a:pt x="12" y="4"/>
                    </a:lnTo>
                    <a:lnTo>
                      <a:pt x="13" y="7"/>
                    </a:lnTo>
                    <a:lnTo>
                      <a:pt x="13" y="11"/>
                    </a:lnTo>
                    <a:lnTo>
                      <a:pt x="13" y="11"/>
                    </a:lnTo>
                    <a:lnTo>
                      <a:pt x="12" y="15"/>
                    </a:lnTo>
                    <a:lnTo>
                      <a:pt x="12" y="15"/>
                    </a:lnTo>
                    <a:lnTo>
                      <a:pt x="15" y="12"/>
                    </a:lnTo>
                    <a:lnTo>
                      <a:pt x="15" y="8"/>
                    </a:lnTo>
                    <a:lnTo>
                      <a:pt x="15" y="8"/>
                    </a:lnTo>
                    <a:lnTo>
                      <a:pt x="15" y="5"/>
                    </a:lnTo>
                    <a:lnTo>
                      <a:pt x="13" y="3"/>
                    </a:lnTo>
                    <a:lnTo>
                      <a:pt x="10" y="0"/>
                    </a:lnTo>
                    <a:lnTo>
                      <a:pt x="8" y="0"/>
                    </a:lnTo>
                    <a:lnTo>
                      <a:pt x="8" y="0"/>
                    </a:lnTo>
                    <a:lnTo>
                      <a:pt x="4" y="0"/>
                    </a:lnTo>
                    <a:lnTo>
                      <a:pt x="0" y="3"/>
                    </a:lnTo>
                    <a:lnTo>
                      <a:pt x="0" y="3"/>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1" name="Freeform 559"/>
              <p:cNvSpPr/>
              <p:nvPr/>
            </p:nvSpPr>
            <p:spPr bwMode="auto">
              <a:xfrm>
                <a:off x="4404917" y="1716069"/>
                <a:ext cx="21552" cy="22899"/>
              </a:xfrm>
              <a:custGeom>
                <a:avLst/>
                <a:gdLst>
                  <a:gd name="T0" fmla="*/ 8 w 16"/>
                  <a:gd name="T1" fmla="*/ 17 h 17"/>
                  <a:gd name="T2" fmla="*/ 8 w 16"/>
                  <a:gd name="T3" fmla="*/ 17 h 17"/>
                  <a:gd name="T4" fmla="*/ 11 w 16"/>
                  <a:gd name="T5" fmla="*/ 17 h 17"/>
                  <a:gd name="T6" fmla="*/ 14 w 16"/>
                  <a:gd name="T7" fmla="*/ 15 h 17"/>
                  <a:gd name="T8" fmla="*/ 16 w 16"/>
                  <a:gd name="T9" fmla="*/ 12 h 17"/>
                  <a:gd name="T10" fmla="*/ 16 w 16"/>
                  <a:gd name="T11" fmla="*/ 10 h 17"/>
                  <a:gd name="T12" fmla="*/ 16 w 16"/>
                  <a:gd name="T13" fmla="*/ 10 h 17"/>
                  <a:gd name="T14" fmla="*/ 16 w 16"/>
                  <a:gd name="T15" fmla="*/ 7 h 17"/>
                  <a:gd name="T16" fmla="*/ 15 w 16"/>
                  <a:gd name="T17" fmla="*/ 3 h 17"/>
                  <a:gd name="T18" fmla="*/ 12 w 16"/>
                  <a:gd name="T19" fmla="*/ 2 h 17"/>
                  <a:gd name="T20" fmla="*/ 10 w 16"/>
                  <a:gd name="T21" fmla="*/ 0 h 17"/>
                  <a:gd name="T22" fmla="*/ 10 w 16"/>
                  <a:gd name="T23" fmla="*/ 0 h 17"/>
                  <a:gd name="T24" fmla="*/ 7 w 16"/>
                  <a:gd name="T25" fmla="*/ 0 h 17"/>
                  <a:gd name="T26" fmla="*/ 4 w 16"/>
                  <a:gd name="T27" fmla="*/ 3 h 17"/>
                  <a:gd name="T28" fmla="*/ 2 w 16"/>
                  <a:gd name="T29" fmla="*/ 4 h 17"/>
                  <a:gd name="T30" fmla="*/ 0 w 16"/>
                  <a:gd name="T31" fmla="*/ 8 h 17"/>
                  <a:gd name="T32" fmla="*/ 0 w 16"/>
                  <a:gd name="T33" fmla="*/ 8 h 17"/>
                  <a:gd name="T34" fmla="*/ 2 w 16"/>
                  <a:gd name="T35" fmla="*/ 11 h 17"/>
                  <a:gd name="T36" fmla="*/ 3 w 16"/>
                  <a:gd name="T37" fmla="*/ 14 h 17"/>
                  <a:gd name="T38" fmla="*/ 4 w 16"/>
                  <a:gd name="T39" fmla="*/ 17 h 17"/>
                  <a:gd name="T40" fmla="*/ 8 w 16"/>
                  <a:gd name="T41" fmla="*/ 17 h 17"/>
                  <a:gd name="T42" fmla="*/ 8 w 16"/>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7">
                    <a:moveTo>
                      <a:pt x="8" y="17"/>
                    </a:moveTo>
                    <a:lnTo>
                      <a:pt x="8" y="17"/>
                    </a:lnTo>
                    <a:lnTo>
                      <a:pt x="11" y="17"/>
                    </a:lnTo>
                    <a:lnTo>
                      <a:pt x="14" y="15"/>
                    </a:lnTo>
                    <a:lnTo>
                      <a:pt x="16" y="12"/>
                    </a:lnTo>
                    <a:lnTo>
                      <a:pt x="16" y="10"/>
                    </a:lnTo>
                    <a:lnTo>
                      <a:pt x="16" y="10"/>
                    </a:lnTo>
                    <a:lnTo>
                      <a:pt x="16" y="7"/>
                    </a:lnTo>
                    <a:lnTo>
                      <a:pt x="15" y="3"/>
                    </a:lnTo>
                    <a:lnTo>
                      <a:pt x="12" y="2"/>
                    </a:lnTo>
                    <a:lnTo>
                      <a:pt x="10" y="0"/>
                    </a:lnTo>
                    <a:lnTo>
                      <a:pt x="10" y="0"/>
                    </a:lnTo>
                    <a:lnTo>
                      <a:pt x="7" y="0"/>
                    </a:lnTo>
                    <a:lnTo>
                      <a:pt x="4" y="3"/>
                    </a:lnTo>
                    <a:lnTo>
                      <a:pt x="2" y="4"/>
                    </a:lnTo>
                    <a:lnTo>
                      <a:pt x="0" y="8"/>
                    </a:lnTo>
                    <a:lnTo>
                      <a:pt x="0" y="8"/>
                    </a:lnTo>
                    <a:lnTo>
                      <a:pt x="2" y="11"/>
                    </a:lnTo>
                    <a:lnTo>
                      <a:pt x="3" y="14"/>
                    </a:lnTo>
                    <a:lnTo>
                      <a:pt x="4" y="17"/>
                    </a:lnTo>
                    <a:lnTo>
                      <a:pt x="8" y="17"/>
                    </a:lnTo>
                    <a:lnTo>
                      <a:pt x="8" y="17"/>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2" name="Freeform 560"/>
              <p:cNvSpPr/>
              <p:nvPr/>
            </p:nvSpPr>
            <p:spPr bwMode="auto">
              <a:xfrm>
                <a:off x="4407611" y="1716069"/>
                <a:ext cx="18858" cy="20205"/>
              </a:xfrm>
              <a:custGeom>
                <a:avLst/>
                <a:gdLst>
                  <a:gd name="T0" fmla="*/ 6 w 14"/>
                  <a:gd name="T1" fmla="*/ 3 h 15"/>
                  <a:gd name="T2" fmla="*/ 6 w 14"/>
                  <a:gd name="T3" fmla="*/ 3 h 15"/>
                  <a:gd name="T4" fmla="*/ 9 w 14"/>
                  <a:gd name="T5" fmla="*/ 3 h 15"/>
                  <a:gd name="T6" fmla="*/ 12 w 14"/>
                  <a:gd name="T7" fmla="*/ 6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7 h 15"/>
                  <a:gd name="T26" fmla="*/ 13 w 14"/>
                  <a:gd name="T27" fmla="*/ 3 h 15"/>
                  <a:gd name="T28" fmla="*/ 10 w 14"/>
                  <a:gd name="T29" fmla="*/ 2 h 15"/>
                  <a:gd name="T30" fmla="*/ 8 w 14"/>
                  <a:gd name="T31" fmla="*/ 0 h 15"/>
                  <a:gd name="T32" fmla="*/ 8 w 14"/>
                  <a:gd name="T33" fmla="*/ 0 h 15"/>
                  <a:gd name="T34" fmla="*/ 4 w 14"/>
                  <a:gd name="T35" fmla="*/ 2 h 15"/>
                  <a:gd name="T36" fmla="*/ 0 w 14"/>
                  <a:gd name="T37" fmla="*/ 4 h 15"/>
                  <a:gd name="T38" fmla="*/ 0 w 14"/>
                  <a:gd name="T39" fmla="*/ 4 h 15"/>
                  <a:gd name="T40" fmla="*/ 2 w 14"/>
                  <a:gd name="T41" fmla="*/ 3 h 15"/>
                  <a:gd name="T42" fmla="*/ 6 w 14"/>
                  <a:gd name="T43" fmla="*/ 3 h 15"/>
                  <a:gd name="T44" fmla="*/ 6 w 14"/>
                  <a:gd name="T4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3"/>
                    </a:moveTo>
                    <a:lnTo>
                      <a:pt x="6" y="3"/>
                    </a:lnTo>
                    <a:lnTo>
                      <a:pt x="9" y="3"/>
                    </a:lnTo>
                    <a:lnTo>
                      <a:pt x="12" y="6"/>
                    </a:lnTo>
                    <a:lnTo>
                      <a:pt x="13" y="8"/>
                    </a:lnTo>
                    <a:lnTo>
                      <a:pt x="13" y="11"/>
                    </a:lnTo>
                    <a:lnTo>
                      <a:pt x="13" y="11"/>
                    </a:lnTo>
                    <a:lnTo>
                      <a:pt x="12" y="15"/>
                    </a:lnTo>
                    <a:lnTo>
                      <a:pt x="12" y="15"/>
                    </a:lnTo>
                    <a:lnTo>
                      <a:pt x="14" y="12"/>
                    </a:lnTo>
                    <a:lnTo>
                      <a:pt x="14" y="10"/>
                    </a:lnTo>
                    <a:lnTo>
                      <a:pt x="14" y="10"/>
                    </a:lnTo>
                    <a:lnTo>
                      <a:pt x="14" y="7"/>
                    </a:lnTo>
                    <a:lnTo>
                      <a:pt x="13" y="3"/>
                    </a:lnTo>
                    <a:lnTo>
                      <a:pt x="10" y="2"/>
                    </a:lnTo>
                    <a:lnTo>
                      <a:pt x="8" y="0"/>
                    </a:lnTo>
                    <a:lnTo>
                      <a:pt x="8" y="0"/>
                    </a:lnTo>
                    <a:lnTo>
                      <a:pt x="4" y="2"/>
                    </a:lnTo>
                    <a:lnTo>
                      <a:pt x="0" y="4"/>
                    </a:lnTo>
                    <a:lnTo>
                      <a:pt x="0" y="4"/>
                    </a:lnTo>
                    <a:lnTo>
                      <a:pt x="2" y="3"/>
                    </a:lnTo>
                    <a:lnTo>
                      <a:pt x="6" y="3"/>
                    </a:lnTo>
                    <a:lnTo>
                      <a:pt x="6" y="3"/>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3" name="Freeform 561"/>
              <p:cNvSpPr/>
              <p:nvPr/>
            </p:nvSpPr>
            <p:spPr bwMode="auto">
              <a:xfrm>
                <a:off x="4399529" y="1761867"/>
                <a:ext cx="21552" cy="21552"/>
              </a:xfrm>
              <a:custGeom>
                <a:avLst/>
                <a:gdLst>
                  <a:gd name="T0" fmla="*/ 8 w 16"/>
                  <a:gd name="T1" fmla="*/ 16 h 16"/>
                  <a:gd name="T2" fmla="*/ 8 w 16"/>
                  <a:gd name="T3" fmla="*/ 16 h 16"/>
                  <a:gd name="T4" fmla="*/ 11 w 16"/>
                  <a:gd name="T5" fmla="*/ 16 h 16"/>
                  <a:gd name="T6" fmla="*/ 14 w 16"/>
                  <a:gd name="T7" fmla="*/ 15 h 16"/>
                  <a:gd name="T8" fmla="*/ 16 w 16"/>
                  <a:gd name="T9" fmla="*/ 12 h 16"/>
                  <a:gd name="T10" fmla="*/ 16 w 16"/>
                  <a:gd name="T11" fmla="*/ 10 h 16"/>
                  <a:gd name="T12" fmla="*/ 16 w 16"/>
                  <a:gd name="T13" fmla="*/ 10 h 16"/>
                  <a:gd name="T14" fmla="*/ 16 w 16"/>
                  <a:gd name="T15" fmla="*/ 5 h 16"/>
                  <a:gd name="T16" fmla="*/ 15 w 16"/>
                  <a:gd name="T17" fmla="*/ 3 h 16"/>
                  <a:gd name="T18" fmla="*/ 12 w 16"/>
                  <a:gd name="T19" fmla="*/ 1 h 16"/>
                  <a:gd name="T20" fmla="*/ 10 w 16"/>
                  <a:gd name="T21" fmla="*/ 0 h 16"/>
                  <a:gd name="T22" fmla="*/ 10 w 16"/>
                  <a:gd name="T23" fmla="*/ 0 h 16"/>
                  <a:gd name="T24" fmla="*/ 7 w 16"/>
                  <a:gd name="T25" fmla="*/ 0 h 16"/>
                  <a:gd name="T26" fmla="*/ 4 w 16"/>
                  <a:gd name="T27" fmla="*/ 1 h 16"/>
                  <a:gd name="T28" fmla="*/ 2 w 16"/>
                  <a:gd name="T29" fmla="*/ 4 h 16"/>
                  <a:gd name="T30" fmla="*/ 0 w 16"/>
                  <a:gd name="T31" fmla="*/ 7 h 16"/>
                  <a:gd name="T32" fmla="*/ 0 w 16"/>
                  <a:gd name="T33" fmla="*/ 7 h 16"/>
                  <a:gd name="T34" fmla="*/ 2 w 16"/>
                  <a:gd name="T35" fmla="*/ 11 h 16"/>
                  <a:gd name="T36" fmla="*/ 3 w 16"/>
                  <a:gd name="T37" fmla="*/ 14 h 16"/>
                  <a:gd name="T38" fmla="*/ 4 w 16"/>
                  <a:gd name="T39" fmla="*/ 15 h 16"/>
                  <a:gd name="T40" fmla="*/ 8 w 16"/>
                  <a:gd name="T41" fmla="*/ 16 h 16"/>
                  <a:gd name="T42" fmla="*/ 8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8" y="16"/>
                    </a:moveTo>
                    <a:lnTo>
                      <a:pt x="8" y="16"/>
                    </a:lnTo>
                    <a:lnTo>
                      <a:pt x="11" y="16"/>
                    </a:lnTo>
                    <a:lnTo>
                      <a:pt x="14" y="15"/>
                    </a:lnTo>
                    <a:lnTo>
                      <a:pt x="16" y="12"/>
                    </a:lnTo>
                    <a:lnTo>
                      <a:pt x="16" y="10"/>
                    </a:lnTo>
                    <a:lnTo>
                      <a:pt x="16" y="10"/>
                    </a:lnTo>
                    <a:lnTo>
                      <a:pt x="16" y="5"/>
                    </a:lnTo>
                    <a:lnTo>
                      <a:pt x="15" y="3"/>
                    </a:lnTo>
                    <a:lnTo>
                      <a:pt x="12" y="1"/>
                    </a:lnTo>
                    <a:lnTo>
                      <a:pt x="10" y="0"/>
                    </a:lnTo>
                    <a:lnTo>
                      <a:pt x="10" y="0"/>
                    </a:lnTo>
                    <a:lnTo>
                      <a:pt x="7" y="0"/>
                    </a:lnTo>
                    <a:lnTo>
                      <a:pt x="4" y="1"/>
                    </a:lnTo>
                    <a:lnTo>
                      <a:pt x="2" y="4"/>
                    </a:lnTo>
                    <a:lnTo>
                      <a:pt x="0" y="7"/>
                    </a:lnTo>
                    <a:lnTo>
                      <a:pt x="0" y="7"/>
                    </a:lnTo>
                    <a:lnTo>
                      <a:pt x="2" y="11"/>
                    </a:lnTo>
                    <a:lnTo>
                      <a:pt x="3" y="14"/>
                    </a:lnTo>
                    <a:lnTo>
                      <a:pt x="4" y="15"/>
                    </a:lnTo>
                    <a:lnTo>
                      <a:pt x="8" y="16"/>
                    </a:lnTo>
                    <a:lnTo>
                      <a:pt x="8" y="16"/>
                    </a:lnTo>
                    <a:close/>
                  </a:path>
                </a:pathLst>
              </a:custGeom>
              <a:solidFill>
                <a:srgbClr val="6E66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4" name="Freeform 562"/>
              <p:cNvSpPr/>
              <p:nvPr/>
            </p:nvSpPr>
            <p:spPr bwMode="auto">
              <a:xfrm>
                <a:off x="4402223" y="1761867"/>
                <a:ext cx="18858" cy="20205"/>
              </a:xfrm>
              <a:custGeom>
                <a:avLst/>
                <a:gdLst>
                  <a:gd name="T0" fmla="*/ 6 w 14"/>
                  <a:gd name="T1" fmla="*/ 1 h 15"/>
                  <a:gd name="T2" fmla="*/ 6 w 14"/>
                  <a:gd name="T3" fmla="*/ 1 h 15"/>
                  <a:gd name="T4" fmla="*/ 9 w 14"/>
                  <a:gd name="T5" fmla="*/ 3 h 15"/>
                  <a:gd name="T6" fmla="*/ 12 w 14"/>
                  <a:gd name="T7" fmla="*/ 5 h 15"/>
                  <a:gd name="T8" fmla="*/ 13 w 14"/>
                  <a:gd name="T9" fmla="*/ 8 h 15"/>
                  <a:gd name="T10" fmla="*/ 13 w 14"/>
                  <a:gd name="T11" fmla="*/ 11 h 15"/>
                  <a:gd name="T12" fmla="*/ 13 w 14"/>
                  <a:gd name="T13" fmla="*/ 11 h 15"/>
                  <a:gd name="T14" fmla="*/ 12 w 14"/>
                  <a:gd name="T15" fmla="*/ 15 h 15"/>
                  <a:gd name="T16" fmla="*/ 12 w 14"/>
                  <a:gd name="T17" fmla="*/ 15 h 15"/>
                  <a:gd name="T18" fmla="*/ 14 w 14"/>
                  <a:gd name="T19" fmla="*/ 12 h 15"/>
                  <a:gd name="T20" fmla="*/ 14 w 14"/>
                  <a:gd name="T21" fmla="*/ 10 h 15"/>
                  <a:gd name="T22" fmla="*/ 14 w 14"/>
                  <a:gd name="T23" fmla="*/ 10 h 15"/>
                  <a:gd name="T24" fmla="*/ 14 w 14"/>
                  <a:gd name="T25" fmla="*/ 5 h 15"/>
                  <a:gd name="T26" fmla="*/ 13 w 14"/>
                  <a:gd name="T27" fmla="*/ 3 h 15"/>
                  <a:gd name="T28" fmla="*/ 10 w 14"/>
                  <a:gd name="T29" fmla="*/ 1 h 15"/>
                  <a:gd name="T30" fmla="*/ 8 w 14"/>
                  <a:gd name="T31" fmla="*/ 0 h 15"/>
                  <a:gd name="T32" fmla="*/ 8 w 14"/>
                  <a:gd name="T33" fmla="*/ 0 h 15"/>
                  <a:gd name="T34" fmla="*/ 4 w 14"/>
                  <a:gd name="T35" fmla="*/ 0 h 15"/>
                  <a:gd name="T36" fmla="*/ 0 w 14"/>
                  <a:gd name="T37" fmla="*/ 4 h 15"/>
                  <a:gd name="T38" fmla="*/ 0 w 14"/>
                  <a:gd name="T39" fmla="*/ 4 h 15"/>
                  <a:gd name="T40" fmla="*/ 2 w 14"/>
                  <a:gd name="T41" fmla="*/ 1 h 15"/>
                  <a:gd name="T42" fmla="*/ 6 w 14"/>
                  <a:gd name="T43" fmla="*/ 1 h 15"/>
                  <a:gd name="T44" fmla="*/ 6 w 14"/>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6" y="1"/>
                    </a:moveTo>
                    <a:lnTo>
                      <a:pt x="6" y="1"/>
                    </a:lnTo>
                    <a:lnTo>
                      <a:pt x="9" y="3"/>
                    </a:lnTo>
                    <a:lnTo>
                      <a:pt x="12" y="5"/>
                    </a:lnTo>
                    <a:lnTo>
                      <a:pt x="13" y="8"/>
                    </a:lnTo>
                    <a:lnTo>
                      <a:pt x="13" y="11"/>
                    </a:lnTo>
                    <a:lnTo>
                      <a:pt x="13" y="11"/>
                    </a:lnTo>
                    <a:lnTo>
                      <a:pt x="12" y="15"/>
                    </a:lnTo>
                    <a:lnTo>
                      <a:pt x="12" y="15"/>
                    </a:lnTo>
                    <a:lnTo>
                      <a:pt x="14" y="12"/>
                    </a:lnTo>
                    <a:lnTo>
                      <a:pt x="14" y="10"/>
                    </a:lnTo>
                    <a:lnTo>
                      <a:pt x="14" y="10"/>
                    </a:lnTo>
                    <a:lnTo>
                      <a:pt x="14" y="5"/>
                    </a:lnTo>
                    <a:lnTo>
                      <a:pt x="13" y="3"/>
                    </a:lnTo>
                    <a:lnTo>
                      <a:pt x="10" y="1"/>
                    </a:lnTo>
                    <a:lnTo>
                      <a:pt x="8" y="0"/>
                    </a:lnTo>
                    <a:lnTo>
                      <a:pt x="8" y="0"/>
                    </a:lnTo>
                    <a:lnTo>
                      <a:pt x="4" y="0"/>
                    </a:lnTo>
                    <a:lnTo>
                      <a:pt x="0" y="4"/>
                    </a:lnTo>
                    <a:lnTo>
                      <a:pt x="0" y="4"/>
                    </a:lnTo>
                    <a:lnTo>
                      <a:pt x="2" y="1"/>
                    </a:lnTo>
                    <a:lnTo>
                      <a:pt x="6" y="1"/>
                    </a:lnTo>
                    <a:lnTo>
                      <a:pt x="6" y="1"/>
                    </a:lnTo>
                    <a:close/>
                  </a:path>
                </a:pathLst>
              </a:custGeom>
              <a:solidFill>
                <a:srgbClr val="8B8D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5" name="Freeform 563"/>
              <p:cNvSpPr/>
              <p:nvPr/>
            </p:nvSpPr>
            <p:spPr bwMode="auto">
              <a:xfrm>
                <a:off x="4426469" y="1767255"/>
                <a:ext cx="14817" cy="13470"/>
              </a:xfrm>
              <a:custGeom>
                <a:avLst/>
                <a:gdLst>
                  <a:gd name="T0" fmla="*/ 9 w 11"/>
                  <a:gd name="T1" fmla="*/ 3 h 10"/>
                  <a:gd name="T2" fmla="*/ 9 w 11"/>
                  <a:gd name="T3" fmla="*/ 3 h 10"/>
                  <a:gd name="T4" fmla="*/ 10 w 11"/>
                  <a:gd name="T5" fmla="*/ 4 h 10"/>
                  <a:gd name="T6" fmla="*/ 10 w 11"/>
                  <a:gd name="T7" fmla="*/ 6 h 10"/>
                  <a:gd name="T8" fmla="*/ 10 w 11"/>
                  <a:gd name="T9" fmla="*/ 6 h 10"/>
                  <a:gd name="T10" fmla="*/ 9 w 11"/>
                  <a:gd name="T11" fmla="*/ 7 h 10"/>
                  <a:gd name="T12" fmla="*/ 9 w 11"/>
                  <a:gd name="T13" fmla="*/ 7 h 10"/>
                  <a:gd name="T14" fmla="*/ 0 w 11"/>
                  <a:gd name="T15" fmla="*/ 7 h 10"/>
                  <a:gd name="T16" fmla="*/ 0 w 11"/>
                  <a:gd name="T17" fmla="*/ 8 h 10"/>
                  <a:gd name="T18" fmla="*/ 7 w 11"/>
                  <a:gd name="T19" fmla="*/ 10 h 10"/>
                  <a:gd name="T20" fmla="*/ 7 w 11"/>
                  <a:gd name="T21" fmla="*/ 10 h 10"/>
                  <a:gd name="T22" fmla="*/ 10 w 11"/>
                  <a:gd name="T23" fmla="*/ 8 h 10"/>
                  <a:gd name="T24" fmla="*/ 11 w 11"/>
                  <a:gd name="T25" fmla="*/ 6 h 10"/>
                  <a:gd name="T26" fmla="*/ 11 w 11"/>
                  <a:gd name="T27" fmla="*/ 6 h 10"/>
                  <a:gd name="T28" fmla="*/ 11 w 11"/>
                  <a:gd name="T29" fmla="*/ 3 h 10"/>
                  <a:gd name="T30" fmla="*/ 9 w 11"/>
                  <a:gd name="T31" fmla="*/ 1 h 10"/>
                  <a:gd name="T32" fmla="*/ 2 w 11"/>
                  <a:gd name="T33" fmla="*/ 0 h 10"/>
                  <a:gd name="T34" fmla="*/ 0 w 11"/>
                  <a:gd name="T35" fmla="*/ 3 h 10"/>
                  <a:gd name="T36" fmla="*/ 9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9" y="3"/>
                    </a:moveTo>
                    <a:lnTo>
                      <a:pt x="9" y="3"/>
                    </a:lnTo>
                    <a:lnTo>
                      <a:pt x="10" y="4"/>
                    </a:lnTo>
                    <a:lnTo>
                      <a:pt x="10" y="6"/>
                    </a:lnTo>
                    <a:lnTo>
                      <a:pt x="10" y="6"/>
                    </a:lnTo>
                    <a:lnTo>
                      <a:pt x="9" y="7"/>
                    </a:lnTo>
                    <a:lnTo>
                      <a:pt x="9" y="7"/>
                    </a:lnTo>
                    <a:lnTo>
                      <a:pt x="0" y="7"/>
                    </a:lnTo>
                    <a:lnTo>
                      <a:pt x="0" y="8"/>
                    </a:lnTo>
                    <a:lnTo>
                      <a:pt x="7" y="10"/>
                    </a:lnTo>
                    <a:lnTo>
                      <a:pt x="7" y="10"/>
                    </a:lnTo>
                    <a:lnTo>
                      <a:pt x="10" y="8"/>
                    </a:lnTo>
                    <a:lnTo>
                      <a:pt x="11" y="6"/>
                    </a:lnTo>
                    <a:lnTo>
                      <a:pt x="11" y="6"/>
                    </a:lnTo>
                    <a:lnTo>
                      <a:pt x="11" y="3"/>
                    </a:lnTo>
                    <a:lnTo>
                      <a:pt x="9" y="1"/>
                    </a:lnTo>
                    <a:lnTo>
                      <a:pt x="2" y="0"/>
                    </a:lnTo>
                    <a:lnTo>
                      <a:pt x="0" y="3"/>
                    </a:lnTo>
                    <a:lnTo>
                      <a:pt x="9"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6" name="Freeform 564"/>
              <p:cNvSpPr/>
              <p:nvPr/>
            </p:nvSpPr>
            <p:spPr bwMode="auto">
              <a:xfrm>
                <a:off x="4412999" y="1765908"/>
                <a:ext cx="16164" cy="12123"/>
              </a:xfrm>
              <a:custGeom>
                <a:avLst/>
                <a:gdLst>
                  <a:gd name="T0" fmla="*/ 2 w 12"/>
                  <a:gd name="T1" fmla="*/ 9 h 9"/>
                  <a:gd name="T2" fmla="*/ 10 w 12"/>
                  <a:gd name="T3" fmla="*/ 9 h 9"/>
                  <a:gd name="T4" fmla="*/ 10 w 12"/>
                  <a:gd name="T5" fmla="*/ 8 h 9"/>
                  <a:gd name="T6" fmla="*/ 4 w 12"/>
                  <a:gd name="T7" fmla="*/ 7 h 9"/>
                  <a:gd name="T8" fmla="*/ 4 w 12"/>
                  <a:gd name="T9" fmla="*/ 7 h 9"/>
                  <a:gd name="T10" fmla="*/ 2 w 12"/>
                  <a:gd name="T11" fmla="*/ 7 h 9"/>
                  <a:gd name="T12" fmla="*/ 2 w 12"/>
                  <a:gd name="T13" fmla="*/ 4 h 9"/>
                  <a:gd name="T14" fmla="*/ 2 w 12"/>
                  <a:gd name="T15" fmla="*/ 4 h 9"/>
                  <a:gd name="T16" fmla="*/ 2 w 12"/>
                  <a:gd name="T17" fmla="*/ 2 h 9"/>
                  <a:gd name="T18" fmla="*/ 4 w 12"/>
                  <a:gd name="T19" fmla="*/ 2 h 9"/>
                  <a:gd name="T20" fmla="*/ 10 w 12"/>
                  <a:gd name="T21" fmla="*/ 4 h 9"/>
                  <a:gd name="T22" fmla="*/ 12 w 12"/>
                  <a:gd name="T23" fmla="*/ 1 h 9"/>
                  <a:gd name="T24" fmla="*/ 4 w 12"/>
                  <a:gd name="T25" fmla="*/ 0 h 9"/>
                  <a:gd name="T26" fmla="*/ 4 w 12"/>
                  <a:gd name="T27" fmla="*/ 0 h 9"/>
                  <a:gd name="T28" fmla="*/ 1 w 12"/>
                  <a:gd name="T29" fmla="*/ 1 h 9"/>
                  <a:gd name="T30" fmla="*/ 0 w 12"/>
                  <a:gd name="T31" fmla="*/ 4 h 9"/>
                  <a:gd name="T32" fmla="*/ 0 w 12"/>
                  <a:gd name="T33" fmla="*/ 4 h 9"/>
                  <a:gd name="T34" fmla="*/ 1 w 12"/>
                  <a:gd name="T35" fmla="*/ 8 h 9"/>
                  <a:gd name="T36" fmla="*/ 2 w 12"/>
                  <a:gd name="T37" fmla="*/ 9 h 9"/>
                  <a:gd name="T38" fmla="*/ 2 w 12"/>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9">
                    <a:moveTo>
                      <a:pt x="2" y="9"/>
                    </a:moveTo>
                    <a:lnTo>
                      <a:pt x="10" y="9"/>
                    </a:lnTo>
                    <a:lnTo>
                      <a:pt x="10" y="8"/>
                    </a:lnTo>
                    <a:lnTo>
                      <a:pt x="4" y="7"/>
                    </a:lnTo>
                    <a:lnTo>
                      <a:pt x="4" y="7"/>
                    </a:lnTo>
                    <a:lnTo>
                      <a:pt x="2" y="7"/>
                    </a:lnTo>
                    <a:lnTo>
                      <a:pt x="2" y="4"/>
                    </a:lnTo>
                    <a:lnTo>
                      <a:pt x="2" y="4"/>
                    </a:lnTo>
                    <a:lnTo>
                      <a:pt x="2" y="2"/>
                    </a:lnTo>
                    <a:lnTo>
                      <a:pt x="4" y="2"/>
                    </a:lnTo>
                    <a:lnTo>
                      <a:pt x="10"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7" name="Freeform 565"/>
              <p:cNvSpPr/>
              <p:nvPr/>
            </p:nvSpPr>
            <p:spPr bwMode="auto">
              <a:xfrm>
                <a:off x="4418387" y="1721457"/>
                <a:ext cx="16164" cy="13470"/>
              </a:xfrm>
              <a:custGeom>
                <a:avLst/>
                <a:gdLst>
                  <a:gd name="T0" fmla="*/ 2 w 12"/>
                  <a:gd name="T1" fmla="*/ 8 h 10"/>
                  <a:gd name="T2" fmla="*/ 11 w 12"/>
                  <a:gd name="T3" fmla="*/ 10 h 10"/>
                  <a:gd name="T4" fmla="*/ 11 w 12"/>
                  <a:gd name="T5" fmla="*/ 7 h 10"/>
                  <a:gd name="T6" fmla="*/ 4 w 12"/>
                  <a:gd name="T7" fmla="*/ 7 h 10"/>
                  <a:gd name="T8" fmla="*/ 4 w 12"/>
                  <a:gd name="T9" fmla="*/ 7 h 10"/>
                  <a:gd name="T10" fmla="*/ 2 w 12"/>
                  <a:gd name="T11" fmla="*/ 6 h 10"/>
                  <a:gd name="T12" fmla="*/ 2 w 12"/>
                  <a:gd name="T13" fmla="*/ 4 h 10"/>
                  <a:gd name="T14" fmla="*/ 2 w 12"/>
                  <a:gd name="T15" fmla="*/ 4 h 10"/>
                  <a:gd name="T16" fmla="*/ 2 w 12"/>
                  <a:gd name="T17" fmla="*/ 3 h 10"/>
                  <a:gd name="T18" fmla="*/ 4 w 12"/>
                  <a:gd name="T19" fmla="*/ 3 h 10"/>
                  <a:gd name="T20" fmla="*/ 11 w 12"/>
                  <a:gd name="T21" fmla="*/ 3 h 10"/>
                  <a:gd name="T22" fmla="*/ 12 w 12"/>
                  <a:gd name="T23" fmla="*/ 0 h 10"/>
                  <a:gd name="T24" fmla="*/ 4 w 12"/>
                  <a:gd name="T25" fmla="*/ 0 h 10"/>
                  <a:gd name="T26" fmla="*/ 4 w 12"/>
                  <a:gd name="T27" fmla="*/ 0 h 10"/>
                  <a:gd name="T28" fmla="*/ 1 w 12"/>
                  <a:gd name="T29" fmla="*/ 2 h 10"/>
                  <a:gd name="T30" fmla="*/ 0 w 12"/>
                  <a:gd name="T31" fmla="*/ 4 h 10"/>
                  <a:gd name="T32" fmla="*/ 0 w 12"/>
                  <a:gd name="T33" fmla="*/ 4 h 10"/>
                  <a:gd name="T34" fmla="*/ 1 w 12"/>
                  <a:gd name="T35" fmla="*/ 7 h 10"/>
                  <a:gd name="T36" fmla="*/ 2 w 12"/>
                  <a:gd name="T37" fmla="*/ 8 h 10"/>
                  <a:gd name="T38" fmla="*/ 2 w 12"/>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8"/>
                    </a:moveTo>
                    <a:lnTo>
                      <a:pt x="11" y="10"/>
                    </a:lnTo>
                    <a:lnTo>
                      <a:pt x="11" y="7"/>
                    </a:lnTo>
                    <a:lnTo>
                      <a:pt x="4" y="7"/>
                    </a:lnTo>
                    <a:lnTo>
                      <a:pt x="4" y="7"/>
                    </a:lnTo>
                    <a:lnTo>
                      <a:pt x="2" y="6"/>
                    </a:lnTo>
                    <a:lnTo>
                      <a:pt x="2" y="4"/>
                    </a:lnTo>
                    <a:lnTo>
                      <a:pt x="2" y="4"/>
                    </a:lnTo>
                    <a:lnTo>
                      <a:pt x="2" y="3"/>
                    </a:lnTo>
                    <a:lnTo>
                      <a:pt x="4" y="3"/>
                    </a:lnTo>
                    <a:lnTo>
                      <a:pt x="11" y="3"/>
                    </a:lnTo>
                    <a:lnTo>
                      <a:pt x="12" y="0"/>
                    </a:lnTo>
                    <a:lnTo>
                      <a:pt x="4" y="0"/>
                    </a:lnTo>
                    <a:lnTo>
                      <a:pt x="4" y="0"/>
                    </a:lnTo>
                    <a:lnTo>
                      <a:pt x="1" y="2"/>
                    </a:lnTo>
                    <a:lnTo>
                      <a:pt x="0" y="4"/>
                    </a:lnTo>
                    <a:lnTo>
                      <a:pt x="0" y="4"/>
                    </a:lnTo>
                    <a:lnTo>
                      <a:pt x="1" y="7"/>
                    </a:lnTo>
                    <a:lnTo>
                      <a:pt x="2" y="8"/>
                    </a:lnTo>
                    <a:lnTo>
                      <a:pt x="2"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8" name="Freeform 566"/>
              <p:cNvSpPr/>
              <p:nvPr/>
            </p:nvSpPr>
            <p:spPr bwMode="auto">
              <a:xfrm>
                <a:off x="4433203" y="1721457"/>
                <a:ext cx="13470" cy="14817"/>
              </a:xfrm>
              <a:custGeom>
                <a:avLst/>
                <a:gdLst>
                  <a:gd name="T0" fmla="*/ 8 w 10"/>
                  <a:gd name="T1" fmla="*/ 4 h 11"/>
                  <a:gd name="T2" fmla="*/ 8 w 10"/>
                  <a:gd name="T3" fmla="*/ 4 h 11"/>
                  <a:gd name="T4" fmla="*/ 8 w 10"/>
                  <a:gd name="T5" fmla="*/ 4 h 11"/>
                  <a:gd name="T6" fmla="*/ 9 w 10"/>
                  <a:gd name="T7" fmla="*/ 6 h 11"/>
                  <a:gd name="T8" fmla="*/ 9 w 10"/>
                  <a:gd name="T9" fmla="*/ 6 h 11"/>
                  <a:gd name="T10" fmla="*/ 8 w 10"/>
                  <a:gd name="T11" fmla="*/ 8 h 11"/>
                  <a:gd name="T12" fmla="*/ 8 w 10"/>
                  <a:gd name="T13" fmla="*/ 8 h 11"/>
                  <a:gd name="T14" fmla="*/ 0 w 10"/>
                  <a:gd name="T15" fmla="*/ 7 h 11"/>
                  <a:gd name="T16" fmla="*/ 0 w 10"/>
                  <a:gd name="T17" fmla="*/ 10 h 11"/>
                  <a:gd name="T18" fmla="*/ 6 w 10"/>
                  <a:gd name="T19" fmla="*/ 11 h 11"/>
                  <a:gd name="T20" fmla="*/ 6 w 10"/>
                  <a:gd name="T21" fmla="*/ 11 h 11"/>
                  <a:gd name="T22" fmla="*/ 9 w 10"/>
                  <a:gd name="T23" fmla="*/ 10 h 11"/>
                  <a:gd name="T24" fmla="*/ 10 w 10"/>
                  <a:gd name="T25" fmla="*/ 7 h 11"/>
                  <a:gd name="T26" fmla="*/ 10 w 10"/>
                  <a:gd name="T27" fmla="*/ 7 h 11"/>
                  <a:gd name="T28" fmla="*/ 10 w 10"/>
                  <a:gd name="T29" fmla="*/ 3 h 11"/>
                  <a:gd name="T30" fmla="*/ 8 w 10"/>
                  <a:gd name="T31" fmla="*/ 2 h 11"/>
                  <a:gd name="T32" fmla="*/ 1 w 10"/>
                  <a:gd name="T33" fmla="*/ 0 h 11"/>
                  <a:gd name="T34" fmla="*/ 0 w 10"/>
                  <a:gd name="T35" fmla="*/ 3 h 11"/>
                  <a:gd name="T36" fmla="*/ 8 w 10"/>
                  <a:gd name="T3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8" y="4"/>
                    </a:moveTo>
                    <a:lnTo>
                      <a:pt x="8" y="4"/>
                    </a:lnTo>
                    <a:lnTo>
                      <a:pt x="8" y="4"/>
                    </a:lnTo>
                    <a:lnTo>
                      <a:pt x="9" y="6"/>
                    </a:lnTo>
                    <a:lnTo>
                      <a:pt x="9" y="6"/>
                    </a:lnTo>
                    <a:lnTo>
                      <a:pt x="8" y="8"/>
                    </a:lnTo>
                    <a:lnTo>
                      <a:pt x="8" y="8"/>
                    </a:lnTo>
                    <a:lnTo>
                      <a:pt x="0" y="7"/>
                    </a:lnTo>
                    <a:lnTo>
                      <a:pt x="0" y="10"/>
                    </a:lnTo>
                    <a:lnTo>
                      <a:pt x="6" y="11"/>
                    </a:lnTo>
                    <a:lnTo>
                      <a:pt x="6" y="11"/>
                    </a:lnTo>
                    <a:lnTo>
                      <a:pt x="9" y="10"/>
                    </a:lnTo>
                    <a:lnTo>
                      <a:pt x="10" y="7"/>
                    </a:lnTo>
                    <a:lnTo>
                      <a:pt x="10" y="7"/>
                    </a:lnTo>
                    <a:lnTo>
                      <a:pt x="10" y="3"/>
                    </a:lnTo>
                    <a:lnTo>
                      <a:pt x="8" y="2"/>
                    </a:lnTo>
                    <a:lnTo>
                      <a:pt x="1"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9" name="Freeform 567"/>
              <p:cNvSpPr/>
              <p:nvPr/>
            </p:nvSpPr>
            <p:spPr bwMode="auto">
              <a:xfrm>
                <a:off x="4438591" y="1678354"/>
                <a:ext cx="13470" cy="12123"/>
              </a:xfrm>
              <a:custGeom>
                <a:avLst/>
                <a:gdLst>
                  <a:gd name="T0" fmla="*/ 8 w 10"/>
                  <a:gd name="T1" fmla="*/ 3 h 9"/>
                  <a:gd name="T2" fmla="*/ 8 w 10"/>
                  <a:gd name="T3" fmla="*/ 3 h 9"/>
                  <a:gd name="T4" fmla="*/ 8 w 10"/>
                  <a:gd name="T5" fmla="*/ 4 h 9"/>
                  <a:gd name="T6" fmla="*/ 9 w 10"/>
                  <a:gd name="T7" fmla="*/ 5 h 9"/>
                  <a:gd name="T8" fmla="*/ 9 w 10"/>
                  <a:gd name="T9" fmla="*/ 5 h 9"/>
                  <a:gd name="T10" fmla="*/ 8 w 10"/>
                  <a:gd name="T11" fmla="*/ 7 h 9"/>
                  <a:gd name="T12" fmla="*/ 8 w 10"/>
                  <a:gd name="T13" fmla="*/ 7 h 9"/>
                  <a:gd name="T14" fmla="*/ 0 w 10"/>
                  <a:gd name="T15" fmla="*/ 7 h 9"/>
                  <a:gd name="T16" fmla="*/ 0 w 10"/>
                  <a:gd name="T17" fmla="*/ 9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3 h 9"/>
                  <a:gd name="T30" fmla="*/ 8 w 10"/>
                  <a:gd name="T31" fmla="*/ 1 h 9"/>
                  <a:gd name="T32" fmla="*/ 1 w 10"/>
                  <a:gd name="T33" fmla="*/ 0 h 9"/>
                  <a:gd name="T34" fmla="*/ 0 w 10"/>
                  <a:gd name="T35" fmla="*/ 3 h 9"/>
                  <a:gd name="T36" fmla="*/ 8 w 10"/>
                  <a:gd name="T3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3"/>
                    </a:moveTo>
                    <a:lnTo>
                      <a:pt x="8" y="3"/>
                    </a:lnTo>
                    <a:lnTo>
                      <a:pt x="8" y="4"/>
                    </a:lnTo>
                    <a:lnTo>
                      <a:pt x="9" y="5"/>
                    </a:lnTo>
                    <a:lnTo>
                      <a:pt x="9" y="5"/>
                    </a:lnTo>
                    <a:lnTo>
                      <a:pt x="8" y="7"/>
                    </a:lnTo>
                    <a:lnTo>
                      <a:pt x="8" y="7"/>
                    </a:lnTo>
                    <a:lnTo>
                      <a:pt x="0" y="7"/>
                    </a:lnTo>
                    <a:lnTo>
                      <a:pt x="0" y="9"/>
                    </a:lnTo>
                    <a:lnTo>
                      <a:pt x="6" y="9"/>
                    </a:lnTo>
                    <a:lnTo>
                      <a:pt x="6" y="9"/>
                    </a:lnTo>
                    <a:lnTo>
                      <a:pt x="9" y="8"/>
                    </a:lnTo>
                    <a:lnTo>
                      <a:pt x="10" y="5"/>
                    </a:lnTo>
                    <a:lnTo>
                      <a:pt x="10" y="5"/>
                    </a:lnTo>
                    <a:lnTo>
                      <a:pt x="10" y="3"/>
                    </a:lnTo>
                    <a:lnTo>
                      <a:pt x="8" y="1"/>
                    </a:lnTo>
                    <a:lnTo>
                      <a:pt x="1" y="0"/>
                    </a:lnTo>
                    <a:lnTo>
                      <a:pt x="0"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0" name="Freeform 568"/>
              <p:cNvSpPr/>
              <p:nvPr/>
            </p:nvSpPr>
            <p:spPr bwMode="auto">
              <a:xfrm>
                <a:off x="4423775" y="1677007"/>
                <a:ext cx="16164" cy="13470"/>
              </a:xfrm>
              <a:custGeom>
                <a:avLst/>
                <a:gdLst>
                  <a:gd name="T0" fmla="*/ 2 w 12"/>
                  <a:gd name="T1" fmla="*/ 9 h 10"/>
                  <a:gd name="T2" fmla="*/ 11 w 12"/>
                  <a:gd name="T3" fmla="*/ 10 h 10"/>
                  <a:gd name="T4" fmla="*/ 11 w 12"/>
                  <a:gd name="T5" fmla="*/ 8 h 10"/>
                  <a:gd name="T6" fmla="*/ 2 w 12"/>
                  <a:gd name="T7" fmla="*/ 6 h 10"/>
                  <a:gd name="T8" fmla="*/ 2 w 12"/>
                  <a:gd name="T9" fmla="*/ 6 h 10"/>
                  <a:gd name="T10" fmla="*/ 2 w 12"/>
                  <a:gd name="T11" fmla="*/ 6 h 10"/>
                  <a:gd name="T12" fmla="*/ 2 w 12"/>
                  <a:gd name="T13" fmla="*/ 5 h 10"/>
                  <a:gd name="T14" fmla="*/ 2 w 12"/>
                  <a:gd name="T15" fmla="*/ 5 h 10"/>
                  <a:gd name="T16" fmla="*/ 2 w 12"/>
                  <a:gd name="T17" fmla="*/ 4 h 10"/>
                  <a:gd name="T18" fmla="*/ 4 w 12"/>
                  <a:gd name="T19" fmla="*/ 2 h 10"/>
                  <a:gd name="T20" fmla="*/ 11 w 12"/>
                  <a:gd name="T21" fmla="*/ 4 h 10"/>
                  <a:gd name="T22" fmla="*/ 12 w 12"/>
                  <a:gd name="T23" fmla="*/ 1 h 10"/>
                  <a:gd name="T24" fmla="*/ 4 w 12"/>
                  <a:gd name="T25" fmla="*/ 0 h 10"/>
                  <a:gd name="T26" fmla="*/ 4 w 12"/>
                  <a:gd name="T27" fmla="*/ 0 h 10"/>
                  <a:gd name="T28" fmla="*/ 1 w 12"/>
                  <a:gd name="T29" fmla="*/ 1 h 10"/>
                  <a:gd name="T30" fmla="*/ 0 w 12"/>
                  <a:gd name="T31" fmla="*/ 4 h 10"/>
                  <a:gd name="T32" fmla="*/ 0 w 12"/>
                  <a:gd name="T33" fmla="*/ 4 h 10"/>
                  <a:gd name="T34" fmla="*/ 1 w 12"/>
                  <a:gd name="T35" fmla="*/ 8 h 10"/>
                  <a:gd name="T36" fmla="*/ 2 w 12"/>
                  <a:gd name="T37" fmla="*/ 9 h 10"/>
                  <a:gd name="T38" fmla="*/ 2 w 12"/>
                  <a:gd name="T3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2" y="9"/>
                    </a:moveTo>
                    <a:lnTo>
                      <a:pt x="11" y="10"/>
                    </a:lnTo>
                    <a:lnTo>
                      <a:pt x="11" y="8"/>
                    </a:lnTo>
                    <a:lnTo>
                      <a:pt x="2" y="6"/>
                    </a:lnTo>
                    <a:lnTo>
                      <a:pt x="2" y="6"/>
                    </a:lnTo>
                    <a:lnTo>
                      <a:pt x="2" y="6"/>
                    </a:lnTo>
                    <a:lnTo>
                      <a:pt x="2" y="5"/>
                    </a:lnTo>
                    <a:lnTo>
                      <a:pt x="2" y="5"/>
                    </a:lnTo>
                    <a:lnTo>
                      <a:pt x="2" y="4"/>
                    </a:lnTo>
                    <a:lnTo>
                      <a:pt x="4" y="2"/>
                    </a:lnTo>
                    <a:lnTo>
                      <a:pt x="11" y="4"/>
                    </a:lnTo>
                    <a:lnTo>
                      <a:pt x="12" y="1"/>
                    </a:lnTo>
                    <a:lnTo>
                      <a:pt x="4" y="0"/>
                    </a:lnTo>
                    <a:lnTo>
                      <a:pt x="4" y="0"/>
                    </a:lnTo>
                    <a:lnTo>
                      <a:pt x="1" y="1"/>
                    </a:lnTo>
                    <a:lnTo>
                      <a:pt x="0" y="4"/>
                    </a:lnTo>
                    <a:lnTo>
                      <a:pt x="0" y="4"/>
                    </a:lnTo>
                    <a:lnTo>
                      <a:pt x="1" y="8"/>
                    </a:lnTo>
                    <a:lnTo>
                      <a:pt x="2" y="9"/>
                    </a:lnTo>
                    <a:lnTo>
                      <a:pt x="2"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1" name="Freeform 569"/>
              <p:cNvSpPr/>
              <p:nvPr/>
            </p:nvSpPr>
            <p:spPr bwMode="auto">
              <a:xfrm>
                <a:off x="4443979" y="1635250"/>
                <a:ext cx="13470" cy="12123"/>
              </a:xfrm>
              <a:custGeom>
                <a:avLst/>
                <a:gdLst>
                  <a:gd name="T0" fmla="*/ 8 w 10"/>
                  <a:gd name="T1" fmla="*/ 2 h 9"/>
                  <a:gd name="T2" fmla="*/ 8 w 10"/>
                  <a:gd name="T3" fmla="*/ 2 h 9"/>
                  <a:gd name="T4" fmla="*/ 8 w 10"/>
                  <a:gd name="T5" fmla="*/ 2 h 9"/>
                  <a:gd name="T6" fmla="*/ 8 w 10"/>
                  <a:gd name="T7" fmla="*/ 5 h 9"/>
                  <a:gd name="T8" fmla="*/ 8 w 10"/>
                  <a:gd name="T9" fmla="*/ 5 h 9"/>
                  <a:gd name="T10" fmla="*/ 8 w 10"/>
                  <a:gd name="T11" fmla="*/ 6 h 9"/>
                  <a:gd name="T12" fmla="*/ 6 w 10"/>
                  <a:gd name="T13" fmla="*/ 6 h 9"/>
                  <a:gd name="T14" fmla="*/ 0 w 10"/>
                  <a:gd name="T15" fmla="*/ 5 h 9"/>
                  <a:gd name="T16" fmla="*/ 0 w 10"/>
                  <a:gd name="T17" fmla="*/ 8 h 9"/>
                  <a:gd name="T18" fmla="*/ 6 w 10"/>
                  <a:gd name="T19" fmla="*/ 9 h 9"/>
                  <a:gd name="T20" fmla="*/ 6 w 10"/>
                  <a:gd name="T21" fmla="*/ 9 h 9"/>
                  <a:gd name="T22" fmla="*/ 9 w 10"/>
                  <a:gd name="T23" fmla="*/ 8 h 9"/>
                  <a:gd name="T24" fmla="*/ 10 w 10"/>
                  <a:gd name="T25" fmla="*/ 5 h 9"/>
                  <a:gd name="T26" fmla="*/ 10 w 10"/>
                  <a:gd name="T27" fmla="*/ 5 h 9"/>
                  <a:gd name="T28" fmla="*/ 10 w 10"/>
                  <a:gd name="T29" fmla="*/ 1 h 9"/>
                  <a:gd name="T30" fmla="*/ 8 w 10"/>
                  <a:gd name="T31" fmla="*/ 0 h 9"/>
                  <a:gd name="T32" fmla="*/ 1 w 10"/>
                  <a:gd name="T33" fmla="*/ 0 h 9"/>
                  <a:gd name="T34" fmla="*/ 0 w 10"/>
                  <a:gd name="T35" fmla="*/ 1 h 9"/>
                  <a:gd name="T36" fmla="*/ 8 w 10"/>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2"/>
                    </a:moveTo>
                    <a:lnTo>
                      <a:pt x="8" y="2"/>
                    </a:lnTo>
                    <a:lnTo>
                      <a:pt x="8" y="2"/>
                    </a:lnTo>
                    <a:lnTo>
                      <a:pt x="8" y="5"/>
                    </a:lnTo>
                    <a:lnTo>
                      <a:pt x="8" y="5"/>
                    </a:lnTo>
                    <a:lnTo>
                      <a:pt x="8" y="6"/>
                    </a:lnTo>
                    <a:lnTo>
                      <a:pt x="6" y="6"/>
                    </a:lnTo>
                    <a:lnTo>
                      <a:pt x="0" y="5"/>
                    </a:lnTo>
                    <a:lnTo>
                      <a:pt x="0" y="8"/>
                    </a:lnTo>
                    <a:lnTo>
                      <a:pt x="6" y="9"/>
                    </a:lnTo>
                    <a:lnTo>
                      <a:pt x="6" y="9"/>
                    </a:lnTo>
                    <a:lnTo>
                      <a:pt x="9" y="8"/>
                    </a:lnTo>
                    <a:lnTo>
                      <a:pt x="10" y="5"/>
                    </a:lnTo>
                    <a:lnTo>
                      <a:pt x="10" y="5"/>
                    </a:lnTo>
                    <a:lnTo>
                      <a:pt x="10" y="1"/>
                    </a:lnTo>
                    <a:lnTo>
                      <a:pt x="8" y="0"/>
                    </a:lnTo>
                    <a:lnTo>
                      <a:pt x="1" y="0"/>
                    </a:lnTo>
                    <a:lnTo>
                      <a:pt x="0"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2" name="Freeform 570"/>
              <p:cNvSpPr/>
              <p:nvPr/>
            </p:nvSpPr>
            <p:spPr bwMode="auto">
              <a:xfrm>
                <a:off x="4429163" y="1632556"/>
                <a:ext cx="16164" cy="13470"/>
              </a:xfrm>
              <a:custGeom>
                <a:avLst/>
                <a:gdLst>
                  <a:gd name="T0" fmla="*/ 3 w 12"/>
                  <a:gd name="T1" fmla="*/ 10 h 10"/>
                  <a:gd name="T2" fmla="*/ 11 w 12"/>
                  <a:gd name="T3" fmla="*/ 10 h 10"/>
                  <a:gd name="T4" fmla="*/ 11 w 12"/>
                  <a:gd name="T5" fmla="*/ 7 h 10"/>
                  <a:gd name="T6" fmla="*/ 3 w 12"/>
                  <a:gd name="T7" fmla="*/ 7 h 10"/>
                  <a:gd name="T8" fmla="*/ 3 w 12"/>
                  <a:gd name="T9" fmla="*/ 7 h 10"/>
                  <a:gd name="T10" fmla="*/ 3 w 12"/>
                  <a:gd name="T11" fmla="*/ 6 h 10"/>
                  <a:gd name="T12" fmla="*/ 3 w 12"/>
                  <a:gd name="T13" fmla="*/ 4 h 10"/>
                  <a:gd name="T14" fmla="*/ 3 w 12"/>
                  <a:gd name="T15" fmla="*/ 4 h 10"/>
                  <a:gd name="T16" fmla="*/ 3 w 12"/>
                  <a:gd name="T17" fmla="*/ 3 h 10"/>
                  <a:gd name="T18" fmla="*/ 4 w 12"/>
                  <a:gd name="T19" fmla="*/ 3 h 10"/>
                  <a:gd name="T20" fmla="*/ 11 w 12"/>
                  <a:gd name="T21" fmla="*/ 3 h 10"/>
                  <a:gd name="T22" fmla="*/ 12 w 12"/>
                  <a:gd name="T23" fmla="*/ 2 h 10"/>
                  <a:gd name="T24" fmla="*/ 4 w 12"/>
                  <a:gd name="T25" fmla="*/ 0 h 10"/>
                  <a:gd name="T26" fmla="*/ 4 w 12"/>
                  <a:gd name="T27" fmla="*/ 0 h 10"/>
                  <a:gd name="T28" fmla="*/ 1 w 12"/>
                  <a:gd name="T29" fmla="*/ 2 h 10"/>
                  <a:gd name="T30" fmla="*/ 0 w 12"/>
                  <a:gd name="T31" fmla="*/ 4 h 10"/>
                  <a:gd name="T32" fmla="*/ 0 w 12"/>
                  <a:gd name="T33" fmla="*/ 4 h 10"/>
                  <a:gd name="T34" fmla="*/ 0 w 12"/>
                  <a:gd name="T35" fmla="*/ 7 h 10"/>
                  <a:gd name="T36" fmla="*/ 3 w 12"/>
                  <a:gd name="T37" fmla="*/ 10 h 10"/>
                  <a:gd name="T38" fmla="*/ 3 w 12"/>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3" y="10"/>
                    </a:moveTo>
                    <a:lnTo>
                      <a:pt x="11" y="10"/>
                    </a:lnTo>
                    <a:lnTo>
                      <a:pt x="11" y="7"/>
                    </a:lnTo>
                    <a:lnTo>
                      <a:pt x="3" y="7"/>
                    </a:lnTo>
                    <a:lnTo>
                      <a:pt x="3" y="7"/>
                    </a:lnTo>
                    <a:lnTo>
                      <a:pt x="3" y="6"/>
                    </a:lnTo>
                    <a:lnTo>
                      <a:pt x="3" y="4"/>
                    </a:lnTo>
                    <a:lnTo>
                      <a:pt x="3" y="4"/>
                    </a:lnTo>
                    <a:lnTo>
                      <a:pt x="3" y="3"/>
                    </a:lnTo>
                    <a:lnTo>
                      <a:pt x="4" y="3"/>
                    </a:lnTo>
                    <a:lnTo>
                      <a:pt x="11" y="3"/>
                    </a:lnTo>
                    <a:lnTo>
                      <a:pt x="12" y="2"/>
                    </a:lnTo>
                    <a:lnTo>
                      <a:pt x="4" y="0"/>
                    </a:lnTo>
                    <a:lnTo>
                      <a:pt x="4" y="0"/>
                    </a:lnTo>
                    <a:lnTo>
                      <a:pt x="1"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3" name="Freeform 571"/>
              <p:cNvSpPr/>
              <p:nvPr/>
            </p:nvSpPr>
            <p:spPr bwMode="auto">
              <a:xfrm>
                <a:off x="4449367" y="1589453"/>
                <a:ext cx="13470" cy="12123"/>
              </a:xfrm>
              <a:custGeom>
                <a:avLst/>
                <a:gdLst>
                  <a:gd name="T0" fmla="*/ 8 w 10"/>
                  <a:gd name="T1" fmla="*/ 4 h 9"/>
                  <a:gd name="T2" fmla="*/ 8 w 10"/>
                  <a:gd name="T3" fmla="*/ 4 h 9"/>
                  <a:gd name="T4" fmla="*/ 8 w 10"/>
                  <a:gd name="T5" fmla="*/ 4 h 9"/>
                  <a:gd name="T6" fmla="*/ 8 w 10"/>
                  <a:gd name="T7" fmla="*/ 5 h 9"/>
                  <a:gd name="T8" fmla="*/ 8 w 10"/>
                  <a:gd name="T9" fmla="*/ 5 h 9"/>
                  <a:gd name="T10" fmla="*/ 8 w 10"/>
                  <a:gd name="T11" fmla="*/ 7 h 9"/>
                  <a:gd name="T12" fmla="*/ 6 w 10"/>
                  <a:gd name="T13" fmla="*/ 8 h 9"/>
                  <a:gd name="T14" fmla="*/ 0 w 10"/>
                  <a:gd name="T15" fmla="*/ 7 h 9"/>
                  <a:gd name="T16" fmla="*/ 0 w 10"/>
                  <a:gd name="T17" fmla="*/ 9 h 9"/>
                  <a:gd name="T18" fmla="*/ 6 w 10"/>
                  <a:gd name="T19" fmla="*/ 9 h 9"/>
                  <a:gd name="T20" fmla="*/ 6 w 10"/>
                  <a:gd name="T21" fmla="*/ 9 h 9"/>
                  <a:gd name="T22" fmla="*/ 9 w 10"/>
                  <a:gd name="T23" fmla="*/ 9 h 9"/>
                  <a:gd name="T24" fmla="*/ 10 w 10"/>
                  <a:gd name="T25" fmla="*/ 5 h 9"/>
                  <a:gd name="T26" fmla="*/ 10 w 10"/>
                  <a:gd name="T27" fmla="*/ 5 h 9"/>
                  <a:gd name="T28" fmla="*/ 10 w 10"/>
                  <a:gd name="T29" fmla="*/ 3 h 9"/>
                  <a:gd name="T30" fmla="*/ 8 w 10"/>
                  <a:gd name="T31" fmla="*/ 1 h 9"/>
                  <a:gd name="T32" fmla="*/ 0 w 10"/>
                  <a:gd name="T33" fmla="*/ 0 h 9"/>
                  <a:gd name="T34" fmla="*/ 0 w 10"/>
                  <a:gd name="T35" fmla="*/ 3 h 9"/>
                  <a:gd name="T36" fmla="*/ 8 w 10"/>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8" y="4"/>
                    </a:moveTo>
                    <a:lnTo>
                      <a:pt x="8" y="4"/>
                    </a:lnTo>
                    <a:lnTo>
                      <a:pt x="8" y="4"/>
                    </a:lnTo>
                    <a:lnTo>
                      <a:pt x="8" y="5"/>
                    </a:lnTo>
                    <a:lnTo>
                      <a:pt x="8" y="5"/>
                    </a:lnTo>
                    <a:lnTo>
                      <a:pt x="8" y="7"/>
                    </a:lnTo>
                    <a:lnTo>
                      <a:pt x="6" y="8"/>
                    </a:lnTo>
                    <a:lnTo>
                      <a:pt x="0" y="7"/>
                    </a:lnTo>
                    <a:lnTo>
                      <a:pt x="0" y="9"/>
                    </a:lnTo>
                    <a:lnTo>
                      <a:pt x="6" y="9"/>
                    </a:lnTo>
                    <a:lnTo>
                      <a:pt x="6" y="9"/>
                    </a:lnTo>
                    <a:lnTo>
                      <a:pt x="9" y="9"/>
                    </a:lnTo>
                    <a:lnTo>
                      <a:pt x="10" y="5"/>
                    </a:lnTo>
                    <a:lnTo>
                      <a:pt x="10" y="5"/>
                    </a:lnTo>
                    <a:lnTo>
                      <a:pt x="10" y="3"/>
                    </a:lnTo>
                    <a:lnTo>
                      <a:pt x="8" y="1"/>
                    </a:lnTo>
                    <a:lnTo>
                      <a:pt x="0" y="0"/>
                    </a:lnTo>
                    <a:lnTo>
                      <a:pt x="0" y="3"/>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4" name="Freeform 572"/>
              <p:cNvSpPr/>
              <p:nvPr/>
            </p:nvSpPr>
            <p:spPr bwMode="auto">
              <a:xfrm>
                <a:off x="4434551" y="1589453"/>
                <a:ext cx="14817" cy="12123"/>
              </a:xfrm>
              <a:custGeom>
                <a:avLst/>
                <a:gdLst>
                  <a:gd name="T0" fmla="*/ 3 w 11"/>
                  <a:gd name="T1" fmla="*/ 8 h 9"/>
                  <a:gd name="T2" fmla="*/ 11 w 11"/>
                  <a:gd name="T3" fmla="*/ 9 h 9"/>
                  <a:gd name="T4" fmla="*/ 11 w 11"/>
                  <a:gd name="T5" fmla="*/ 7 h 9"/>
                  <a:gd name="T6" fmla="*/ 3 w 11"/>
                  <a:gd name="T7" fmla="*/ 5 h 9"/>
                  <a:gd name="T8" fmla="*/ 3 w 11"/>
                  <a:gd name="T9" fmla="*/ 5 h 9"/>
                  <a:gd name="T10" fmla="*/ 3 w 11"/>
                  <a:gd name="T11" fmla="*/ 5 h 9"/>
                  <a:gd name="T12" fmla="*/ 3 w 11"/>
                  <a:gd name="T13" fmla="*/ 4 h 9"/>
                  <a:gd name="T14" fmla="*/ 3 w 11"/>
                  <a:gd name="T15" fmla="*/ 4 h 9"/>
                  <a:gd name="T16" fmla="*/ 3 w 11"/>
                  <a:gd name="T17" fmla="*/ 3 h 9"/>
                  <a:gd name="T18" fmla="*/ 4 w 11"/>
                  <a:gd name="T19" fmla="*/ 1 h 9"/>
                  <a:gd name="T20" fmla="*/ 11 w 11"/>
                  <a:gd name="T21" fmla="*/ 3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7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7"/>
                    </a:lnTo>
                    <a:lnTo>
                      <a:pt x="3" y="5"/>
                    </a:lnTo>
                    <a:lnTo>
                      <a:pt x="3" y="5"/>
                    </a:lnTo>
                    <a:lnTo>
                      <a:pt x="3" y="5"/>
                    </a:lnTo>
                    <a:lnTo>
                      <a:pt x="3" y="4"/>
                    </a:lnTo>
                    <a:lnTo>
                      <a:pt x="3" y="4"/>
                    </a:lnTo>
                    <a:lnTo>
                      <a:pt x="3" y="3"/>
                    </a:lnTo>
                    <a:lnTo>
                      <a:pt x="4" y="1"/>
                    </a:lnTo>
                    <a:lnTo>
                      <a:pt x="11" y="3"/>
                    </a:lnTo>
                    <a:lnTo>
                      <a:pt x="11" y="0"/>
                    </a:lnTo>
                    <a:lnTo>
                      <a:pt x="4" y="0"/>
                    </a:lnTo>
                    <a:lnTo>
                      <a:pt x="4" y="0"/>
                    </a:lnTo>
                    <a:lnTo>
                      <a:pt x="1" y="0"/>
                    </a:lnTo>
                    <a:lnTo>
                      <a:pt x="0" y="4"/>
                    </a:lnTo>
                    <a:lnTo>
                      <a:pt x="0" y="4"/>
                    </a:lnTo>
                    <a:lnTo>
                      <a:pt x="0" y="7"/>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5" name="Freeform 573"/>
              <p:cNvSpPr/>
              <p:nvPr/>
            </p:nvSpPr>
            <p:spPr bwMode="auto">
              <a:xfrm>
                <a:off x="4439939" y="1543655"/>
                <a:ext cx="14817" cy="13470"/>
              </a:xfrm>
              <a:custGeom>
                <a:avLst/>
                <a:gdLst>
                  <a:gd name="T0" fmla="*/ 3 w 11"/>
                  <a:gd name="T1" fmla="*/ 10 h 10"/>
                  <a:gd name="T2" fmla="*/ 11 w 11"/>
                  <a:gd name="T3" fmla="*/ 10 h 10"/>
                  <a:gd name="T4" fmla="*/ 11 w 11"/>
                  <a:gd name="T5" fmla="*/ 8 h 10"/>
                  <a:gd name="T6" fmla="*/ 3 w 11"/>
                  <a:gd name="T7" fmla="*/ 7 h 10"/>
                  <a:gd name="T8" fmla="*/ 3 w 11"/>
                  <a:gd name="T9" fmla="*/ 7 h 10"/>
                  <a:gd name="T10" fmla="*/ 3 w 11"/>
                  <a:gd name="T11" fmla="*/ 5 h 10"/>
                  <a:gd name="T12" fmla="*/ 3 w 11"/>
                  <a:gd name="T13" fmla="*/ 4 h 10"/>
                  <a:gd name="T14" fmla="*/ 3 w 11"/>
                  <a:gd name="T15" fmla="*/ 4 h 10"/>
                  <a:gd name="T16" fmla="*/ 3 w 11"/>
                  <a:gd name="T17" fmla="*/ 3 h 10"/>
                  <a:gd name="T18" fmla="*/ 4 w 11"/>
                  <a:gd name="T19" fmla="*/ 3 h 10"/>
                  <a:gd name="T20" fmla="*/ 11 w 11"/>
                  <a:gd name="T21" fmla="*/ 3 h 10"/>
                  <a:gd name="T22" fmla="*/ 11 w 11"/>
                  <a:gd name="T23" fmla="*/ 1 h 10"/>
                  <a:gd name="T24" fmla="*/ 4 w 11"/>
                  <a:gd name="T25" fmla="*/ 0 h 10"/>
                  <a:gd name="T26" fmla="*/ 4 w 11"/>
                  <a:gd name="T27" fmla="*/ 0 h 10"/>
                  <a:gd name="T28" fmla="*/ 1 w 11"/>
                  <a:gd name="T29" fmla="*/ 1 h 10"/>
                  <a:gd name="T30" fmla="*/ 0 w 11"/>
                  <a:gd name="T31" fmla="*/ 4 h 10"/>
                  <a:gd name="T32" fmla="*/ 0 w 11"/>
                  <a:gd name="T33" fmla="*/ 4 h 10"/>
                  <a:gd name="T34" fmla="*/ 0 w 11"/>
                  <a:gd name="T35" fmla="*/ 8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1" y="10"/>
                    </a:lnTo>
                    <a:lnTo>
                      <a:pt x="11" y="8"/>
                    </a:lnTo>
                    <a:lnTo>
                      <a:pt x="3" y="7"/>
                    </a:lnTo>
                    <a:lnTo>
                      <a:pt x="3" y="7"/>
                    </a:lnTo>
                    <a:lnTo>
                      <a:pt x="3" y="5"/>
                    </a:lnTo>
                    <a:lnTo>
                      <a:pt x="3" y="4"/>
                    </a:lnTo>
                    <a:lnTo>
                      <a:pt x="3" y="4"/>
                    </a:lnTo>
                    <a:lnTo>
                      <a:pt x="3" y="3"/>
                    </a:lnTo>
                    <a:lnTo>
                      <a:pt x="4" y="3"/>
                    </a:lnTo>
                    <a:lnTo>
                      <a:pt x="11" y="3"/>
                    </a:lnTo>
                    <a:lnTo>
                      <a:pt x="11" y="1"/>
                    </a:lnTo>
                    <a:lnTo>
                      <a:pt x="4" y="0"/>
                    </a:lnTo>
                    <a:lnTo>
                      <a:pt x="4" y="0"/>
                    </a:lnTo>
                    <a:lnTo>
                      <a:pt x="1" y="1"/>
                    </a:lnTo>
                    <a:lnTo>
                      <a:pt x="0" y="4"/>
                    </a:lnTo>
                    <a:lnTo>
                      <a:pt x="0" y="4"/>
                    </a:lnTo>
                    <a:lnTo>
                      <a:pt x="0" y="8"/>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6" name="Freeform 574"/>
              <p:cNvSpPr/>
              <p:nvPr/>
            </p:nvSpPr>
            <p:spPr bwMode="auto">
              <a:xfrm>
                <a:off x="4454755" y="1545003"/>
                <a:ext cx="14817" cy="13470"/>
              </a:xfrm>
              <a:custGeom>
                <a:avLst/>
                <a:gdLst>
                  <a:gd name="T0" fmla="*/ 8 w 11"/>
                  <a:gd name="T1" fmla="*/ 3 h 10"/>
                  <a:gd name="T2" fmla="*/ 8 w 11"/>
                  <a:gd name="T3" fmla="*/ 3 h 10"/>
                  <a:gd name="T4" fmla="*/ 8 w 11"/>
                  <a:gd name="T5" fmla="*/ 4 h 10"/>
                  <a:gd name="T6" fmla="*/ 8 w 11"/>
                  <a:gd name="T7" fmla="*/ 6 h 10"/>
                  <a:gd name="T8" fmla="*/ 8 w 11"/>
                  <a:gd name="T9" fmla="*/ 6 h 10"/>
                  <a:gd name="T10" fmla="*/ 8 w 11"/>
                  <a:gd name="T11" fmla="*/ 7 h 10"/>
                  <a:gd name="T12" fmla="*/ 6 w 11"/>
                  <a:gd name="T13" fmla="*/ 7 h 10"/>
                  <a:gd name="T14" fmla="*/ 0 w 11"/>
                  <a:gd name="T15" fmla="*/ 7 h 10"/>
                  <a:gd name="T16" fmla="*/ 0 w 11"/>
                  <a:gd name="T17" fmla="*/ 9 h 10"/>
                  <a:gd name="T18" fmla="*/ 6 w 11"/>
                  <a:gd name="T19" fmla="*/ 10 h 10"/>
                  <a:gd name="T20" fmla="*/ 6 w 11"/>
                  <a:gd name="T21" fmla="*/ 10 h 10"/>
                  <a:gd name="T22" fmla="*/ 9 w 11"/>
                  <a:gd name="T23" fmla="*/ 9 h 10"/>
                  <a:gd name="T24" fmla="*/ 11 w 11"/>
                  <a:gd name="T25" fmla="*/ 6 h 10"/>
                  <a:gd name="T26" fmla="*/ 11 w 11"/>
                  <a:gd name="T27" fmla="*/ 6 h 10"/>
                  <a:gd name="T28" fmla="*/ 11 w 11"/>
                  <a:gd name="T29" fmla="*/ 2 h 10"/>
                  <a:gd name="T30" fmla="*/ 8 w 11"/>
                  <a:gd name="T31" fmla="*/ 0 h 10"/>
                  <a:gd name="T32" fmla="*/ 0 w 11"/>
                  <a:gd name="T33" fmla="*/ 0 h 10"/>
                  <a:gd name="T34" fmla="*/ 0 w 11"/>
                  <a:gd name="T35" fmla="*/ 2 h 10"/>
                  <a:gd name="T36" fmla="*/ 8 w 11"/>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8" y="3"/>
                    </a:moveTo>
                    <a:lnTo>
                      <a:pt x="8" y="3"/>
                    </a:lnTo>
                    <a:lnTo>
                      <a:pt x="8" y="4"/>
                    </a:lnTo>
                    <a:lnTo>
                      <a:pt x="8" y="6"/>
                    </a:lnTo>
                    <a:lnTo>
                      <a:pt x="8" y="6"/>
                    </a:lnTo>
                    <a:lnTo>
                      <a:pt x="8" y="7"/>
                    </a:lnTo>
                    <a:lnTo>
                      <a:pt x="6" y="7"/>
                    </a:lnTo>
                    <a:lnTo>
                      <a:pt x="0" y="7"/>
                    </a:lnTo>
                    <a:lnTo>
                      <a:pt x="0" y="9"/>
                    </a:lnTo>
                    <a:lnTo>
                      <a:pt x="6" y="10"/>
                    </a:lnTo>
                    <a:lnTo>
                      <a:pt x="6" y="10"/>
                    </a:lnTo>
                    <a:lnTo>
                      <a:pt x="9" y="9"/>
                    </a:lnTo>
                    <a:lnTo>
                      <a:pt x="11" y="6"/>
                    </a:lnTo>
                    <a:lnTo>
                      <a:pt x="11" y="6"/>
                    </a:lnTo>
                    <a:lnTo>
                      <a:pt x="11" y="2"/>
                    </a:lnTo>
                    <a:lnTo>
                      <a:pt x="8" y="0"/>
                    </a:lnTo>
                    <a:lnTo>
                      <a:pt x="0" y="0"/>
                    </a:lnTo>
                    <a:lnTo>
                      <a:pt x="0" y="2"/>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7" name="Freeform 575"/>
              <p:cNvSpPr/>
              <p:nvPr/>
            </p:nvSpPr>
            <p:spPr bwMode="auto">
              <a:xfrm>
                <a:off x="4460143" y="1500552"/>
                <a:ext cx="14817" cy="12123"/>
              </a:xfrm>
              <a:custGeom>
                <a:avLst/>
                <a:gdLst>
                  <a:gd name="T0" fmla="*/ 8 w 11"/>
                  <a:gd name="T1" fmla="*/ 4 h 9"/>
                  <a:gd name="T2" fmla="*/ 8 w 11"/>
                  <a:gd name="T3" fmla="*/ 4 h 9"/>
                  <a:gd name="T4" fmla="*/ 8 w 11"/>
                  <a:gd name="T5" fmla="*/ 4 h 9"/>
                  <a:gd name="T6" fmla="*/ 8 w 11"/>
                  <a:gd name="T7" fmla="*/ 5 h 9"/>
                  <a:gd name="T8" fmla="*/ 8 w 11"/>
                  <a:gd name="T9" fmla="*/ 5 h 9"/>
                  <a:gd name="T10" fmla="*/ 8 w 11"/>
                  <a:gd name="T11" fmla="*/ 6 h 9"/>
                  <a:gd name="T12" fmla="*/ 7 w 11"/>
                  <a:gd name="T13" fmla="*/ 8 h 9"/>
                  <a:gd name="T14" fmla="*/ 0 w 11"/>
                  <a:gd name="T15" fmla="*/ 6 h 9"/>
                  <a:gd name="T16" fmla="*/ 0 w 11"/>
                  <a:gd name="T17" fmla="*/ 9 h 9"/>
                  <a:gd name="T18" fmla="*/ 7 w 11"/>
                  <a:gd name="T19" fmla="*/ 9 h 9"/>
                  <a:gd name="T20" fmla="*/ 7 w 11"/>
                  <a:gd name="T21" fmla="*/ 9 h 9"/>
                  <a:gd name="T22" fmla="*/ 9 w 11"/>
                  <a:gd name="T23" fmla="*/ 9 h 9"/>
                  <a:gd name="T24" fmla="*/ 11 w 11"/>
                  <a:gd name="T25" fmla="*/ 5 h 9"/>
                  <a:gd name="T26" fmla="*/ 11 w 11"/>
                  <a:gd name="T27" fmla="*/ 5 h 9"/>
                  <a:gd name="T28" fmla="*/ 11 w 11"/>
                  <a:gd name="T29" fmla="*/ 2 h 9"/>
                  <a:gd name="T30" fmla="*/ 8 w 11"/>
                  <a:gd name="T31" fmla="*/ 1 h 9"/>
                  <a:gd name="T32" fmla="*/ 0 w 11"/>
                  <a:gd name="T33" fmla="*/ 0 h 9"/>
                  <a:gd name="T34" fmla="*/ 0 w 11"/>
                  <a:gd name="T35" fmla="*/ 2 h 9"/>
                  <a:gd name="T36" fmla="*/ 8 w 11"/>
                  <a:gd name="T3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9">
                    <a:moveTo>
                      <a:pt x="8" y="4"/>
                    </a:moveTo>
                    <a:lnTo>
                      <a:pt x="8" y="4"/>
                    </a:lnTo>
                    <a:lnTo>
                      <a:pt x="8" y="4"/>
                    </a:lnTo>
                    <a:lnTo>
                      <a:pt x="8" y="5"/>
                    </a:lnTo>
                    <a:lnTo>
                      <a:pt x="8" y="5"/>
                    </a:lnTo>
                    <a:lnTo>
                      <a:pt x="8" y="6"/>
                    </a:lnTo>
                    <a:lnTo>
                      <a:pt x="7" y="8"/>
                    </a:lnTo>
                    <a:lnTo>
                      <a:pt x="0" y="6"/>
                    </a:lnTo>
                    <a:lnTo>
                      <a:pt x="0" y="9"/>
                    </a:lnTo>
                    <a:lnTo>
                      <a:pt x="7" y="9"/>
                    </a:lnTo>
                    <a:lnTo>
                      <a:pt x="7" y="9"/>
                    </a:lnTo>
                    <a:lnTo>
                      <a:pt x="9" y="9"/>
                    </a:lnTo>
                    <a:lnTo>
                      <a:pt x="11" y="5"/>
                    </a:lnTo>
                    <a:lnTo>
                      <a:pt x="11" y="5"/>
                    </a:lnTo>
                    <a:lnTo>
                      <a:pt x="11" y="2"/>
                    </a:lnTo>
                    <a:lnTo>
                      <a:pt x="8" y="1"/>
                    </a:lnTo>
                    <a:lnTo>
                      <a:pt x="0" y="0"/>
                    </a:lnTo>
                    <a:lnTo>
                      <a:pt x="0" y="2"/>
                    </a:lnTo>
                    <a:lnTo>
                      <a:pt x="8"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8" name="Freeform 576"/>
              <p:cNvSpPr/>
              <p:nvPr/>
            </p:nvSpPr>
            <p:spPr bwMode="auto">
              <a:xfrm>
                <a:off x="4445327" y="1500552"/>
                <a:ext cx="14817" cy="12123"/>
              </a:xfrm>
              <a:custGeom>
                <a:avLst/>
                <a:gdLst>
                  <a:gd name="T0" fmla="*/ 3 w 11"/>
                  <a:gd name="T1" fmla="*/ 8 h 9"/>
                  <a:gd name="T2" fmla="*/ 11 w 11"/>
                  <a:gd name="T3" fmla="*/ 9 h 9"/>
                  <a:gd name="T4" fmla="*/ 11 w 11"/>
                  <a:gd name="T5" fmla="*/ 6 h 9"/>
                  <a:gd name="T6" fmla="*/ 3 w 11"/>
                  <a:gd name="T7" fmla="*/ 6 h 9"/>
                  <a:gd name="T8" fmla="*/ 3 w 11"/>
                  <a:gd name="T9" fmla="*/ 6 h 9"/>
                  <a:gd name="T10" fmla="*/ 3 w 11"/>
                  <a:gd name="T11" fmla="*/ 5 h 9"/>
                  <a:gd name="T12" fmla="*/ 3 w 11"/>
                  <a:gd name="T13" fmla="*/ 4 h 9"/>
                  <a:gd name="T14" fmla="*/ 3 w 11"/>
                  <a:gd name="T15" fmla="*/ 4 h 9"/>
                  <a:gd name="T16" fmla="*/ 3 w 11"/>
                  <a:gd name="T17" fmla="*/ 2 h 9"/>
                  <a:gd name="T18" fmla="*/ 4 w 11"/>
                  <a:gd name="T19" fmla="*/ 1 h 9"/>
                  <a:gd name="T20" fmla="*/ 11 w 11"/>
                  <a:gd name="T21" fmla="*/ 2 h 9"/>
                  <a:gd name="T22" fmla="*/ 11 w 11"/>
                  <a:gd name="T23" fmla="*/ 0 h 9"/>
                  <a:gd name="T24" fmla="*/ 4 w 11"/>
                  <a:gd name="T25" fmla="*/ 0 h 9"/>
                  <a:gd name="T26" fmla="*/ 4 w 11"/>
                  <a:gd name="T27" fmla="*/ 0 h 9"/>
                  <a:gd name="T28" fmla="*/ 1 w 11"/>
                  <a:gd name="T29" fmla="*/ 0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1" y="9"/>
                    </a:lnTo>
                    <a:lnTo>
                      <a:pt x="11" y="6"/>
                    </a:lnTo>
                    <a:lnTo>
                      <a:pt x="3" y="6"/>
                    </a:lnTo>
                    <a:lnTo>
                      <a:pt x="3" y="6"/>
                    </a:lnTo>
                    <a:lnTo>
                      <a:pt x="3" y="5"/>
                    </a:lnTo>
                    <a:lnTo>
                      <a:pt x="3" y="4"/>
                    </a:lnTo>
                    <a:lnTo>
                      <a:pt x="3" y="4"/>
                    </a:lnTo>
                    <a:lnTo>
                      <a:pt x="3" y="2"/>
                    </a:lnTo>
                    <a:lnTo>
                      <a:pt x="4" y="1"/>
                    </a:lnTo>
                    <a:lnTo>
                      <a:pt x="11" y="2"/>
                    </a:lnTo>
                    <a:lnTo>
                      <a:pt x="11" y="0"/>
                    </a:lnTo>
                    <a:lnTo>
                      <a:pt x="4" y="0"/>
                    </a:lnTo>
                    <a:lnTo>
                      <a:pt x="4" y="0"/>
                    </a:lnTo>
                    <a:lnTo>
                      <a:pt x="1" y="0"/>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9" name="Freeform 577"/>
              <p:cNvSpPr/>
              <p:nvPr/>
            </p:nvSpPr>
            <p:spPr bwMode="auto">
              <a:xfrm>
                <a:off x="4450715" y="1454754"/>
                <a:ext cx="14817" cy="12123"/>
              </a:xfrm>
              <a:custGeom>
                <a:avLst/>
                <a:gdLst>
                  <a:gd name="T0" fmla="*/ 3 w 11"/>
                  <a:gd name="T1" fmla="*/ 9 h 9"/>
                  <a:gd name="T2" fmla="*/ 9 w 11"/>
                  <a:gd name="T3" fmla="*/ 9 h 9"/>
                  <a:gd name="T4" fmla="*/ 11 w 11"/>
                  <a:gd name="T5" fmla="*/ 8 h 9"/>
                  <a:gd name="T6" fmla="*/ 3 w 11"/>
                  <a:gd name="T7" fmla="*/ 7 h 9"/>
                  <a:gd name="T8" fmla="*/ 3 w 11"/>
                  <a:gd name="T9" fmla="*/ 7 h 9"/>
                  <a:gd name="T10" fmla="*/ 3 w 11"/>
                  <a:gd name="T11" fmla="*/ 7 h 9"/>
                  <a:gd name="T12" fmla="*/ 1 w 11"/>
                  <a:gd name="T13" fmla="*/ 4 h 9"/>
                  <a:gd name="T14" fmla="*/ 1 w 11"/>
                  <a:gd name="T15" fmla="*/ 4 h 9"/>
                  <a:gd name="T16" fmla="*/ 3 w 11"/>
                  <a:gd name="T17" fmla="*/ 3 h 9"/>
                  <a:gd name="T18" fmla="*/ 4 w 11"/>
                  <a:gd name="T19" fmla="*/ 3 h 9"/>
                  <a:gd name="T20" fmla="*/ 11 w 11"/>
                  <a:gd name="T21" fmla="*/ 4 h 9"/>
                  <a:gd name="T22" fmla="*/ 11 w 11"/>
                  <a:gd name="T23" fmla="*/ 1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8 h 9"/>
                  <a:gd name="T36" fmla="*/ 3 w 11"/>
                  <a:gd name="T37" fmla="*/ 9 h 9"/>
                  <a:gd name="T38" fmla="*/ 3 w 11"/>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9"/>
                    </a:moveTo>
                    <a:lnTo>
                      <a:pt x="9" y="9"/>
                    </a:lnTo>
                    <a:lnTo>
                      <a:pt x="11" y="8"/>
                    </a:lnTo>
                    <a:lnTo>
                      <a:pt x="3" y="7"/>
                    </a:lnTo>
                    <a:lnTo>
                      <a:pt x="3" y="7"/>
                    </a:lnTo>
                    <a:lnTo>
                      <a:pt x="3" y="7"/>
                    </a:lnTo>
                    <a:lnTo>
                      <a:pt x="1" y="4"/>
                    </a:lnTo>
                    <a:lnTo>
                      <a:pt x="1" y="4"/>
                    </a:lnTo>
                    <a:lnTo>
                      <a:pt x="3" y="3"/>
                    </a:lnTo>
                    <a:lnTo>
                      <a:pt x="4" y="3"/>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0" name="Freeform 578"/>
              <p:cNvSpPr/>
              <p:nvPr/>
            </p:nvSpPr>
            <p:spPr bwMode="auto">
              <a:xfrm>
                <a:off x="4462837" y="1456102"/>
                <a:ext cx="17511" cy="13470"/>
              </a:xfrm>
              <a:custGeom>
                <a:avLst/>
                <a:gdLst>
                  <a:gd name="T0" fmla="*/ 10 w 13"/>
                  <a:gd name="T1" fmla="*/ 3 h 10"/>
                  <a:gd name="T2" fmla="*/ 10 w 13"/>
                  <a:gd name="T3" fmla="*/ 3 h 10"/>
                  <a:gd name="T4" fmla="*/ 10 w 13"/>
                  <a:gd name="T5" fmla="*/ 4 h 10"/>
                  <a:gd name="T6" fmla="*/ 10 w 13"/>
                  <a:gd name="T7" fmla="*/ 6 h 10"/>
                  <a:gd name="T8" fmla="*/ 10 w 13"/>
                  <a:gd name="T9" fmla="*/ 6 h 10"/>
                  <a:gd name="T10" fmla="*/ 10 w 13"/>
                  <a:gd name="T11" fmla="*/ 7 h 10"/>
                  <a:gd name="T12" fmla="*/ 9 w 13"/>
                  <a:gd name="T13" fmla="*/ 7 h 10"/>
                  <a:gd name="T14" fmla="*/ 2 w 13"/>
                  <a:gd name="T15" fmla="*/ 7 h 10"/>
                  <a:gd name="T16" fmla="*/ 0 w 13"/>
                  <a:gd name="T17" fmla="*/ 8 h 10"/>
                  <a:gd name="T18" fmla="*/ 9 w 13"/>
                  <a:gd name="T19" fmla="*/ 10 h 10"/>
                  <a:gd name="T20" fmla="*/ 9 w 13"/>
                  <a:gd name="T21" fmla="*/ 10 h 10"/>
                  <a:gd name="T22" fmla="*/ 11 w 13"/>
                  <a:gd name="T23" fmla="*/ 8 h 10"/>
                  <a:gd name="T24" fmla="*/ 13 w 13"/>
                  <a:gd name="T25" fmla="*/ 6 h 10"/>
                  <a:gd name="T26" fmla="*/ 13 w 13"/>
                  <a:gd name="T27" fmla="*/ 6 h 10"/>
                  <a:gd name="T28" fmla="*/ 11 w 13"/>
                  <a:gd name="T29" fmla="*/ 3 h 10"/>
                  <a:gd name="T30" fmla="*/ 10 w 13"/>
                  <a:gd name="T31" fmla="*/ 0 h 10"/>
                  <a:gd name="T32" fmla="*/ 2 w 13"/>
                  <a:gd name="T33" fmla="*/ 0 h 10"/>
                  <a:gd name="T34" fmla="*/ 2 w 13"/>
                  <a:gd name="T35" fmla="*/ 3 h 10"/>
                  <a:gd name="T36" fmla="*/ 10 w 13"/>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0">
                    <a:moveTo>
                      <a:pt x="10" y="3"/>
                    </a:moveTo>
                    <a:lnTo>
                      <a:pt x="10" y="3"/>
                    </a:lnTo>
                    <a:lnTo>
                      <a:pt x="10" y="4"/>
                    </a:lnTo>
                    <a:lnTo>
                      <a:pt x="10" y="6"/>
                    </a:lnTo>
                    <a:lnTo>
                      <a:pt x="10" y="6"/>
                    </a:lnTo>
                    <a:lnTo>
                      <a:pt x="10" y="7"/>
                    </a:lnTo>
                    <a:lnTo>
                      <a:pt x="9" y="7"/>
                    </a:lnTo>
                    <a:lnTo>
                      <a:pt x="2" y="7"/>
                    </a:lnTo>
                    <a:lnTo>
                      <a:pt x="0" y="8"/>
                    </a:lnTo>
                    <a:lnTo>
                      <a:pt x="9" y="10"/>
                    </a:lnTo>
                    <a:lnTo>
                      <a:pt x="9" y="10"/>
                    </a:lnTo>
                    <a:lnTo>
                      <a:pt x="11" y="8"/>
                    </a:lnTo>
                    <a:lnTo>
                      <a:pt x="13" y="6"/>
                    </a:lnTo>
                    <a:lnTo>
                      <a:pt x="13" y="6"/>
                    </a:lnTo>
                    <a:lnTo>
                      <a:pt x="11" y="3"/>
                    </a:lnTo>
                    <a:lnTo>
                      <a:pt x="10" y="0"/>
                    </a:lnTo>
                    <a:lnTo>
                      <a:pt x="2" y="0"/>
                    </a:lnTo>
                    <a:lnTo>
                      <a:pt x="2" y="3"/>
                    </a:lnTo>
                    <a:lnTo>
                      <a:pt x="10"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1" name="Freeform 579"/>
              <p:cNvSpPr/>
              <p:nvPr/>
            </p:nvSpPr>
            <p:spPr bwMode="auto">
              <a:xfrm>
                <a:off x="4469572" y="1411651"/>
                <a:ext cx="16164" cy="13470"/>
              </a:xfrm>
              <a:custGeom>
                <a:avLst/>
                <a:gdLst>
                  <a:gd name="T0" fmla="*/ 9 w 12"/>
                  <a:gd name="T1" fmla="*/ 4 h 10"/>
                  <a:gd name="T2" fmla="*/ 9 w 12"/>
                  <a:gd name="T3" fmla="*/ 4 h 10"/>
                  <a:gd name="T4" fmla="*/ 9 w 12"/>
                  <a:gd name="T5" fmla="*/ 4 h 10"/>
                  <a:gd name="T6" fmla="*/ 9 w 12"/>
                  <a:gd name="T7" fmla="*/ 5 h 10"/>
                  <a:gd name="T8" fmla="*/ 9 w 12"/>
                  <a:gd name="T9" fmla="*/ 5 h 10"/>
                  <a:gd name="T10" fmla="*/ 9 w 12"/>
                  <a:gd name="T11" fmla="*/ 6 h 10"/>
                  <a:gd name="T12" fmla="*/ 8 w 12"/>
                  <a:gd name="T13" fmla="*/ 8 h 10"/>
                  <a:gd name="T14" fmla="*/ 1 w 12"/>
                  <a:gd name="T15" fmla="*/ 6 h 10"/>
                  <a:gd name="T16" fmla="*/ 0 w 12"/>
                  <a:gd name="T17" fmla="*/ 9 h 10"/>
                  <a:gd name="T18" fmla="*/ 8 w 12"/>
                  <a:gd name="T19" fmla="*/ 10 h 10"/>
                  <a:gd name="T20" fmla="*/ 8 w 12"/>
                  <a:gd name="T21" fmla="*/ 10 h 10"/>
                  <a:gd name="T22" fmla="*/ 10 w 12"/>
                  <a:gd name="T23" fmla="*/ 9 h 10"/>
                  <a:gd name="T24" fmla="*/ 12 w 12"/>
                  <a:gd name="T25" fmla="*/ 6 h 10"/>
                  <a:gd name="T26" fmla="*/ 12 w 12"/>
                  <a:gd name="T27" fmla="*/ 6 h 10"/>
                  <a:gd name="T28" fmla="*/ 10 w 12"/>
                  <a:gd name="T29" fmla="*/ 2 h 10"/>
                  <a:gd name="T30" fmla="*/ 9 w 12"/>
                  <a:gd name="T31" fmla="*/ 1 h 10"/>
                  <a:gd name="T32" fmla="*/ 1 w 12"/>
                  <a:gd name="T33" fmla="*/ 0 h 10"/>
                  <a:gd name="T34" fmla="*/ 1 w 12"/>
                  <a:gd name="T35" fmla="*/ 2 h 10"/>
                  <a:gd name="T36" fmla="*/ 9 w 12"/>
                  <a:gd name="T3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9" y="4"/>
                    </a:moveTo>
                    <a:lnTo>
                      <a:pt x="9" y="4"/>
                    </a:lnTo>
                    <a:lnTo>
                      <a:pt x="9" y="4"/>
                    </a:lnTo>
                    <a:lnTo>
                      <a:pt x="9" y="5"/>
                    </a:lnTo>
                    <a:lnTo>
                      <a:pt x="9" y="5"/>
                    </a:lnTo>
                    <a:lnTo>
                      <a:pt x="9" y="6"/>
                    </a:lnTo>
                    <a:lnTo>
                      <a:pt x="8" y="8"/>
                    </a:lnTo>
                    <a:lnTo>
                      <a:pt x="1" y="6"/>
                    </a:lnTo>
                    <a:lnTo>
                      <a:pt x="0" y="9"/>
                    </a:lnTo>
                    <a:lnTo>
                      <a:pt x="8" y="10"/>
                    </a:lnTo>
                    <a:lnTo>
                      <a:pt x="8" y="10"/>
                    </a:lnTo>
                    <a:lnTo>
                      <a:pt x="10" y="9"/>
                    </a:lnTo>
                    <a:lnTo>
                      <a:pt x="12" y="6"/>
                    </a:lnTo>
                    <a:lnTo>
                      <a:pt x="12" y="6"/>
                    </a:lnTo>
                    <a:lnTo>
                      <a:pt x="10" y="2"/>
                    </a:lnTo>
                    <a:lnTo>
                      <a:pt x="9" y="1"/>
                    </a:lnTo>
                    <a:lnTo>
                      <a:pt x="1" y="0"/>
                    </a:lnTo>
                    <a:lnTo>
                      <a:pt x="1" y="2"/>
                    </a:lnTo>
                    <a:lnTo>
                      <a:pt x="9" y="4"/>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2" name="Freeform 580"/>
              <p:cNvSpPr/>
              <p:nvPr/>
            </p:nvSpPr>
            <p:spPr bwMode="auto">
              <a:xfrm>
                <a:off x="4456103" y="1411651"/>
                <a:ext cx="14817" cy="12123"/>
              </a:xfrm>
              <a:custGeom>
                <a:avLst/>
                <a:gdLst>
                  <a:gd name="T0" fmla="*/ 3 w 11"/>
                  <a:gd name="T1" fmla="*/ 8 h 9"/>
                  <a:gd name="T2" fmla="*/ 10 w 11"/>
                  <a:gd name="T3" fmla="*/ 9 h 9"/>
                  <a:gd name="T4" fmla="*/ 11 w 11"/>
                  <a:gd name="T5" fmla="*/ 6 h 9"/>
                  <a:gd name="T6" fmla="*/ 3 w 11"/>
                  <a:gd name="T7" fmla="*/ 6 h 9"/>
                  <a:gd name="T8" fmla="*/ 3 w 11"/>
                  <a:gd name="T9" fmla="*/ 6 h 9"/>
                  <a:gd name="T10" fmla="*/ 3 w 11"/>
                  <a:gd name="T11" fmla="*/ 5 h 9"/>
                  <a:gd name="T12" fmla="*/ 1 w 11"/>
                  <a:gd name="T13" fmla="*/ 4 h 9"/>
                  <a:gd name="T14" fmla="*/ 1 w 11"/>
                  <a:gd name="T15" fmla="*/ 4 h 9"/>
                  <a:gd name="T16" fmla="*/ 3 w 11"/>
                  <a:gd name="T17" fmla="*/ 2 h 9"/>
                  <a:gd name="T18" fmla="*/ 3 w 11"/>
                  <a:gd name="T19" fmla="*/ 2 h 9"/>
                  <a:gd name="T20" fmla="*/ 11 w 11"/>
                  <a:gd name="T21" fmla="*/ 2 h 9"/>
                  <a:gd name="T22" fmla="*/ 11 w 11"/>
                  <a:gd name="T23" fmla="*/ 0 h 9"/>
                  <a:gd name="T24" fmla="*/ 4 w 11"/>
                  <a:gd name="T25" fmla="*/ 0 h 9"/>
                  <a:gd name="T26" fmla="*/ 4 w 11"/>
                  <a:gd name="T27" fmla="*/ 0 h 9"/>
                  <a:gd name="T28" fmla="*/ 1 w 11"/>
                  <a:gd name="T29" fmla="*/ 1 h 9"/>
                  <a:gd name="T30" fmla="*/ 0 w 11"/>
                  <a:gd name="T31" fmla="*/ 4 h 9"/>
                  <a:gd name="T32" fmla="*/ 0 w 11"/>
                  <a:gd name="T33" fmla="*/ 4 h 9"/>
                  <a:gd name="T34" fmla="*/ 0 w 11"/>
                  <a:gd name="T35" fmla="*/ 6 h 9"/>
                  <a:gd name="T36" fmla="*/ 3 w 11"/>
                  <a:gd name="T37" fmla="*/ 8 h 9"/>
                  <a:gd name="T38" fmla="*/ 3 w 11"/>
                  <a:gd name="T3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9">
                    <a:moveTo>
                      <a:pt x="3" y="8"/>
                    </a:moveTo>
                    <a:lnTo>
                      <a:pt x="10" y="9"/>
                    </a:lnTo>
                    <a:lnTo>
                      <a:pt x="11" y="6"/>
                    </a:lnTo>
                    <a:lnTo>
                      <a:pt x="3" y="6"/>
                    </a:lnTo>
                    <a:lnTo>
                      <a:pt x="3" y="6"/>
                    </a:lnTo>
                    <a:lnTo>
                      <a:pt x="3" y="5"/>
                    </a:lnTo>
                    <a:lnTo>
                      <a:pt x="1" y="4"/>
                    </a:lnTo>
                    <a:lnTo>
                      <a:pt x="1" y="4"/>
                    </a:lnTo>
                    <a:lnTo>
                      <a:pt x="3" y="2"/>
                    </a:lnTo>
                    <a:lnTo>
                      <a:pt x="3" y="2"/>
                    </a:lnTo>
                    <a:lnTo>
                      <a:pt x="11" y="2"/>
                    </a:lnTo>
                    <a:lnTo>
                      <a:pt x="11" y="0"/>
                    </a:lnTo>
                    <a:lnTo>
                      <a:pt x="4" y="0"/>
                    </a:lnTo>
                    <a:lnTo>
                      <a:pt x="4" y="0"/>
                    </a:lnTo>
                    <a:lnTo>
                      <a:pt x="1" y="1"/>
                    </a:lnTo>
                    <a:lnTo>
                      <a:pt x="0" y="4"/>
                    </a:lnTo>
                    <a:lnTo>
                      <a:pt x="0" y="4"/>
                    </a:lnTo>
                    <a:lnTo>
                      <a:pt x="0" y="6"/>
                    </a:lnTo>
                    <a:lnTo>
                      <a:pt x="3" y="8"/>
                    </a:lnTo>
                    <a:lnTo>
                      <a:pt x="3" y="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3" name="Freeform 581"/>
              <p:cNvSpPr/>
              <p:nvPr/>
            </p:nvSpPr>
            <p:spPr bwMode="auto">
              <a:xfrm>
                <a:off x="4461490" y="1365853"/>
                <a:ext cx="14817" cy="14817"/>
              </a:xfrm>
              <a:custGeom>
                <a:avLst/>
                <a:gdLst>
                  <a:gd name="T0" fmla="*/ 3 w 11"/>
                  <a:gd name="T1" fmla="*/ 9 h 11"/>
                  <a:gd name="T2" fmla="*/ 10 w 11"/>
                  <a:gd name="T3" fmla="*/ 11 h 11"/>
                  <a:gd name="T4" fmla="*/ 11 w 11"/>
                  <a:gd name="T5" fmla="*/ 8 h 11"/>
                  <a:gd name="T6" fmla="*/ 3 w 11"/>
                  <a:gd name="T7" fmla="*/ 7 h 11"/>
                  <a:gd name="T8" fmla="*/ 3 w 11"/>
                  <a:gd name="T9" fmla="*/ 7 h 11"/>
                  <a:gd name="T10" fmla="*/ 1 w 11"/>
                  <a:gd name="T11" fmla="*/ 7 h 11"/>
                  <a:gd name="T12" fmla="*/ 1 w 11"/>
                  <a:gd name="T13" fmla="*/ 5 h 11"/>
                  <a:gd name="T14" fmla="*/ 1 w 11"/>
                  <a:gd name="T15" fmla="*/ 5 h 11"/>
                  <a:gd name="T16" fmla="*/ 3 w 11"/>
                  <a:gd name="T17" fmla="*/ 4 h 11"/>
                  <a:gd name="T18" fmla="*/ 3 w 11"/>
                  <a:gd name="T19" fmla="*/ 2 h 11"/>
                  <a:gd name="T20" fmla="*/ 11 w 11"/>
                  <a:gd name="T21" fmla="*/ 4 h 11"/>
                  <a:gd name="T22" fmla="*/ 11 w 11"/>
                  <a:gd name="T23" fmla="*/ 1 h 11"/>
                  <a:gd name="T24" fmla="*/ 4 w 11"/>
                  <a:gd name="T25" fmla="*/ 0 h 11"/>
                  <a:gd name="T26" fmla="*/ 4 w 11"/>
                  <a:gd name="T27" fmla="*/ 0 h 11"/>
                  <a:gd name="T28" fmla="*/ 1 w 11"/>
                  <a:gd name="T29" fmla="*/ 1 h 11"/>
                  <a:gd name="T30" fmla="*/ 0 w 11"/>
                  <a:gd name="T31" fmla="*/ 4 h 11"/>
                  <a:gd name="T32" fmla="*/ 0 w 11"/>
                  <a:gd name="T33" fmla="*/ 4 h 11"/>
                  <a:gd name="T34" fmla="*/ 0 w 11"/>
                  <a:gd name="T35" fmla="*/ 8 h 11"/>
                  <a:gd name="T36" fmla="*/ 3 w 11"/>
                  <a:gd name="T37" fmla="*/ 9 h 11"/>
                  <a:gd name="T38" fmla="*/ 3 w 11"/>
                  <a:gd name="T3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1">
                    <a:moveTo>
                      <a:pt x="3" y="9"/>
                    </a:moveTo>
                    <a:lnTo>
                      <a:pt x="10" y="11"/>
                    </a:lnTo>
                    <a:lnTo>
                      <a:pt x="11" y="8"/>
                    </a:lnTo>
                    <a:lnTo>
                      <a:pt x="3" y="7"/>
                    </a:lnTo>
                    <a:lnTo>
                      <a:pt x="3" y="7"/>
                    </a:lnTo>
                    <a:lnTo>
                      <a:pt x="1" y="7"/>
                    </a:lnTo>
                    <a:lnTo>
                      <a:pt x="1" y="5"/>
                    </a:lnTo>
                    <a:lnTo>
                      <a:pt x="1" y="5"/>
                    </a:lnTo>
                    <a:lnTo>
                      <a:pt x="3" y="4"/>
                    </a:lnTo>
                    <a:lnTo>
                      <a:pt x="3" y="2"/>
                    </a:lnTo>
                    <a:lnTo>
                      <a:pt x="11" y="4"/>
                    </a:lnTo>
                    <a:lnTo>
                      <a:pt x="11" y="1"/>
                    </a:lnTo>
                    <a:lnTo>
                      <a:pt x="4" y="0"/>
                    </a:lnTo>
                    <a:lnTo>
                      <a:pt x="4" y="0"/>
                    </a:lnTo>
                    <a:lnTo>
                      <a:pt x="1" y="1"/>
                    </a:lnTo>
                    <a:lnTo>
                      <a:pt x="0" y="4"/>
                    </a:lnTo>
                    <a:lnTo>
                      <a:pt x="0" y="4"/>
                    </a:lnTo>
                    <a:lnTo>
                      <a:pt x="0" y="8"/>
                    </a:lnTo>
                    <a:lnTo>
                      <a:pt x="3" y="9"/>
                    </a:lnTo>
                    <a:lnTo>
                      <a:pt x="3" y="9"/>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4" name="Freeform 582"/>
              <p:cNvSpPr/>
              <p:nvPr/>
            </p:nvSpPr>
            <p:spPr bwMode="auto">
              <a:xfrm>
                <a:off x="4474960" y="1367201"/>
                <a:ext cx="16164" cy="13470"/>
              </a:xfrm>
              <a:custGeom>
                <a:avLst/>
                <a:gdLst>
                  <a:gd name="T0" fmla="*/ 8 w 12"/>
                  <a:gd name="T1" fmla="*/ 3 h 10"/>
                  <a:gd name="T2" fmla="*/ 8 w 12"/>
                  <a:gd name="T3" fmla="*/ 3 h 10"/>
                  <a:gd name="T4" fmla="*/ 9 w 12"/>
                  <a:gd name="T5" fmla="*/ 4 h 10"/>
                  <a:gd name="T6" fmla="*/ 9 w 12"/>
                  <a:gd name="T7" fmla="*/ 6 h 10"/>
                  <a:gd name="T8" fmla="*/ 9 w 12"/>
                  <a:gd name="T9" fmla="*/ 6 h 10"/>
                  <a:gd name="T10" fmla="*/ 9 w 12"/>
                  <a:gd name="T11" fmla="*/ 7 h 10"/>
                  <a:gd name="T12" fmla="*/ 8 w 12"/>
                  <a:gd name="T13" fmla="*/ 7 h 10"/>
                  <a:gd name="T14" fmla="*/ 1 w 12"/>
                  <a:gd name="T15" fmla="*/ 7 h 10"/>
                  <a:gd name="T16" fmla="*/ 0 w 12"/>
                  <a:gd name="T17" fmla="*/ 10 h 10"/>
                  <a:gd name="T18" fmla="*/ 8 w 12"/>
                  <a:gd name="T19" fmla="*/ 10 h 10"/>
                  <a:gd name="T20" fmla="*/ 8 w 12"/>
                  <a:gd name="T21" fmla="*/ 10 h 10"/>
                  <a:gd name="T22" fmla="*/ 10 w 12"/>
                  <a:gd name="T23" fmla="*/ 8 h 10"/>
                  <a:gd name="T24" fmla="*/ 12 w 12"/>
                  <a:gd name="T25" fmla="*/ 6 h 10"/>
                  <a:gd name="T26" fmla="*/ 12 w 12"/>
                  <a:gd name="T27" fmla="*/ 6 h 10"/>
                  <a:gd name="T28" fmla="*/ 10 w 12"/>
                  <a:gd name="T29" fmla="*/ 3 h 10"/>
                  <a:gd name="T30" fmla="*/ 9 w 12"/>
                  <a:gd name="T31" fmla="*/ 1 h 10"/>
                  <a:gd name="T32" fmla="*/ 1 w 12"/>
                  <a:gd name="T33" fmla="*/ 0 h 10"/>
                  <a:gd name="T34" fmla="*/ 1 w 12"/>
                  <a:gd name="T35" fmla="*/ 3 h 10"/>
                  <a:gd name="T36" fmla="*/ 8 w 12"/>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8" y="3"/>
                    </a:moveTo>
                    <a:lnTo>
                      <a:pt x="8" y="3"/>
                    </a:lnTo>
                    <a:lnTo>
                      <a:pt x="9" y="4"/>
                    </a:lnTo>
                    <a:lnTo>
                      <a:pt x="9" y="6"/>
                    </a:lnTo>
                    <a:lnTo>
                      <a:pt x="9" y="6"/>
                    </a:lnTo>
                    <a:lnTo>
                      <a:pt x="9" y="7"/>
                    </a:lnTo>
                    <a:lnTo>
                      <a:pt x="8" y="7"/>
                    </a:lnTo>
                    <a:lnTo>
                      <a:pt x="1" y="7"/>
                    </a:lnTo>
                    <a:lnTo>
                      <a:pt x="0" y="10"/>
                    </a:lnTo>
                    <a:lnTo>
                      <a:pt x="8" y="10"/>
                    </a:lnTo>
                    <a:lnTo>
                      <a:pt x="8" y="10"/>
                    </a:lnTo>
                    <a:lnTo>
                      <a:pt x="10" y="8"/>
                    </a:lnTo>
                    <a:lnTo>
                      <a:pt x="12" y="6"/>
                    </a:lnTo>
                    <a:lnTo>
                      <a:pt x="12" y="6"/>
                    </a:lnTo>
                    <a:lnTo>
                      <a:pt x="10" y="3"/>
                    </a:lnTo>
                    <a:lnTo>
                      <a:pt x="9" y="1"/>
                    </a:lnTo>
                    <a:lnTo>
                      <a:pt x="1" y="0"/>
                    </a:lnTo>
                    <a:lnTo>
                      <a:pt x="1" y="3"/>
                    </a:lnTo>
                    <a:lnTo>
                      <a:pt x="8" y="3"/>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5" name="Freeform 583"/>
              <p:cNvSpPr/>
              <p:nvPr/>
            </p:nvSpPr>
            <p:spPr bwMode="auto">
              <a:xfrm>
                <a:off x="4466878" y="1321403"/>
                <a:ext cx="14817" cy="13470"/>
              </a:xfrm>
              <a:custGeom>
                <a:avLst/>
                <a:gdLst>
                  <a:gd name="T0" fmla="*/ 3 w 11"/>
                  <a:gd name="T1" fmla="*/ 10 h 10"/>
                  <a:gd name="T2" fmla="*/ 10 w 11"/>
                  <a:gd name="T3" fmla="*/ 10 h 10"/>
                  <a:gd name="T4" fmla="*/ 10 w 11"/>
                  <a:gd name="T5" fmla="*/ 7 h 10"/>
                  <a:gd name="T6" fmla="*/ 3 w 11"/>
                  <a:gd name="T7" fmla="*/ 7 h 10"/>
                  <a:gd name="T8" fmla="*/ 3 w 11"/>
                  <a:gd name="T9" fmla="*/ 7 h 10"/>
                  <a:gd name="T10" fmla="*/ 2 w 11"/>
                  <a:gd name="T11" fmla="*/ 6 h 10"/>
                  <a:gd name="T12" fmla="*/ 2 w 11"/>
                  <a:gd name="T13" fmla="*/ 4 h 10"/>
                  <a:gd name="T14" fmla="*/ 2 w 11"/>
                  <a:gd name="T15" fmla="*/ 4 h 10"/>
                  <a:gd name="T16" fmla="*/ 3 w 11"/>
                  <a:gd name="T17" fmla="*/ 3 h 10"/>
                  <a:gd name="T18" fmla="*/ 3 w 11"/>
                  <a:gd name="T19" fmla="*/ 3 h 10"/>
                  <a:gd name="T20" fmla="*/ 11 w 11"/>
                  <a:gd name="T21" fmla="*/ 3 h 10"/>
                  <a:gd name="T22" fmla="*/ 11 w 11"/>
                  <a:gd name="T23" fmla="*/ 2 h 10"/>
                  <a:gd name="T24" fmla="*/ 4 w 11"/>
                  <a:gd name="T25" fmla="*/ 0 h 10"/>
                  <a:gd name="T26" fmla="*/ 4 w 11"/>
                  <a:gd name="T27" fmla="*/ 0 h 10"/>
                  <a:gd name="T28" fmla="*/ 2 w 11"/>
                  <a:gd name="T29" fmla="*/ 2 h 10"/>
                  <a:gd name="T30" fmla="*/ 0 w 11"/>
                  <a:gd name="T31" fmla="*/ 4 h 10"/>
                  <a:gd name="T32" fmla="*/ 0 w 11"/>
                  <a:gd name="T33" fmla="*/ 4 h 10"/>
                  <a:gd name="T34" fmla="*/ 0 w 11"/>
                  <a:gd name="T35" fmla="*/ 7 h 10"/>
                  <a:gd name="T36" fmla="*/ 3 w 11"/>
                  <a:gd name="T37" fmla="*/ 10 h 10"/>
                  <a:gd name="T38" fmla="*/ 3 w 11"/>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0">
                    <a:moveTo>
                      <a:pt x="3" y="10"/>
                    </a:moveTo>
                    <a:lnTo>
                      <a:pt x="10" y="10"/>
                    </a:lnTo>
                    <a:lnTo>
                      <a:pt x="10" y="7"/>
                    </a:lnTo>
                    <a:lnTo>
                      <a:pt x="3" y="7"/>
                    </a:lnTo>
                    <a:lnTo>
                      <a:pt x="3" y="7"/>
                    </a:lnTo>
                    <a:lnTo>
                      <a:pt x="2" y="6"/>
                    </a:lnTo>
                    <a:lnTo>
                      <a:pt x="2" y="4"/>
                    </a:lnTo>
                    <a:lnTo>
                      <a:pt x="2" y="4"/>
                    </a:lnTo>
                    <a:lnTo>
                      <a:pt x="3" y="3"/>
                    </a:lnTo>
                    <a:lnTo>
                      <a:pt x="3" y="3"/>
                    </a:lnTo>
                    <a:lnTo>
                      <a:pt x="11" y="3"/>
                    </a:lnTo>
                    <a:lnTo>
                      <a:pt x="11" y="2"/>
                    </a:lnTo>
                    <a:lnTo>
                      <a:pt x="4" y="0"/>
                    </a:lnTo>
                    <a:lnTo>
                      <a:pt x="4" y="0"/>
                    </a:lnTo>
                    <a:lnTo>
                      <a:pt x="2" y="2"/>
                    </a:lnTo>
                    <a:lnTo>
                      <a:pt x="0" y="4"/>
                    </a:lnTo>
                    <a:lnTo>
                      <a:pt x="0" y="4"/>
                    </a:lnTo>
                    <a:lnTo>
                      <a:pt x="0" y="7"/>
                    </a:lnTo>
                    <a:lnTo>
                      <a:pt x="3" y="10"/>
                    </a:lnTo>
                    <a:lnTo>
                      <a:pt x="3" y="10"/>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6" name="Freeform 584"/>
              <p:cNvSpPr/>
              <p:nvPr/>
            </p:nvSpPr>
            <p:spPr bwMode="auto">
              <a:xfrm>
                <a:off x="4480348" y="1324097"/>
                <a:ext cx="16164" cy="12123"/>
              </a:xfrm>
              <a:custGeom>
                <a:avLst/>
                <a:gdLst>
                  <a:gd name="T0" fmla="*/ 8 w 12"/>
                  <a:gd name="T1" fmla="*/ 2 h 9"/>
                  <a:gd name="T2" fmla="*/ 8 w 12"/>
                  <a:gd name="T3" fmla="*/ 2 h 9"/>
                  <a:gd name="T4" fmla="*/ 9 w 12"/>
                  <a:gd name="T5" fmla="*/ 2 h 9"/>
                  <a:gd name="T6" fmla="*/ 9 w 12"/>
                  <a:gd name="T7" fmla="*/ 5 h 9"/>
                  <a:gd name="T8" fmla="*/ 9 w 12"/>
                  <a:gd name="T9" fmla="*/ 5 h 9"/>
                  <a:gd name="T10" fmla="*/ 9 w 12"/>
                  <a:gd name="T11" fmla="*/ 6 h 9"/>
                  <a:gd name="T12" fmla="*/ 8 w 12"/>
                  <a:gd name="T13" fmla="*/ 6 h 9"/>
                  <a:gd name="T14" fmla="*/ 0 w 12"/>
                  <a:gd name="T15" fmla="*/ 5 h 9"/>
                  <a:gd name="T16" fmla="*/ 0 w 12"/>
                  <a:gd name="T17" fmla="*/ 8 h 9"/>
                  <a:gd name="T18" fmla="*/ 8 w 12"/>
                  <a:gd name="T19" fmla="*/ 9 h 9"/>
                  <a:gd name="T20" fmla="*/ 8 w 12"/>
                  <a:gd name="T21" fmla="*/ 9 h 9"/>
                  <a:gd name="T22" fmla="*/ 10 w 12"/>
                  <a:gd name="T23" fmla="*/ 8 h 9"/>
                  <a:gd name="T24" fmla="*/ 12 w 12"/>
                  <a:gd name="T25" fmla="*/ 5 h 9"/>
                  <a:gd name="T26" fmla="*/ 12 w 12"/>
                  <a:gd name="T27" fmla="*/ 5 h 9"/>
                  <a:gd name="T28" fmla="*/ 10 w 12"/>
                  <a:gd name="T29" fmla="*/ 1 h 9"/>
                  <a:gd name="T30" fmla="*/ 9 w 12"/>
                  <a:gd name="T31" fmla="*/ 0 h 9"/>
                  <a:gd name="T32" fmla="*/ 1 w 12"/>
                  <a:gd name="T33" fmla="*/ 0 h 9"/>
                  <a:gd name="T34" fmla="*/ 1 w 12"/>
                  <a:gd name="T35" fmla="*/ 1 h 9"/>
                  <a:gd name="T36" fmla="*/ 8 w 12"/>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8" y="2"/>
                    </a:moveTo>
                    <a:lnTo>
                      <a:pt x="8" y="2"/>
                    </a:lnTo>
                    <a:lnTo>
                      <a:pt x="9" y="2"/>
                    </a:lnTo>
                    <a:lnTo>
                      <a:pt x="9" y="5"/>
                    </a:lnTo>
                    <a:lnTo>
                      <a:pt x="9" y="5"/>
                    </a:lnTo>
                    <a:lnTo>
                      <a:pt x="9" y="6"/>
                    </a:lnTo>
                    <a:lnTo>
                      <a:pt x="8" y="6"/>
                    </a:lnTo>
                    <a:lnTo>
                      <a:pt x="0" y="5"/>
                    </a:lnTo>
                    <a:lnTo>
                      <a:pt x="0" y="8"/>
                    </a:lnTo>
                    <a:lnTo>
                      <a:pt x="8" y="9"/>
                    </a:lnTo>
                    <a:lnTo>
                      <a:pt x="8" y="9"/>
                    </a:lnTo>
                    <a:lnTo>
                      <a:pt x="10" y="8"/>
                    </a:lnTo>
                    <a:lnTo>
                      <a:pt x="12" y="5"/>
                    </a:lnTo>
                    <a:lnTo>
                      <a:pt x="12" y="5"/>
                    </a:lnTo>
                    <a:lnTo>
                      <a:pt x="10" y="1"/>
                    </a:lnTo>
                    <a:lnTo>
                      <a:pt x="9" y="0"/>
                    </a:lnTo>
                    <a:lnTo>
                      <a:pt x="1" y="0"/>
                    </a:lnTo>
                    <a:lnTo>
                      <a:pt x="1" y="1"/>
                    </a:lnTo>
                    <a:lnTo>
                      <a:pt x="8" y="2"/>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7" name="Freeform 585"/>
              <p:cNvSpPr/>
              <p:nvPr/>
            </p:nvSpPr>
            <p:spPr bwMode="auto">
              <a:xfrm>
                <a:off x="4054701" y="1703947"/>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8" name="Freeform 586"/>
              <p:cNvSpPr/>
              <p:nvPr/>
            </p:nvSpPr>
            <p:spPr bwMode="auto">
              <a:xfrm>
                <a:off x="4056048" y="1682395"/>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9" name="Freeform 587"/>
              <p:cNvSpPr/>
              <p:nvPr/>
            </p:nvSpPr>
            <p:spPr bwMode="auto">
              <a:xfrm>
                <a:off x="4060089" y="1659496"/>
                <a:ext cx="343481" cy="40410"/>
              </a:xfrm>
              <a:custGeom>
                <a:avLst/>
                <a:gdLst>
                  <a:gd name="T0" fmla="*/ 255 w 255"/>
                  <a:gd name="T1" fmla="*/ 30 h 30"/>
                  <a:gd name="T2" fmla="*/ 255 w 255"/>
                  <a:gd name="T3" fmla="*/ 29 h 30"/>
                  <a:gd name="T4" fmla="*/ 0 w 255"/>
                  <a:gd name="T5" fmla="*/ 0 h 30"/>
                  <a:gd name="T6" fmla="*/ 0 w 255"/>
                  <a:gd name="T7" fmla="*/ 2 h 30"/>
                  <a:gd name="T8" fmla="*/ 255 w 255"/>
                  <a:gd name="T9" fmla="*/ 30 h 30"/>
                </a:gdLst>
                <a:ahLst/>
                <a:cxnLst>
                  <a:cxn ang="0">
                    <a:pos x="T0" y="T1"/>
                  </a:cxn>
                  <a:cxn ang="0">
                    <a:pos x="T2" y="T3"/>
                  </a:cxn>
                  <a:cxn ang="0">
                    <a:pos x="T4" y="T5"/>
                  </a:cxn>
                  <a:cxn ang="0">
                    <a:pos x="T6" y="T7"/>
                  </a:cxn>
                  <a:cxn ang="0">
                    <a:pos x="T8" y="T9"/>
                  </a:cxn>
                </a:cxnLst>
                <a:rect l="0" t="0" r="r" b="b"/>
                <a:pathLst>
                  <a:path w="255" h="30">
                    <a:moveTo>
                      <a:pt x="255" y="30"/>
                    </a:moveTo>
                    <a:lnTo>
                      <a:pt x="255" y="29"/>
                    </a:lnTo>
                    <a:lnTo>
                      <a:pt x="0" y="0"/>
                    </a:lnTo>
                    <a:lnTo>
                      <a:pt x="0" y="2"/>
                    </a:lnTo>
                    <a:lnTo>
                      <a:pt x="255"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0" name="Freeform 588"/>
              <p:cNvSpPr/>
              <p:nvPr/>
            </p:nvSpPr>
            <p:spPr bwMode="auto">
              <a:xfrm>
                <a:off x="4061436" y="1640638"/>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1" name="Freeform 589"/>
              <p:cNvSpPr/>
              <p:nvPr/>
            </p:nvSpPr>
            <p:spPr bwMode="auto">
              <a:xfrm>
                <a:off x="4062783" y="1617740"/>
                <a:ext cx="346175" cy="39063"/>
              </a:xfrm>
              <a:custGeom>
                <a:avLst/>
                <a:gdLst>
                  <a:gd name="T0" fmla="*/ 256 w 257"/>
                  <a:gd name="T1" fmla="*/ 29 h 29"/>
                  <a:gd name="T2" fmla="*/ 257 w 257"/>
                  <a:gd name="T3" fmla="*/ 29 h 29"/>
                  <a:gd name="T4" fmla="*/ 0 w 257"/>
                  <a:gd name="T5" fmla="*/ 0 h 29"/>
                  <a:gd name="T6" fmla="*/ 0 w 257"/>
                  <a:gd name="T7" fmla="*/ 2 h 29"/>
                  <a:gd name="T8" fmla="*/ 256 w 257"/>
                  <a:gd name="T9" fmla="*/ 29 h 29"/>
                </a:gdLst>
                <a:ahLst/>
                <a:cxnLst>
                  <a:cxn ang="0">
                    <a:pos x="T0" y="T1"/>
                  </a:cxn>
                  <a:cxn ang="0">
                    <a:pos x="T2" y="T3"/>
                  </a:cxn>
                  <a:cxn ang="0">
                    <a:pos x="T4" y="T5"/>
                  </a:cxn>
                  <a:cxn ang="0">
                    <a:pos x="T6" y="T7"/>
                  </a:cxn>
                  <a:cxn ang="0">
                    <a:pos x="T8" y="T9"/>
                  </a:cxn>
                </a:cxnLst>
                <a:rect l="0" t="0" r="r" b="b"/>
                <a:pathLst>
                  <a:path w="257" h="29">
                    <a:moveTo>
                      <a:pt x="256" y="29"/>
                    </a:moveTo>
                    <a:lnTo>
                      <a:pt x="257" y="29"/>
                    </a:lnTo>
                    <a:lnTo>
                      <a:pt x="0" y="0"/>
                    </a:lnTo>
                    <a:lnTo>
                      <a:pt x="0" y="2"/>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2" name="Freeform 590"/>
              <p:cNvSpPr/>
              <p:nvPr/>
            </p:nvSpPr>
            <p:spPr bwMode="auto">
              <a:xfrm>
                <a:off x="4066824" y="1596188"/>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3" name="Freeform 591"/>
              <p:cNvSpPr/>
              <p:nvPr/>
            </p:nvSpPr>
            <p:spPr bwMode="auto">
              <a:xfrm>
                <a:off x="4069518" y="1575983"/>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4" name="Freeform 592"/>
              <p:cNvSpPr/>
              <p:nvPr/>
            </p:nvSpPr>
            <p:spPr bwMode="auto">
              <a:xfrm>
                <a:off x="4072212" y="1554431"/>
                <a:ext cx="343481" cy="39063"/>
              </a:xfrm>
              <a:custGeom>
                <a:avLst/>
                <a:gdLst>
                  <a:gd name="T0" fmla="*/ 255 w 255"/>
                  <a:gd name="T1" fmla="*/ 29 h 29"/>
                  <a:gd name="T2" fmla="*/ 255 w 255"/>
                  <a:gd name="T3" fmla="*/ 29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5" name="Freeform 593"/>
              <p:cNvSpPr/>
              <p:nvPr/>
            </p:nvSpPr>
            <p:spPr bwMode="auto">
              <a:xfrm>
                <a:off x="4074906" y="1532879"/>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6" name="Freeform 594"/>
              <p:cNvSpPr/>
              <p:nvPr/>
            </p:nvSpPr>
            <p:spPr bwMode="auto">
              <a:xfrm>
                <a:off x="4076253" y="1511328"/>
                <a:ext cx="344828" cy="39063"/>
              </a:xfrm>
              <a:custGeom>
                <a:avLst/>
                <a:gdLst>
                  <a:gd name="T0" fmla="*/ 256 w 256"/>
                  <a:gd name="T1" fmla="*/ 29 h 29"/>
                  <a:gd name="T2" fmla="*/ 256 w 256"/>
                  <a:gd name="T3" fmla="*/ 28 h 29"/>
                  <a:gd name="T4" fmla="*/ 0 w 256"/>
                  <a:gd name="T5" fmla="*/ 0 h 29"/>
                  <a:gd name="T6" fmla="*/ 0 w 256"/>
                  <a:gd name="T7" fmla="*/ 1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8"/>
                    </a:lnTo>
                    <a:lnTo>
                      <a:pt x="0" y="0"/>
                    </a:lnTo>
                    <a:lnTo>
                      <a:pt x="0" y="1"/>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7" name="Freeform 595"/>
              <p:cNvSpPr/>
              <p:nvPr/>
            </p:nvSpPr>
            <p:spPr bwMode="auto">
              <a:xfrm>
                <a:off x="4080294" y="1491123"/>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8" name="Freeform 596"/>
              <p:cNvSpPr/>
              <p:nvPr/>
            </p:nvSpPr>
            <p:spPr bwMode="auto">
              <a:xfrm>
                <a:off x="4081641" y="1469572"/>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9" name="Freeform 597"/>
              <p:cNvSpPr/>
              <p:nvPr/>
            </p:nvSpPr>
            <p:spPr bwMode="auto">
              <a:xfrm>
                <a:off x="4085681" y="1448020"/>
                <a:ext cx="343481" cy="37716"/>
              </a:xfrm>
              <a:custGeom>
                <a:avLst/>
                <a:gdLst>
                  <a:gd name="T0" fmla="*/ 255 w 255"/>
                  <a:gd name="T1" fmla="*/ 28 h 28"/>
                  <a:gd name="T2" fmla="*/ 255 w 255"/>
                  <a:gd name="T3" fmla="*/ 28 h 28"/>
                  <a:gd name="T4" fmla="*/ 0 w 255"/>
                  <a:gd name="T5" fmla="*/ 0 h 28"/>
                  <a:gd name="T6" fmla="*/ 0 w 255"/>
                  <a:gd name="T7" fmla="*/ 1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8"/>
                    </a:lnTo>
                    <a:lnTo>
                      <a:pt x="0" y="0"/>
                    </a:lnTo>
                    <a:lnTo>
                      <a:pt x="0" y="1"/>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0" name="Freeform 598"/>
              <p:cNvSpPr/>
              <p:nvPr/>
            </p:nvSpPr>
            <p:spPr bwMode="auto">
              <a:xfrm>
                <a:off x="4087029" y="1427815"/>
                <a:ext cx="343481" cy="37716"/>
              </a:xfrm>
              <a:custGeom>
                <a:avLst/>
                <a:gdLst>
                  <a:gd name="T0" fmla="*/ 255 w 255"/>
                  <a:gd name="T1" fmla="*/ 28 h 28"/>
                  <a:gd name="T2" fmla="*/ 255 w 255"/>
                  <a:gd name="T3" fmla="*/ 27 h 28"/>
                  <a:gd name="T4" fmla="*/ 0 w 255"/>
                  <a:gd name="T5" fmla="*/ 0 h 28"/>
                  <a:gd name="T6" fmla="*/ 0 w 255"/>
                  <a:gd name="T7" fmla="*/ 0 h 28"/>
                  <a:gd name="T8" fmla="*/ 255 w 255"/>
                  <a:gd name="T9" fmla="*/ 28 h 28"/>
                </a:gdLst>
                <a:ahLst/>
                <a:cxnLst>
                  <a:cxn ang="0">
                    <a:pos x="T0" y="T1"/>
                  </a:cxn>
                  <a:cxn ang="0">
                    <a:pos x="T2" y="T3"/>
                  </a:cxn>
                  <a:cxn ang="0">
                    <a:pos x="T4" y="T5"/>
                  </a:cxn>
                  <a:cxn ang="0">
                    <a:pos x="T6" y="T7"/>
                  </a:cxn>
                  <a:cxn ang="0">
                    <a:pos x="T8" y="T9"/>
                  </a:cxn>
                </a:cxnLst>
                <a:rect l="0" t="0" r="r" b="b"/>
                <a:pathLst>
                  <a:path w="255" h="28">
                    <a:moveTo>
                      <a:pt x="255" y="28"/>
                    </a:moveTo>
                    <a:lnTo>
                      <a:pt x="255" y="27"/>
                    </a:lnTo>
                    <a:lnTo>
                      <a:pt x="0" y="0"/>
                    </a:lnTo>
                    <a:lnTo>
                      <a:pt x="0" y="0"/>
                    </a:lnTo>
                    <a:lnTo>
                      <a:pt x="255"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1" name="Freeform 599"/>
              <p:cNvSpPr/>
              <p:nvPr/>
            </p:nvSpPr>
            <p:spPr bwMode="auto">
              <a:xfrm>
                <a:off x="4088375" y="1404916"/>
                <a:ext cx="346175" cy="39063"/>
              </a:xfrm>
              <a:custGeom>
                <a:avLst/>
                <a:gdLst>
                  <a:gd name="T0" fmla="*/ 257 w 257"/>
                  <a:gd name="T1" fmla="*/ 29 h 29"/>
                  <a:gd name="T2" fmla="*/ 257 w 257"/>
                  <a:gd name="T3" fmla="*/ 29 h 29"/>
                  <a:gd name="T4" fmla="*/ 0 w 257"/>
                  <a:gd name="T5" fmla="*/ 0 h 29"/>
                  <a:gd name="T6" fmla="*/ 0 w 257"/>
                  <a:gd name="T7" fmla="*/ 0 h 29"/>
                  <a:gd name="T8" fmla="*/ 257 w 257"/>
                  <a:gd name="T9" fmla="*/ 29 h 29"/>
                </a:gdLst>
                <a:ahLst/>
                <a:cxnLst>
                  <a:cxn ang="0">
                    <a:pos x="T0" y="T1"/>
                  </a:cxn>
                  <a:cxn ang="0">
                    <a:pos x="T2" y="T3"/>
                  </a:cxn>
                  <a:cxn ang="0">
                    <a:pos x="T4" y="T5"/>
                  </a:cxn>
                  <a:cxn ang="0">
                    <a:pos x="T6" y="T7"/>
                  </a:cxn>
                  <a:cxn ang="0">
                    <a:pos x="T8" y="T9"/>
                  </a:cxn>
                </a:cxnLst>
                <a:rect l="0" t="0" r="r" b="b"/>
                <a:pathLst>
                  <a:path w="257" h="29">
                    <a:moveTo>
                      <a:pt x="257" y="29"/>
                    </a:moveTo>
                    <a:lnTo>
                      <a:pt x="257" y="29"/>
                    </a:lnTo>
                    <a:lnTo>
                      <a:pt x="0" y="0"/>
                    </a:lnTo>
                    <a:lnTo>
                      <a:pt x="0" y="0"/>
                    </a:lnTo>
                    <a:lnTo>
                      <a:pt x="257"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2" name="Freeform 600"/>
              <p:cNvSpPr/>
              <p:nvPr/>
            </p:nvSpPr>
            <p:spPr bwMode="auto">
              <a:xfrm>
                <a:off x="4092417" y="1383365"/>
                <a:ext cx="343481" cy="39063"/>
              </a:xfrm>
              <a:custGeom>
                <a:avLst/>
                <a:gdLst>
                  <a:gd name="T0" fmla="*/ 255 w 255"/>
                  <a:gd name="T1" fmla="*/ 29 h 29"/>
                  <a:gd name="T2" fmla="*/ 255 w 255"/>
                  <a:gd name="T3" fmla="*/ 29 h 29"/>
                  <a:gd name="T4" fmla="*/ 0 w 255"/>
                  <a:gd name="T5" fmla="*/ 0 h 29"/>
                  <a:gd name="T6" fmla="*/ 0 w 255"/>
                  <a:gd name="T7" fmla="*/ 2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9"/>
                    </a:lnTo>
                    <a:lnTo>
                      <a:pt x="0" y="0"/>
                    </a:lnTo>
                    <a:lnTo>
                      <a:pt x="0" y="2"/>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3" name="Freeform 601"/>
              <p:cNvSpPr/>
              <p:nvPr/>
            </p:nvSpPr>
            <p:spPr bwMode="auto">
              <a:xfrm>
                <a:off x="4093763" y="1363159"/>
                <a:ext cx="344828" cy="39063"/>
              </a:xfrm>
              <a:custGeom>
                <a:avLst/>
                <a:gdLst>
                  <a:gd name="T0" fmla="*/ 256 w 256"/>
                  <a:gd name="T1" fmla="*/ 29 h 29"/>
                  <a:gd name="T2" fmla="*/ 256 w 256"/>
                  <a:gd name="T3" fmla="*/ 27 h 29"/>
                  <a:gd name="T4" fmla="*/ 0 w 256"/>
                  <a:gd name="T5" fmla="*/ 0 h 29"/>
                  <a:gd name="T6" fmla="*/ 0 w 256"/>
                  <a:gd name="T7" fmla="*/ 0 h 29"/>
                  <a:gd name="T8" fmla="*/ 256 w 256"/>
                  <a:gd name="T9" fmla="*/ 29 h 29"/>
                </a:gdLst>
                <a:ahLst/>
                <a:cxnLst>
                  <a:cxn ang="0">
                    <a:pos x="T0" y="T1"/>
                  </a:cxn>
                  <a:cxn ang="0">
                    <a:pos x="T2" y="T3"/>
                  </a:cxn>
                  <a:cxn ang="0">
                    <a:pos x="T4" y="T5"/>
                  </a:cxn>
                  <a:cxn ang="0">
                    <a:pos x="T6" y="T7"/>
                  </a:cxn>
                  <a:cxn ang="0">
                    <a:pos x="T8" y="T9"/>
                  </a:cxn>
                </a:cxnLst>
                <a:rect l="0" t="0" r="r" b="b"/>
                <a:pathLst>
                  <a:path w="256" h="29">
                    <a:moveTo>
                      <a:pt x="256" y="29"/>
                    </a:moveTo>
                    <a:lnTo>
                      <a:pt x="256" y="27"/>
                    </a:lnTo>
                    <a:lnTo>
                      <a:pt x="0" y="0"/>
                    </a:lnTo>
                    <a:lnTo>
                      <a:pt x="0" y="0"/>
                    </a:lnTo>
                    <a:lnTo>
                      <a:pt x="256"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4" name="Freeform 602"/>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5" name="Freeform 603"/>
              <p:cNvSpPr/>
              <p:nvPr/>
            </p:nvSpPr>
            <p:spPr bwMode="auto">
              <a:xfrm>
                <a:off x="4097805" y="1341608"/>
                <a:ext cx="343481" cy="39063"/>
              </a:xfrm>
              <a:custGeom>
                <a:avLst/>
                <a:gdLst>
                  <a:gd name="T0" fmla="*/ 255 w 255"/>
                  <a:gd name="T1" fmla="*/ 29 h 29"/>
                  <a:gd name="T2" fmla="*/ 255 w 255"/>
                  <a:gd name="T3" fmla="*/ 27 h 29"/>
                  <a:gd name="T4" fmla="*/ 0 w 255"/>
                  <a:gd name="T5" fmla="*/ 0 h 29"/>
                  <a:gd name="T6" fmla="*/ 0 w 255"/>
                  <a:gd name="T7" fmla="*/ 0 h 29"/>
                  <a:gd name="T8" fmla="*/ 255 w 255"/>
                  <a:gd name="T9" fmla="*/ 29 h 29"/>
                </a:gdLst>
                <a:ahLst/>
                <a:cxnLst>
                  <a:cxn ang="0">
                    <a:pos x="T0" y="T1"/>
                  </a:cxn>
                  <a:cxn ang="0">
                    <a:pos x="T2" y="T3"/>
                  </a:cxn>
                  <a:cxn ang="0">
                    <a:pos x="T4" y="T5"/>
                  </a:cxn>
                  <a:cxn ang="0">
                    <a:pos x="T6" y="T7"/>
                  </a:cxn>
                  <a:cxn ang="0">
                    <a:pos x="T8" y="T9"/>
                  </a:cxn>
                </a:cxnLst>
                <a:rect l="0" t="0" r="r" b="b"/>
                <a:pathLst>
                  <a:path w="255" h="29">
                    <a:moveTo>
                      <a:pt x="255" y="29"/>
                    </a:moveTo>
                    <a:lnTo>
                      <a:pt x="255" y="27"/>
                    </a:lnTo>
                    <a:lnTo>
                      <a:pt x="0" y="0"/>
                    </a:lnTo>
                    <a:lnTo>
                      <a:pt x="0" y="0"/>
                    </a:lnTo>
                    <a:lnTo>
                      <a:pt x="25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6" name="Freeform 604"/>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7" name="Freeform 605"/>
              <p:cNvSpPr/>
              <p:nvPr/>
            </p:nvSpPr>
            <p:spPr bwMode="auto">
              <a:xfrm>
                <a:off x="4099151" y="1320056"/>
                <a:ext cx="344828" cy="37716"/>
              </a:xfrm>
              <a:custGeom>
                <a:avLst/>
                <a:gdLst>
                  <a:gd name="T0" fmla="*/ 256 w 256"/>
                  <a:gd name="T1" fmla="*/ 28 h 28"/>
                  <a:gd name="T2" fmla="*/ 256 w 256"/>
                  <a:gd name="T3" fmla="*/ 28 h 28"/>
                  <a:gd name="T4" fmla="*/ 0 w 256"/>
                  <a:gd name="T5" fmla="*/ 0 h 28"/>
                  <a:gd name="T6" fmla="*/ 0 w 256"/>
                  <a:gd name="T7" fmla="*/ 1 h 28"/>
                  <a:gd name="T8" fmla="*/ 256 w 256"/>
                  <a:gd name="T9" fmla="*/ 28 h 28"/>
                </a:gdLst>
                <a:ahLst/>
                <a:cxnLst>
                  <a:cxn ang="0">
                    <a:pos x="T0" y="T1"/>
                  </a:cxn>
                  <a:cxn ang="0">
                    <a:pos x="T2" y="T3"/>
                  </a:cxn>
                  <a:cxn ang="0">
                    <a:pos x="T4" y="T5"/>
                  </a:cxn>
                  <a:cxn ang="0">
                    <a:pos x="T6" y="T7"/>
                  </a:cxn>
                  <a:cxn ang="0">
                    <a:pos x="T8" y="T9"/>
                  </a:cxn>
                </a:cxnLst>
                <a:rect l="0" t="0" r="r" b="b"/>
                <a:pathLst>
                  <a:path w="256" h="28">
                    <a:moveTo>
                      <a:pt x="256" y="28"/>
                    </a:moveTo>
                    <a:lnTo>
                      <a:pt x="256" y="28"/>
                    </a:lnTo>
                    <a:lnTo>
                      <a:pt x="0" y="0"/>
                    </a:lnTo>
                    <a:lnTo>
                      <a:pt x="0" y="1"/>
                    </a:lnTo>
                    <a:lnTo>
                      <a:pt x="25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8" name="Freeform 606"/>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9" name="Freeform 608"/>
              <p:cNvSpPr/>
              <p:nvPr/>
            </p:nvSpPr>
            <p:spPr bwMode="auto">
              <a:xfrm>
                <a:off x="4101845" y="1298504"/>
                <a:ext cx="344828" cy="40410"/>
              </a:xfrm>
              <a:custGeom>
                <a:avLst/>
                <a:gdLst>
                  <a:gd name="T0" fmla="*/ 256 w 256"/>
                  <a:gd name="T1" fmla="*/ 30 h 30"/>
                  <a:gd name="T2" fmla="*/ 256 w 256"/>
                  <a:gd name="T3" fmla="*/ 28 h 30"/>
                  <a:gd name="T4" fmla="*/ 1 w 256"/>
                  <a:gd name="T5" fmla="*/ 0 h 30"/>
                  <a:gd name="T6" fmla="*/ 0 w 256"/>
                  <a:gd name="T7" fmla="*/ 1 h 30"/>
                  <a:gd name="T8" fmla="*/ 256 w 256"/>
                  <a:gd name="T9" fmla="*/ 30 h 30"/>
                </a:gdLst>
                <a:ahLst/>
                <a:cxnLst>
                  <a:cxn ang="0">
                    <a:pos x="T0" y="T1"/>
                  </a:cxn>
                  <a:cxn ang="0">
                    <a:pos x="T2" y="T3"/>
                  </a:cxn>
                  <a:cxn ang="0">
                    <a:pos x="T4" y="T5"/>
                  </a:cxn>
                  <a:cxn ang="0">
                    <a:pos x="T6" y="T7"/>
                  </a:cxn>
                  <a:cxn ang="0">
                    <a:pos x="T8" y="T9"/>
                  </a:cxn>
                </a:cxnLst>
                <a:rect l="0" t="0" r="r" b="b"/>
                <a:pathLst>
                  <a:path w="256" h="30">
                    <a:moveTo>
                      <a:pt x="256" y="30"/>
                    </a:moveTo>
                    <a:lnTo>
                      <a:pt x="256" y="28"/>
                    </a:lnTo>
                    <a:lnTo>
                      <a:pt x="1" y="0"/>
                    </a:lnTo>
                    <a:lnTo>
                      <a:pt x="0" y="1"/>
                    </a:lnTo>
                    <a:lnTo>
                      <a:pt x="256"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0" name="Freeform 609"/>
              <p:cNvSpPr/>
              <p:nvPr/>
            </p:nvSpPr>
            <p:spPr bwMode="auto">
              <a:xfrm>
                <a:off x="4170542" y="1285034"/>
                <a:ext cx="278826" cy="30981"/>
              </a:xfrm>
              <a:custGeom>
                <a:avLst/>
                <a:gdLst>
                  <a:gd name="T0" fmla="*/ 207 w 207"/>
                  <a:gd name="T1" fmla="*/ 23 h 23"/>
                  <a:gd name="T2" fmla="*/ 207 w 207"/>
                  <a:gd name="T3" fmla="*/ 22 h 23"/>
                  <a:gd name="T4" fmla="*/ 0 w 207"/>
                  <a:gd name="T5" fmla="*/ 0 h 23"/>
                  <a:gd name="T6" fmla="*/ 0 w 207"/>
                  <a:gd name="T7" fmla="*/ 0 h 23"/>
                  <a:gd name="T8" fmla="*/ 207 w 207"/>
                  <a:gd name="T9" fmla="*/ 23 h 23"/>
                </a:gdLst>
                <a:ahLst/>
                <a:cxnLst>
                  <a:cxn ang="0">
                    <a:pos x="T0" y="T1"/>
                  </a:cxn>
                  <a:cxn ang="0">
                    <a:pos x="T2" y="T3"/>
                  </a:cxn>
                  <a:cxn ang="0">
                    <a:pos x="T4" y="T5"/>
                  </a:cxn>
                  <a:cxn ang="0">
                    <a:pos x="T6" y="T7"/>
                  </a:cxn>
                  <a:cxn ang="0">
                    <a:pos x="T8" y="T9"/>
                  </a:cxn>
                </a:cxnLst>
                <a:rect l="0" t="0" r="r" b="b"/>
                <a:pathLst>
                  <a:path w="207" h="23">
                    <a:moveTo>
                      <a:pt x="207" y="23"/>
                    </a:moveTo>
                    <a:lnTo>
                      <a:pt x="207" y="22"/>
                    </a:lnTo>
                    <a:lnTo>
                      <a:pt x="0" y="0"/>
                    </a:lnTo>
                    <a:lnTo>
                      <a:pt x="0" y="0"/>
                    </a:lnTo>
                    <a:lnTo>
                      <a:pt x="207" y="23"/>
                    </a:lnTo>
                    <a:close/>
                  </a:path>
                </a:pathLst>
              </a:custGeom>
              <a:solidFill>
                <a:srgbClr val="5B5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1" name="Freeform 610"/>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 name="Freeform 611"/>
              <p:cNvSpPr/>
              <p:nvPr/>
            </p:nvSpPr>
            <p:spPr bwMode="auto">
              <a:xfrm>
                <a:off x="3858042" y="1918117"/>
                <a:ext cx="327318" cy="304418"/>
              </a:xfrm>
              <a:custGeom>
                <a:avLst/>
                <a:gdLst>
                  <a:gd name="T0" fmla="*/ 112 w 243"/>
                  <a:gd name="T1" fmla="*/ 0 h 226"/>
                  <a:gd name="T2" fmla="*/ 82 w 243"/>
                  <a:gd name="T3" fmla="*/ 4 h 226"/>
                  <a:gd name="T4" fmla="*/ 71 w 243"/>
                  <a:gd name="T5" fmla="*/ 8 h 226"/>
                  <a:gd name="T6" fmla="*/ 51 w 243"/>
                  <a:gd name="T7" fmla="*/ 18 h 226"/>
                  <a:gd name="T8" fmla="*/ 34 w 243"/>
                  <a:gd name="T9" fmla="*/ 31 h 226"/>
                  <a:gd name="T10" fmla="*/ 20 w 243"/>
                  <a:gd name="T11" fmla="*/ 49 h 226"/>
                  <a:gd name="T12" fmla="*/ 9 w 243"/>
                  <a:gd name="T13" fmla="*/ 68 h 226"/>
                  <a:gd name="T14" fmla="*/ 3 w 243"/>
                  <a:gd name="T15" fmla="*/ 88 h 226"/>
                  <a:gd name="T16" fmla="*/ 0 w 243"/>
                  <a:gd name="T17" fmla="*/ 110 h 226"/>
                  <a:gd name="T18" fmla="*/ 1 w 243"/>
                  <a:gd name="T19" fmla="*/ 131 h 226"/>
                  <a:gd name="T20" fmla="*/ 4 w 243"/>
                  <a:gd name="T21" fmla="*/ 143 h 226"/>
                  <a:gd name="T22" fmla="*/ 11 w 243"/>
                  <a:gd name="T23" fmla="*/ 161 h 226"/>
                  <a:gd name="T24" fmla="*/ 31 w 243"/>
                  <a:gd name="T25" fmla="*/ 191 h 226"/>
                  <a:gd name="T26" fmla="*/ 59 w 243"/>
                  <a:gd name="T27" fmla="*/ 212 h 226"/>
                  <a:gd name="T28" fmla="*/ 93 w 243"/>
                  <a:gd name="T29" fmla="*/ 224 h 226"/>
                  <a:gd name="T30" fmla="*/ 112 w 243"/>
                  <a:gd name="T31" fmla="*/ 226 h 226"/>
                  <a:gd name="T32" fmla="*/ 142 w 243"/>
                  <a:gd name="T33" fmla="*/ 222 h 226"/>
                  <a:gd name="T34" fmla="*/ 152 w 243"/>
                  <a:gd name="T35" fmla="*/ 218 h 226"/>
                  <a:gd name="T36" fmla="*/ 171 w 243"/>
                  <a:gd name="T37" fmla="*/ 208 h 226"/>
                  <a:gd name="T38" fmla="*/ 189 w 243"/>
                  <a:gd name="T39" fmla="*/ 196 h 226"/>
                  <a:gd name="T40" fmla="*/ 202 w 243"/>
                  <a:gd name="T41" fmla="*/ 181 h 226"/>
                  <a:gd name="T42" fmla="*/ 213 w 243"/>
                  <a:gd name="T43" fmla="*/ 164 h 226"/>
                  <a:gd name="T44" fmla="*/ 220 w 243"/>
                  <a:gd name="T45" fmla="*/ 145 h 226"/>
                  <a:gd name="T46" fmla="*/ 224 w 243"/>
                  <a:gd name="T47" fmla="*/ 124 h 226"/>
                  <a:gd name="T48" fmla="*/ 224 w 243"/>
                  <a:gd name="T49" fmla="*/ 103 h 226"/>
                  <a:gd name="T50" fmla="*/ 236 w 243"/>
                  <a:gd name="T51" fmla="*/ 88 h 226"/>
                  <a:gd name="T52" fmla="*/ 239 w 243"/>
                  <a:gd name="T53" fmla="*/ 87 h 226"/>
                  <a:gd name="T54" fmla="*/ 243 w 243"/>
                  <a:gd name="T55" fmla="*/ 81 h 226"/>
                  <a:gd name="T56" fmla="*/ 240 w 243"/>
                  <a:gd name="T57" fmla="*/ 70 h 226"/>
                  <a:gd name="T58" fmla="*/ 239 w 243"/>
                  <a:gd name="T59" fmla="*/ 68 h 226"/>
                  <a:gd name="T60" fmla="*/ 235 w 243"/>
                  <a:gd name="T61" fmla="*/ 64 h 226"/>
                  <a:gd name="T62" fmla="*/ 232 w 243"/>
                  <a:gd name="T63" fmla="*/ 64 h 226"/>
                  <a:gd name="T64" fmla="*/ 216 w 243"/>
                  <a:gd name="T65" fmla="*/ 68 h 226"/>
                  <a:gd name="T66" fmla="*/ 208 w 243"/>
                  <a:gd name="T67" fmla="*/ 53 h 226"/>
                  <a:gd name="T68" fmla="*/ 186 w 243"/>
                  <a:gd name="T69" fmla="*/ 29 h 226"/>
                  <a:gd name="T70" fmla="*/ 159 w 243"/>
                  <a:gd name="T71" fmla="*/ 11 h 226"/>
                  <a:gd name="T72" fmla="*/ 128 w 243"/>
                  <a:gd name="T73" fmla="*/ 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226">
                    <a:moveTo>
                      <a:pt x="112" y="0"/>
                    </a:moveTo>
                    <a:lnTo>
                      <a:pt x="112" y="0"/>
                    </a:lnTo>
                    <a:lnTo>
                      <a:pt x="97" y="2"/>
                    </a:lnTo>
                    <a:lnTo>
                      <a:pt x="82" y="4"/>
                    </a:lnTo>
                    <a:lnTo>
                      <a:pt x="82" y="4"/>
                    </a:lnTo>
                    <a:lnTo>
                      <a:pt x="71" y="8"/>
                    </a:lnTo>
                    <a:lnTo>
                      <a:pt x="61" y="12"/>
                    </a:lnTo>
                    <a:lnTo>
                      <a:pt x="51" y="18"/>
                    </a:lnTo>
                    <a:lnTo>
                      <a:pt x="42" y="24"/>
                    </a:lnTo>
                    <a:lnTo>
                      <a:pt x="34" y="31"/>
                    </a:lnTo>
                    <a:lnTo>
                      <a:pt x="27" y="39"/>
                    </a:lnTo>
                    <a:lnTo>
                      <a:pt x="20" y="49"/>
                    </a:lnTo>
                    <a:lnTo>
                      <a:pt x="13" y="57"/>
                    </a:lnTo>
                    <a:lnTo>
                      <a:pt x="9" y="68"/>
                    </a:lnTo>
                    <a:lnTo>
                      <a:pt x="5" y="77"/>
                    </a:lnTo>
                    <a:lnTo>
                      <a:pt x="3" y="88"/>
                    </a:lnTo>
                    <a:lnTo>
                      <a:pt x="0" y="99"/>
                    </a:lnTo>
                    <a:lnTo>
                      <a:pt x="0" y="110"/>
                    </a:lnTo>
                    <a:lnTo>
                      <a:pt x="0" y="120"/>
                    </a:lnTo>
                    <a:lnTo>
                      <a:pt x="1" y="131"/>
                    </a:lnTo>
                    <a:lnTo>
                      <a:pt x="4" y="143"/>
                    </a:lnTo>
                    <a:lnTo>
                      <a:pt x="4" y="143"/>
                    </a:lnTo>
                    <a:lnTo>
                      <a:pt x="7" y="153"/>
                    </a:lnTo>
                    <a:lnTo>
                      <a:pt x="11" y="161"/>
                    </a:lnTo>
                    <a:lnTo>
                      <a:pt x="19" y="177"/>
                    </a:lnTo>
                    <a:lnTo>
                      <a:pt x="31" y="191"/>
                    </a:lnTo>
                    <a:lnTo>
                      <a:pt x="44" y="203"/>
                    </a:lnTo>
                    <a:lnTo>
                      <a:pt x="59" y="212"/>
                    </a:lnTo>
                    <a:lnTo>
                      <a:pt x="76" y="220"/>
                    </a:lnTo>
                    <a:lnTo>
                      <a:pt x="93" y="224"/>
                    </a:lnTo>
                    <a:lnTo>
                      <a:pt x="112" y="226"/>
                    </a:lnTo>
                    <a:lnTo>
                      <a:pt x="112" y="226"/>
                    </a:lnTo>
                    <a:lnTo>
                      <a:pt x="127" y="224"/>
                    </a:lnTo>
                    <a:lnTo>
                      <a:pt x="142" y="222"/>
                    </a:lnTo>
                    <a:lnTo>
                      <a:pt x="142" y="222"/>
                    </a:lnTo>
                    <a:lnTo>
                      <a:pt x="152" y="218"/>
                    </a:lnTo>
                    <a:lnTo>
                      <a:pt x="162" y="213"/>
                    </a:lnTo>
                    <a:lnTo>
                      <a:pt x="171" y="208"/>
                    </a:lnTo>
                    <a:lnTo>
                      <a:pt x="181" y="203"/>
                    </a:lnTo>
                    <a:lnTo>
                      <a:pt x="189" y="196"/>
                    </a:lnTo>
                    <a:lnTo>
                      <a:pt x="196" y="189"/>
                    </a:lnTo>
                    <a:lnTo>
                      <a:pt x="202" y="181"/>
                    </a:lnTo>
                    <a:lnTo>
                      <a:pt x="208" y="172"/>
                    </a:lnTo>
                    <a:lnTo>
                      <a:pt x="213" y="164"/>
                    </a:lnTo>
                    <a:lnTo>
                      <a:pt x="217" y="154"/>
                    </a:lnTo>
                    <a:lnTo>
                      <a:pt x="220" y="145"/>
                    </a:lnTo>
                    <a:lnTo>
                      <a:pt x="223" y="134"/>
                    </a:lnTo>
                    <a:lnTo>
                      <a:pt x="224" y="124"/>
                    </a:lnTo>
                    <a:lnTo>
                      <a:pt x="225" y="114"/>
                    </a:lnTo>
                    <a:lnTo>
                      <a:pt x="224" y="103"/>
                    </a:lnTo>
                    <a:lnTo>
                      <a:pt x="223" y="92"/>
                    </a:lnTo>
                    <a:lnTo>
                      <a:pt x="236" y="88"/>
                    </a:lnTo>
                    <a:lnTo>
                      <a:pt x="236" y="88"/>
                    </a:lnTo>
                    <a:lnTo>
                      <a:pt x="239" y="87"/>
                    </a:lnTo>
                    <a:lnTo>
                      <a:pt x="242" y="84"/>
                    </a:lnTo>
                    <a:lnTo>
                      <a:pt x="243" y="81"/>
                    </a:lnTo>
                    <a:lnTo>
                      <a:pt x="242" y="77"/>
                    </a:lnTo>
                    <a:lnTo>
                      <a:pt x="240" y="70"/>
                    </a:lnTo>
                    <a:lnTo>
                      <a:pt x="240" y="70"/>
                    </a:lnTo>
                    <a:lnTo>
                      <a:pt x="239" y="68"/>
                    </a:lnTo>
                    <a:lnTo>
                      <a:pt x="238" y="65"/>
                    </a:lnTo>
                    <a:lnTo>
                      <a:pt x="235" y="64"/>
                    </a:lnTo>
                    <a:lnTo>
                      <a:pt x="232" y="64"/>
                    </a:lnTo>
                    <a:lnTo>
                      <a:pt x="232" y="64"/>
                    </a:lnTo>
                    <a:lnTo>
                      <a:pt x="229" y="64"/>
                    </a:lnTo>
                    <a:lnTo>
                      <a:pt x="216" y="68"/>
                    </a:lnTo>
                    <a:lnTo>
                      <a:pt x="216" y="68"/>
                    </a:lnTo>
                    <a:lnTo>
                      <a:pt x="208" y="53"/>
                    </a:lnTo>
                    <a:lnTo>
                      <a:pt x="198" y="39"/>
                    </a:lnTo>
                    <a:lnTo>
                      <a:pt x="186" y="29"/>
                    </a:lnTo>
                    <a:lnTo>
                      <a:pt x="174" y="19"/>
                    </a:lnTo>
                    <a:lnTo>
                      <a:pt x="159" y="11"/>
                    </a:lnTo>
                    <a:lnTo>
                      <a:pt x="144" y="6"/>
                    </a:lnTo>
                    <a:lnTo>
                      <a:pt x="128" y="2"/>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3" name="Freeform 612"/>
              <p:cNvSpPr/>
              <p:nvPr/>
            </p:nvSpPr>
            <p:spPr bwMode="auto">
              <a:xfrm>
                <a:off x="3924043" y="1931587"/>
                <a:ext cx="301724" cy="303072"/>
              </a:xfrm>
              <a:custGeom>
                <a:avLst/>
                <a:gdLst>
                  <a:gd name="T0" fmla="*/ 220 w 224"/>
                  <a:gd name="T1" fmla="*/ 82 h 225"/>
                  <a:gd name="T2" fmla="*/ 224 w 224"/>
                  <a:gd name="T3" fmla="*/ 105 h 225"/>
                  <a:gd name="T4" fmla="*/ 224 w 224"/>
                  <a:gd name="T5" fmla="*/ 127 h 225"/>
                  <a:gd name="T6" fmla="*/ 218 w 224"/>
                  <a:gd name="T7" fmla="*/ 148 h 225"/>
                  <a:gd name="T8" fmla="*/ 210 w 224"/>
                  <a:gd name="T9" fmla="*/ 168 h 225"/>
                  <a:gd name="T10" fmla="*/ 197 w 224"/>
                  <a:gd name="T11" fmla="*/ 186 h 225"/>
                  <a:gd name="T12" fmla="*/ 182 w 224"/>
                  <a:gd name="T13" fmla="*/ 201 h 225"/>
                  <a:gd name="T14" fmla="*/ 163 w 224"/>
                  <a:gd name="T15" fmla="*/ 213 h 225"/>
                  <a:gd name="T16" fmla="*/ 141 w 224"/>
                  <a:gd name="T17" fmla="*/ 221 h 225"/>
                  <a:gd name="T18" fmla="*/ 130 w 224"/>
                  <a:gd name="T19" fmla="*/ 224 h 225"/>
                  <a:gd name="T20" fmla="*/ 108 w 224"/>
                  <a:gd name="T21" fmla="*/ 225 h 225"/>
                  <a:gd name="T22" fmla="*/ 86 w 224"/>
                  <a:gd name="T23" fmla="*/ 222 h 225"/>
                  <a:gd name="T24" fmla="*/ 66 w 224"/>
                  <a:gd name="T25" fmla="*/ 216 h 225"/>
                  <a:gd name="T26" fmla="*/ 47 w 224"/>
                  <a:gd name="T27" fmla="*/ 205 h 225"/>
                  <a:gd name="T28" fmla="*/ 31 w 224"/>
                  <a:gd name="T29" fmla="*/ 190 h 225"/>
                  <a:gd name="T30" fmla="*/ 17 w 224"/>
                  <a:gd name="T31" fmla="*/ 174 h 225"/>
                  <a:gd name="T32" fmla="*/ 6 w 224"/>
                  <a:gd name="T33" fmla="*/ 154 h 225"/>
                  <a:gd name="T34" fmla="*/ 4 w 224"/>
                  <a:gd name="T35" fmla="*/ 143 h 225"/>
                  <a:gd name="T36" fmla="*/ 0 w 224"/>
                  <a:gd name="T37" fmla="*/ 120 h 225"/>
                  <a:gd name="T38" fmla="*/ 0 w 224"/>
                  <a:gd name="T39" fmla="*/ 98 h 225"/>
                  <a:gd name="T40" fmla="*/ 5 w 224"/>
                  <a:gd name="T41" fmla="*/ 77 h 225"/>
                  <a:gd name="T42" fmla="*/ 13 w 224"/>
                  <a:gd name="T43" fmla="*/ 56 h 225"/>
                  <a:gd name="T44" fmla="*/ 27 w 224"/>
                  <a:gd name="T45" fmla="*/ 39 h 225"/>
                  <a:gd name="T46" fmla="*/ 41 w 224"/>
                  <a:gd name="T47" fmla="*/ 24 h 225"/>
                  <a:gd name="T48" fmla="*/ 60 w 224"/>
                  <a:gd name="T49" fmla="*/ 12 h 225"/>
                  <a:gd name="T50" fmla="*/ 82 w 224"/>
                  <a:gd name="T51" fmla="*/ 4 h 225"/>
                  <a:gd name="T52" fmla="*/ 93 w 224"/>
                  <a:gd name="T53" fmla="*/ 1 h 225"/>
                  <a:gd name="T54" fmla="*/ 116 w 224"/>
                  <a:gd name="T55" fmla="*/ 0 h 225"/>
                  <a:gd name="T56" fmla="*/ 137 w 224"/>
                  <a:gd name="T57" fmla="*/ 2 h 225"/>
                  <a:gd name="T58" fmla="*/ 157 w 224"/>
                  <a:gd name="T59" fmla="*/ 9 h 225"/>
                  <a:gd name="T60" fmla="*/ 176 w 224"/>
                  <a:gd name="T61" fmla="*/ 20 h 225"/>
                  <a:gd name="T62" fmla="*/ 193 w 224"/>
                  <a:gd name="T63" fmla="*/ 33 h 225"/>
                  <a:gd name="T64" fmla="*/ 206 w 224"/>
                  <a:gd name="T65" fmla="*/ 51 h 225"/>
                  <a:gd name="T66" fmla="*/ 217 w 224"/>
                  <a:gd name="T67" fmla="*/ 71 h 225"/>
                  <a:gd name="T68" fmla="*/ 220 w 224"/>
                  <a:gd name="T69" fmla="*/ 8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225">
                    <a:moveTo>
                      <a:pt x="220" y="82"/>
                    </a:moveTo>
                    <a:lnTo>
                      <a:pt x="220" y="82"/>
                    </a:lnTo>
                    <a:lnTo>
                      <a:pt x="222" y="93"/>
                    </a:lnTo>
                    <a:lnTo>
                      <a:pt x="224" y="105"/>
                    </a:lnTo>
                    <a:lnTo>
                      <a:pt x="224" y="116"/>
                    </a:lnTo>
                    <a:lnTo>
                      <a:pt x="224" y="127"/>
                    </a:lnTo>
                    <a:lnTo>
                      <a:pt x="221" y="137"/>
                    </a:lnTo>
                    <a:lnTo>
                      <a:pt x="218" y="148"/>
                    </a:lnTo>
                    <a:lnTo>
                      <a:pt x="214" y="158"/>
                    </a:lnTo>
                    <a:lnTo>
                      <a:pt x="210" y="168"/>
                    </a:lnTo>
                    <a:lnTo>
                      <a:pt x="203" y="176"/>
                    </a:lnTo>
                    <a:lnTo>
                      <a:pt x="197" y="186"/>
                    </a:lnTo>
                    <a:lnTo>
                      <a:pt x="190" y="194"/>
                    </a:lnTo>
                    <a:lnTo>
                      <a:pt x="182" y="201"/>
                    </a:lnTo>
                    <a:lnTo>
                      <a:pt x="172" y="208"/>
                    </a:lnTo>
                    <a:lnTo>
                      <a:pt x="163" y="213"/>
                    </a:lnTo>
                    <a:lnTo>
                      <a:pt x="152" y="217"/>
                    </a:lnTo>
                    <a:lnTo>
                      <a:pt x="141" y="221"/>
                    </a:lnTo>
                    <a:lnTo>
                      <a:pt x="141" y="221"/>
                    </a:lnTo>
                    <a:lnTo>
                      <a:pt x="130" y="224"/>
                    </a:lnTo>
                    <a:lnTo>
                      <a:pt x="120" y="225"/>
                    </a:lnTo>
                    <a:lnTo>
                      <a:pt x="108" y="225"/>
                    </a:lnTo>
                    <a:lnTo>
                      <a:pt x="97" y="224"/>
                    </a:lnTo>
                    <a:lnTo>
                      <a:pt x="86" y="222"/>
                    </a:lnTo>
                    <a:lnTo>
                      <a:pt x="75" y="220"/>
                    </a:lnTo>
                    <a:lnTo>
                      <a:pt x="66" y="216"/>
                    </a:lnTo>
                    <a:lnTo>
                      <a:pt x="56" y="210"/>
                    </a:lnTo>
                    <a:lnTo>
                      <a:pt x="47" y="205"/>
                    </a:lnTo>
                    <a:lnTo>
                      <a:pt x="39" y="198"/>
                    </a:lnTo>
                    <a:lnTo>
                      <a:pt x="31" y="190"/>
                    </a:lnTo>
                    <a:lnTo>
                      <a:pt x="24" y="182"/>
                    </a:lnTo>
                    <a:lnTo>
                      <a:pt x="17" y="174"/>
                    </a:lnTo>
                    <a:lnTo>
                      <a:pt x="12" y="163"/>
                    </a:lnTo>
                    <a:lnTo>
                      <a:pt x="6" y="154"/>
                    </a:lnTo>
                    <a:lnTo>
                      <a:pt x="4" y="143"/>
                    </a:lnTo>
                    <a:lnTo>
                      <a:pt x="4" y="143"/>
                    </a:lnTo>
                    <a:lnTo>
                      <a:pt x="1" y="131"/>
                    </a:lnTo>
                    <a:lnTo>
                      <a:pt x="0" y="120"/>
                    </a:lnTo>
                    <a:lnTo>
                      <a:pt x="0" y="109"/>
                    </a:lnTo>
                    <a:lnTo>
                      <a:pt x="0" y="98"/>
                    </a:lnTo>
                    <a:lnTo>
                      <a:pt x="2" y="87"/>
                    </a:lnTo>
                    <a:lnTo>
                      <a:pt x="5" y="77"/>
                    </a:lnTo>
                    <a:lnTo>
                      <a:pt x="9" y="66"/>
                    </a:lnTo>
                    <a:lnTo>
                      <a:pt x="13" y="56"/>
                    </a:lnTo>
                    <a:lnTo>
                      <a:pt x="20" y="48"/>
                    </a:lnTo>
                    <a:lnTo>
                      <a:pt x="27" y="39"/>
                    </a:lnTo>
                    <a:lnTo>
                      <a:pt x="33" y="31"/>
                    </a:lnTo>
                    <a:lnTo>
                      <a:pt x="41" y="24"/>
                    </a:lnTo>
                    <a:lnTo>
                      <a:pt x="51" y="17"/>
                    </a:lnTo>
                    <a:lnTo>
                      <a:pt x="60" y="12"/>
                    </a:lnTo>
                    <a:lnTo>
                      <a:pt x="71" y="8"/>
                    </a:lnTo>
                    <a:lnTo>
                      <a:pt x="82" y="4"/>
                    </a:lnTo>
                    <a:lnTo>
                      <a:pt x="82" y="4"/>
                    </a:lnTo>
                    <a:lnTo>
                      <a:pt x="93" y="1"/>
                    </a:lnTo>
                    <a:lnTo>
                      <a:pt x="103" y="0"/>
                    </a:lnTo>
                    <a:lnTo>
                      <a:pt x="116" y="0"/>
                    </a:lnTo>
                    <a:lnTo>
                      <a:pt x="126" y="1"/>
                    </a:lnTo>
                    <a:lnTo>
                      <a:pt x="137" y="2"/>
                    </a:lnTo>
                    <a:lnTo>
                      <a:pt x="147" y="5"/>
                    </a:lnTo>
                    <a:lnTo>
                      <a:pt x="157" y="9"/>
                    </a:lnTo>
                    <a:lnTo>
                      <a:pt x="167" y="14"/>
                    </a:lnTo>
                    <a:lnTo>
                      <a:pt x="176" y="20"/>
                    </a:lnTo>
                    <a:lnTo>
                      <a:pt x="184" y="27"/>
                    </a:lnTo>
                    <a:lnTo>
                      <a:pt x="193" y="33"/>
                    </a:lnTo>
                    <a:lnTo>
                      <a:pt x="199" y="43"/>
                    </a:lnTo>
                    <a:lnTo>
                      <a:pt x="206" y="51"/>
                    </a:lnTo>
                    <a:lnTo>
                      <a:pt x="211" y="60"/>
                    </a:lnTo>
                    <a:lnTo>
                      <a:pt x="217" y="71"/>
                    </a:lnTo>
                    <a:lnTo>
                      <a:pt x="220" y="82"/>
                    </a:lnTo>
                    <a:lnTo>
                      <a:pt x="220"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4" name="Freeform 613"/>
              <p:cNvSpPr/>
              <p:nvPr/>
            </p:nvSpPr>
            <p:spPr bwMode="auto">
              <a:xfrm>
                <a:off x="3932125" y="1939669"/>
                <a:ext cx="284214" cy="285561"/>
              </a:xfrm>
              <a:custGeom>
                <a:avLst/>
                <a:gdLst>
                  <a:gd name="T0" fmla="*/ 207 w 211"/>
                  <a:gd name="T1" fmla="*/ 77 h 212"/>
                  <a:gd name="T2" fmla="*/ 211 w 211"/>
                  <a:gd name="T3" fmla="*/ 99 h 212"/>
                  <a:gd name="T4" fmla="*/ 211 w 211"/>
                  <a:gd name="T5" fmla="*/ 121 h 212"/>
                  <a:gd name="T6" fmla="*/ 205 w 211"/>
                  <a:gd name="T7" fmla="*/ 139 h 212"/>
                  <a:gd name="T8" fmla="*/ 197 w 211"/>
                  <a:gd name="T9" fmla="*/ 158 h 212"/>
                  <a:gd name="T10" fmla="*/ 187 w 211"/>
                  <a:gd name="T11" fmla="*/ 175 h 212"/>
                  <a:gd name="T12" fmla="*/ 172 w 211"/>
                  <a:gd name="T13" fmla="*/ 189 h 212"/>
                  <a:gd name="T14" fmla="*/ 154 w 211"/>
                  <a:gd name="T15" fmla="*/ 200 h 212"/>
                  <a:gd name="T16" fmla="*/ 134 w 211"/>
                  <a:gd name="T17" fmla="*/ 208 h 212"/>
                  <a:gd name="T18" fmla="*/ 123 w 211"/>
                  <a:gd name="T19" fmla="*/ 211 h 212"/>
                  <a:gd name="T20" fmla="*/ 103 w 211"/>
                  <a:gd name="T21" fmla="*/ 212 h 212"/>
                  <a:gd name="T22" fmla="*/ 81 w 211"/>
                  <a:gd name="T23" fmla="*/ 210 h 212"/>
                  <a:gd name="T24" fmla="*/ 62 w 211"/>
                  <a:gd name="T25" fmla="*/ 203 h 212"/>
                  <a:gd name="T26" fmla="*/ 45 w 211"/>
                  <a:gd name="T27" fmla="*/ 193 h 212"/>
                  <a:gd name="T28" fmla="*/ 30 w 211"/>
                  <a:gd name="T29" fmla="*/ 180 h 212"/>
                  <a:gd name="T30" fmla="*/ 16 w 211"/>
                  <a:gd name="T31" fmla="*/ 164 h 212"/>
                  <a:gd name="T32" fmla="*/ 7 w 211"/>
                  <a:gd name="T33" fmla="*/ 145 h 212"/>
                  <a:gd name="T34" fmla="*/ 3 w 211"/>
                  <a:gd name="T35" fmla="*/ 134 h 212"/>
                  <a:gd name="T36" fmla="*/ 0 w 211"/>
                  <a:gd name="T37" fmla="*/ 114 h 212"/>
                  <a:gd name="T38" fmla="*/ 0 w 211"/>
                  <a:gd name="T39" fmla="*/ 92 h 212"/>
                  <a:gd name="T40" fmla="*/ 6 w 211"/>
                  <a:gd name="T41" fmla="*/ 73 h 212"/>
                  <a:gd name="T42" fmla="*/ 14 w 211"/>
                  <a:gd name="T43" fmla="*/ 54 h 212"/>
                  <a:gd name="T44" fmla="*/ 25 w 211"/>
                  <a:gd name="T45" fmla="*/ 37 h 212"/>
                  <a:gd name="T46" fmla="*/ 39 w 211"/>
                  <a:gd name="T47" fmla="*/ 23 h 212"/>
                  <a:gd name="T48" fmla="*/ 57 w 211"/>
                  <a:gd name="T49" fmla="*/ 13 h 212"/>
                  <a:gd name="T50" fmla="*/ 77 w 211"/>
                  <a:gd name="T51" fmla="*/ 4 h 212"/>
                  <a:gd name="T52" fmla="*/ 88 w 211"/>
                  <a:gd name="T53" fmla="*/ 2 h 212"/>
                  <a:gd name="T54" fmla="*/ 108 w 211"/>
                  <a:gd name="T55" fmla="*/ 0 h 212"/>
                  <a:gd name="T56" fmla="*/ 130 w 211"/>
                  <a:gd name="T57" fmla="*/ 3 h 212"/>
                  <a:gd name="T58" fmla="*/ 149 w 211"/>
                  <a:gd name="T59" fmla="*/ 10 h 212"/>
                  <a:gd name="T60" fmla="*/ 166 w 211"/>
                  <a:gd name="T61" fmla="*/ 19 h 212"/>
                  <a:gd name="T62" fmla="*/ 181 w 211"/>
                  <a:gd name="T63" fmla="*/ 33 h 212"/>
                  <a:gd name="T64" fmla="*/ 195 w 211"/>
                  <a:gd name="T65" fmla="*/ 49 h 212"/>
                  <a:gd name="T66" fmla="*/ 204 w 211"/>
                  <a:gd name="T67" fmla="*/ 68 h 212"/>
                  <a:gd name="T68" fmla="*/ 207 w 211"/>
                  <a:gd name="T69" fmla="*/ 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12">
                    <a:moveTo>
                      <a:pt x="207" y="77"/>
                    </a:moveTo>
                    <a:lnTo>
                      <a:pt x="207" y="77"/>
                    </a:lnTo>
                    <a:lnTo>
                      <a:pt x="210" y="88"/>
                    </a:lnTo>
                    <a:lnTo>
                      <a:pt x="211" y="99"/>
                    </a:lnTo>
                    <a:lnTo>
                      <a:pt x="211" y="110"/>
                    </a:lnTo>
                    <a:lnTo>
                      <a:pt x="211" y="121"/>
                    </a:lnTo>
                    <a:lnTo>
                      <a:pt x="208" y="130"/>
                    </a:lnTo>
                    <a:lnTo>
                      <a:pt x="205" y="139"/>
                    </a:lnTo>
                    <a:lnTo>
                      <a:pt x="203" y="149"/>
                    </a:lnTo>
                    <a:lnTo>
                      <a:pt x="197" y="158"/>
                    </a:lnTo>
                    <a:lnTo>
                      <a:pt x="192" y="166"/>
                    </a:lnTo>
                    <a:lnTo>
                      <a:pt x="187" y="175"/>
                    </a:lnTo>
                    <a:lnTo>
                      <a:pt x="178" y="183"/>
                    </a:lnTo>
                    <a:lnTo>
                      <a:pt x="172" y="189"/>
                    </a:lnTo>
                    <a:lnTo>
                      <a:pt x="162" y="195"/>
                    </a:lnTo>
                    <a:lnTo>
                      <a:pt x="154" y="200"/>
                    </a:lnTo>
                    <a:lnTo>
                      <a:pt x="145" y="204"/>
                    </a:lnTo>
                    <a:lnTo>
                      <a:pt x="134" y="208"/>
                    </a:lnTo>
                    <a:lnTo>
                      <a:pt x="134" y="208"/>
                    </a:lnTo>
                    <a:lnTo>
                      <a:pt x="123" y="211"/>
                    </a:lnTo>
                    <a:lnTo>
                      <a:pt x="112" y="212"/>
                    </a:lnTo>
                    <a:lnTo>
                      <a:pt x="103" y="212"/>
                    </a:lnTo>
                    <a:lnTo>
                      <a:pt x="92" y="211"/>
                    </a:lnTo>
                    <a:lnTo>
                      <a:pt x="81" y="210"/>
                    </a:lnTo>
                    <a:lnTo>
                      <a:pt x="72" y="207"/>
                    </a:lnTo>
                    <a:lnTo>
                      <a:pt x="62" y="203"/>
                    </a:lnTo>
                    <a:lnTo>
                      <a:pt x="53" y="199"/>
                    </a:lnTo>
                    <a:lnTo>
                      <a:pt x="45" y="193"/>
                    </a:lnTo>
                    <a:lnTo>
                      <a:pt x="37" y="187"/>
                    </a:lnTo>
                    <a:lnTo>
                      <a:pt x="30" y="180"/>
                    </a:lnTo>
                    <a:lnTo>
                      <a:pt x="23" y="172"/>
                    </a:lnTo>
                    <a:lnTo>
                      <a:pt x="16" y="164"/>
                    </a:lnTo>
                    <a:lnTo>
                      <a:pt x="11" y="154"/>
                    </a:lnTo>
                    <a:lnTo>
                      <a:pt x="7" y="145"/>
                    </a:lnTo>
                    <a:lnTo>
                      <a:pt x="3" y="134"/>
                    </a:lnTo>
                    <a:lnTo>
                      <a:pt x="3" y="134"/>
                    </a:lnTo>
                    <a:lnTo>
                      <a:pt x="2" y="123"/>
                    </a:lnTo>
                    <a:lnTo>
                      <a:pt x="0" y="114"/>
                    </a:lnTo>
                    <a:lnTo>
                      <a:pt x="0" y="103"/>
                    </a:lnTo>
                    <a:lnTo>
                      <a:pt x="0" y="92"/>
                    </a:lnTo>
                    <a:lnTo>
                      <a:pt x="3" y="83"/>
                    </a:lnTo>
                    <a:lnTo>
                      <a:pt x="6" y="73"/>
                    </a:lnTo>
                    <a:lnTo>
                      <a:pt x="8" y="64"/>
                    </a:lnTo>
                    <a:lnTo>
                      <a:pt x="14" y="54"/>
                    </a:lnTo>
                    <a:lnTo>
                      <a:pt x="19" y="45"/>
                    </a:lnTo>
                    <a:lnTo>
                      <a:pt x="25" y="37"/>
                    </a:lnTo>
                    <a:lnTo>
                      <a:pt x="33" y="30"/>
                    </a:lnTo>
                    <a:lnTo>
                      <a:pt x="39" y="23"/>
                    </a:lnTo>
                    <a:lnTo>
                      <a:pt x="49" y="18"/>
                    </a:lnTo>
                    <a:lnTo>
                      <a:pt x="57" y="13"/>
                    </a:lnTo>
                    <a:lnTo>
                      <a:pt x="66" y="7"/>
                    </a:lnTo>
                    <a:lnTo>
                      <a:pt x="77" y="4"/>
                    </a:lnTo>
                    <a:lnTo>
                      <a:pt x="77" y="4"/>
                    </a:lnTo>
                    <a:lnTo>
                      <a:pt x="88" y="2"/>
                    </a:lnTo>
                    <a:lnTo>
                      <a:pt x="99" y="0"/>
                    </a:lnTo>
                    <a:lnTo>
                      <a:pt x="108" y="0"/>
                    </a:lnTo>
                    <a:lnTo>
                      <a:pt x="119" y="2"/>
                    </a:lnTo>
                    <a:lnTo>
                      <a:pt x="130" y="3"/>
                    </a:lnTo>
                    <a:lnTo>
                      <a:pt x="139" y="6"/>
                    </a:lnTo>
                    <a:lnTo>
                      <a:pt x="149" y="10"/>
                    </a:lnTo>
                    <a:lnTo>
                      <a:pt x="158" y="14"/>
                    </a:lnTo>
                    <a:lnTo>
                      <a:pt x="166" y="19"/>
                    </a:lnTo>
                    <a:lnTo>
                      <a:pt x="174" y="26"/>
                    </a:lnTo>
                    <a:lnTo>
                      <a:pt x="181" y="33"/>
                    </a:lnTo>
                    <a:lnTo>
                      <a:pt x="188" y="41"/>
                    </a:lnTo>
                    <a:lnTo>
                      <a:pt x="195" y="49"/>
                    </a:lnTo>
                    <a:lnTo>
                      <a:pt x="200" y="58"/>
                    </a:lnTo>
                    <a:lnTo>
                      <a:pt x="204" y="68"/>
                    </a:lnTo>
                    <a:lnTo>
                      <a:pt x="207" y="77"/>
                    </a:lnTo>
                    <a:lnTo>
                      <a:pt x="207" y="77"/>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5" name="Freeform 614"/>
              <p:cNvSpPr/>
              <p:nvPr/>
            </p:nvSpPr>
            <p:spPr bwMode="auto">
              <a:xfrm>
                <a:off x="4150337" y="2016447"/>
                <a:ext cx="98330" cy="52533"/>
              </a:xfrm>
              <a:custGeom>
                <a:avLst/>
                <a:gdLst>
                  <a:gd name="T0" fmla="*/ 72 w 73"/>
                  <a:gd name="T1" fmla="*/ 7 h 39"/>
                  <a:gd name="T2" fmla="*/ 73 w 73"/>
                  <a:gd name="T3" fmla="*/ 14 h 39"/>
                  <a:gd name="T4" fmla="*/ 73 w 73"/>
                  <a:gd name="T5" fmla="*/ 14 h 39"/>
                  <a:gd name="T6" fmla="*/ 73 w 73"/>
                  <a:gd name="T7" fmla="*/ 18 h 39"/>
                  <a:gd name="T8" fmla="*/ 73 w 73"/>
                  <a:gd name="T9" fmla="*/ 20 h 39"/>
                  <a:gd name="T10" fmla="*/ 70 w 73"/>
                  <a:gd name="T11" fmla="*/ 23 h 39"/>
                  <a:gd name="T12" fmla="*/ 68 w 73"/>
                  <a:gd name="T13" fmla="*/ 24 h 39"/>
                  <a:gd name="T14" fmla="*/ 14 w 73"/>
                  <a:gd name="T15" fmla="*/ 39 h 39"/>
                  <a:gd name="T16" fmla="*/ 14 w 73"/>
                  <a:gd name="T17" fmla="*/ 39 h 39"/>
                  <a:gd name="T18" fmla="*/ 11 w 73"/>
                  <a:gd name="T19" fmla="*/ 39 h 39"/>
                  <a:gd name="T20" fmla="*/ 7 w 73"/>
                  <a:gd name="T21" fmla="*/ 39 h 39"/>
                  <a:gd name="T22" fmla="*/ 4 w 73"/>
                  <a:gd name="T23" fmla="*/ 37 h 39"/>
                  <a:gd name="T24" fmla="*/ 3 w 73"/>
                  <a:gd name="T25" fmla="*/ 34 h 39"/>
                  <a:gd name="T26" fmla="*/ 2 w 73"/>
                  <a:gd name="T27" fmla="*/ 26 h 39"/>
                  <a:gd name="T28" fmla="*/ 2 w 73"/>
                  <a:gd name="T29" fmla="*/ 26 h 39"/>
                  <a:gd name="T30" fmla="*/ 0 w 73"/>
                  <a:gd name="T31" fmla="*/ 23 h 39"/>
                  <a:gd name="T32" fmla="*/ 2 w 73"/>
                  <a:gd name="T33" fmla="*/ 19 h 39"/>
                  <a:gd name="T34" fmla="*/ 4 w 73"/>
                  <a:gd name="T35" fmla="*/ 16 h 39"/>
                  <a:gd name="T36" fmla="*/ 7 w 73"/>
                  <a:gd name="T37" fmla="*/ 15 h 39"/>
                  <a:gd name="T38" fmla="*/ 61 w 73"/>
                  <a:gd name="T39" fmla="*/ 0 h 39"/>
                  <a:gd name="T40" fmla="*/ 61 w 73"/>
                  <a:gd name="T41" fmla="*/ 0 h 39"/>
                  <a:gd name="T42" fmla="*/ 64 w 73"/>
                  <a:gd name="T43" fmla="*/ 0 h 39"/>
                  <a:gd name="T44" fmla="*/ 68 w 73"/>
                  <a:gd name="T45" fmla="*/ 1 h 39"/>
                  <a:gd name="T46" fmla="*/ 70 w 73"/>
                  <a:gd name="T47" fmla="*/ 4 h 39"/>
                  <a:gd name="T48" fmla="*/ 72 w 73"/>
                  <a:gd name="T49" fmla="*/ 7 h 39"/>
                  <a:gd name="T50" fmla="*/ 72 w 73"/>
                  <a:gd name="T5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9">
                    <a:moveTo>
                      <a:pt x="72" y="7"/>
                    </a:moveTo>
                    <a:lnTo>
                      <a:pt x="73" y="14"/>
                    </a:lnTo>
                    <a:lnTo>
                      <a:pt x="73" y="14"/>
                    </a:lnTo>
                    <a:lnTo>
                      <a:pt x="73" y="18"/>
                    </a:lnTo>
                    <a:lnTo>
                      <a:pt x="73" y="20"/>
                    </a:lnTo>
                    <a:lnTo>
                      <a:pt x="70" y="23"/>
                    </a:lnTo>
                    <a:lnTo>
                      <a:pt x="68" y="24"/>
                    </a:lnTo>
                    <a:lnTo>
                      <a:pt x="14" y="39"/>
                    </a:lnTo>
                    <a:lnTo>
                      <a:pt x="14" y="39"/>
                    </a:lnTo>
                    <a:lnTo>
                      <a:pt x="11" y="39"/>
                    </a:lnTo>
                    <a:lnTo>
                      <a:pt x="7" y="39"/>
                    </a:lnTo>
                    <a:lnTo>
                      <a:pt x="4" y="37"/>
                    </a:lnTo>
                    <a:lnTo>
                      <a:pt x="3" y="34"/>
                    </a:lnTo>
                    <a:lnTo>
                      <a:pt x="2" y="26"/>
                    </a:lnTo>
                    <a:lnTo>
                      <a:pt x="2" y="26"/>
                    </a:lnTo>
                    <a:lnTo>
                      <a:pt x="0" y="23"/>
                    </a:lnTo>
                    <a:lnTo>
                      <a:pt x="2" y="19"/>
                    </a:lnTo>
                    <a:lnTo>
                      <a:pt x="4" y="16"/>
                    </a:lnTo>
                    <a:lnTo>
                      <a:pt x="7" y="15"/>
                    </a:lnTo>
                    <a:lnTo>
                      <a:pt x="61" y="0"/>
                    </a:lnTo>
                    <a:lnTo>
                      <a:pt x="61" y="0"/>
                    </a:lnTo>
                    <a:lnTo>
                      <a:pt x="64" y="0"/>
                    </a:lnTo>
                    <a:lnTo>
                      <a:pt x="68" y="1"/>
                    </a:lnTo>
                    <a:lnTo>
                      <a:pt x="70" y="4"/>
                    </a:lnTo>
                    <a:lnTo>
                      <a:pt x="72" y="7"/>
                    </a:lnTo>
                    <a:lnTo>
                      <a:pt x="72"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6" name="Freeform 615"/>
              <p:cNvSpPr/>
              <p:nvPr/>
            </p:nvSpPr>
            <p:spPr bwMode="auto">
              <a:xfrm>
                <a:off x="4159766" y="2023182"/>
                <a:ext cx="83513" cy="40410"/>
              </a:xfrm>
              <a:custGeom>
                <a:avLst/>
                <a:gdLst>
                  <a:gd name="T0" fmla="*/ 61 w 62"/>
                  <a:gd name="T1" fmla="*/ 5 h 30"/>
                  <a:gd name="T2" fmla="*/ 62 w 62"/>
                  <a:gd name="T3" fmla="*/ 9 h 30"/>
                  <a:gd name="T4" fmla="*/ 62 w 62"/>
                  <a:gd name="T5" fmla="*/ 9 h 30"/>
                  <a:gd name="T6" fmla="*/ 62 w 62"/>
                  <a:gd name="T7" fmla="*/ 11 h 30"/>
                  <a:gd name="T8" fmla="*/ 61 w 62"/>
                  <a:gd name="T9" fmla="*/ 13 h 30"/>
                  <a:gd name="T10" fmla="*/ 59 w 62"/>
                  <a:gd name="T11" fmla="*/ 14 h 30"/>
                  <a:gd name="T12" fmla="*/ 58 w 62"/>
                  <a:gd name="T13" fmla="*/ 15 h 30"/>
                  <a:gd name="T14" fmla="*/ 8 w 62"/>
                  <a:gd name="T15" fmla="*/ 29 h 30"/>
                  <a:gd name="T16" fmla="*/ 8 w 62"/>
                  <a:gd name="T17" fmla="*/ 29 h 30"/>
                  <a:gd name="T18" fmla="*/ 5 w 62"/>
                  <a:gd name="T19" fmla="*/ 30 h 30"/>
                  <a:gd name="T20" fmla="*/ 4 w 62"/>
                  <a:gd name="T21" fmla="*/ 29 h 30"/>
                  <a:gd name="T22" fmla="*/ 3 w 62"/>
                  <a:gd name="T23" fmla="*/ 27 h 30"/>
                  <a:gd name="T24" fmla="*/ 1 w 62"/>
                  <a:gd name="T25" fmla="*/ 26 h 30"/>
                  <a:gd name="T26" fmla="*/ 0 w 62"/>
                  <a:gd name="T27" fmla="*/ 21 h 30"/>
                  <a:gd name="T28" fmla="*/ 0 w 62"/>
                  <a:gd name="T29" fmla="*/ 21 h 30"/>
                  <a:gd name="T30" fmla="*/ 0 w 62"/>
                  <a:gd name="T31" fmla="*/ 19 h 30"/>
                  <a:gd name="T32" fmla="*/ 0 w 62"/>
                  <a:gd name="T33" fmla="*/ 17 h 30"/>
                  <a:gd name="T34" fmla="*/ 1 w 62"/>
                  <a:gd name="T35" fmla="*/ 15 h 30"/>
                  <a:gd name="T36" fmla="*/ 4 w 62"/>
                  <a:gd name="T37" fmla="*/ 14 h 30"/>
                  <a:gd name="T38" fmla="*/ 54 w 62"/>
                  <a:gd name="T39" fmla="*/ 0 h 30"/>
                  <a:gd name="T40" fmla="*/ 54 w 62"/>
                  <a:gd name="T41" fmla="*/ 0 h 30"/>
                  <a:gd name="T42" fmla="*/ 55 w 62"/>
                  <a:gd name="T43" fmla="*/ 0 h 30"/>
                  <a:gd name="T44" fmla="*/ 58 w 62"/>
                  <a:gd name="T45" fmla="*/ 0 h 30"/>
                  <a:gd name="T46" fmla="*/ 59 w 62"/>
                  <a:gd name="T47" fmla="*/ 2 h 30"/>
                  <a:gd name="T48" fmla="*/ 61 w 62"/>
                  <a:gd name="T49" fmla="*/ 5 h 30"/>
                  <a:gd name="T50" fmla="*/ 61 w 62"/>
                  <a:gd name="T5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30">
                    <a:moveTo>
                      <a:pt x="61" y="5"/>
                    </a:moveTo>
                    <a:lnTo>
                      <a:pt x="62" y="9"/>
                    </a:lnTo>
                    <a:lnTo>
                      <a:pt x="62" y="9"/>
                    </a:lnTo>
                    <a:lnTo>
                      <a:pt x="62" y="11"/>
                    </a:lnTo>
                    <a:lnTo>
                      <a:pt x="61" y="13"/>
                    </a:lnTo>
                    <a:lnTo>
                      <a:pt x="59" y="14"/>
                    </a:lnTo>
                    <a:lnTo>
                      <a:pt x="58" y="15"/>
                    </a:lnTo>
                    <a:lnTo>
                      <a:pt x="8" y="29"/>
                    </a:lnTo>
                    <a:lnTo>
                      <a:pt x="8" y="29"/>
                    </a:lnTo>
                    <a:lnTo>
                      <a:pt x="5" y="30"/>
                    </a:lnTo>
                    <a:lnTo>
                      <a:pt x="4" y="29"/>
                    </a:lnTo>
                    <a:lnTo>
                      <a:pt x="3" y="27"/>
                    </a:lnTo>
                    <a:lnTo>
                      <a:pt x="1" y="26"/>
                    </a:lnTo>
                    <a:lnTo>
                      <a:pt x="0" y="21"/>
                    </a:lnTo>
                    <a:lnTo>
                      <a:pt x="0" y="21"/>
                    </a:lnTo>
                    <a:lnTo>
                      <a:pt x="0" y="19"/>
                    </a:lnTo>
                    <a:lnTo>
                      <a:pt x="0" y="17"/>
                    </a:lnTo>
                    <a:lnTo>
                      <a:pt x="1" y="15"/>
                    </a:lnTo>
                    <a:lnTo>
                      <a:pt x="4" y="14"/>
                    </a:lnTo>
                    <a:lnTo>
                      <a:pt x="54" y="0"/>
                    </a:lnTo>
                    <a:lnTo>
                      <a:pt x="54" y="0"/>
                    </a:lnTo>
                    <a:lnTo>
                      <a:pt x="55" y="0"/>
                    </a:lnTo>
                    <a:lnTo>
                      <a:pt x="58" y="0"/>
                    </a:lnTo>
                    <a:lnTo>
                      <a:pt x="59" y="2"/>
                    </a:lnTo>
                    <a:lnTo>
                      <a:pt x="61" y="5"/>
                    </a:lnTo>
                    <a:lnTo>
                      <a:pt x="61" y="5"/>
                    </a:lnTo>
                    <a:close/>
                  </a:path>
                </a:pathLst>
              </a:custGeom>
              <a:solidFill>
                <a:srgbClr val="E4E4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7" name="Freeform 616"/>
              <p:cNvSpPr/>
              <p:nvPr/>
            </p:nvSpPr>
            <p:spPr bwMode="auto">
              <a:xfrm>
                <a:off x="3953677" y="1963914"/>
                <a:ext cx="241111" cy="238417"/>
              </a:xfrm>
              <a:custGeom>
                <a:avLst/>
                <a:gdLst>
                  <a:gd name="T0" fmla="*/ 175 w 179"/>
                  <a:gd name="T1" fmla="*/ 65 h 177"/>
                  <a:gd name="T2" fmla="*/ 179 w 179"/>
                  <a:gd name="T3" fmla="*/ 82 h 177"/>
                  <a:gd name="T4" fmla="*/ 177 w 179"/>
                  <a:gd name="T5" fmla="*/ 100 h 177"/>
                  <a:gd name="T6" fmla="*/ 173 w 179"/>
                  <a:gd name="T7" fmla="*/ 116 h 177"/>
                  <a:gd name="T8" fmla="*/ 167 w 179"/>
                  <a:gd name="T9" fmla="*/ 132 h 177"/>
                  <a:gd name="T10" fmla="*/ 157 w 179"/>
                  <a:gd name="T11" fmla="*/ 146 h 177"/>
                  <a:gd name="T12" fmla="*/ 145 w 179"/>
                  <a:gd name="T13" fmla="*/ 158 h 177"/>
                  <a:gd name="T14" fmla="*/ 130 w 179"/>
                  <a:gd name="T15" fmla="*/ 167 h 177"/>
                  <a:gd name="T16" fmla="*/ 114 w 179"/>
                  <a:gd name="T17" fmla="*/ 174 h 177"/>
                  <a:gd name="T18" fmla="*/ 104 w 179"/>
                  <a:gd name="T19" fmla="*/ 175 h 177"/>
                  <a:gd name="T20" fmla="*/ 87 w 179"/>
                  <a:gd name="T21" fmla="*/ 177 h 177"/>
                  <a:gd name="T22" fmla="*/ 69 w 179"/>
                  <a:gd name="T23" fmla="*/ 174 h 177"/>
                  <a:gd name="T24" fmla="*/ 53 w 179"/>
                  <a:gd name="T25" fmla="*/ 169 h 177"/>
                  <a:gd name="T26" fmla="*/ 38 w 179"/>
                  <a:gd name="T27" fmla="*/ 161 h 177"/>
                  <a:gd name="T28" fmla="*/ 26 w 179"/>
                  <a:gd name="T29" fmla="*/ 150 h 177"/>
                  <a:gd name="T30" fmla="*/ 15 w 179"/>
                  <a:gd name="T31" fmla="*/ 136 h 177"/>
                  <a:gd name="T32" fmla="*/ 7 w 179"/>
                  <a:gd name="T33" fmla="*/ 120 h 177"/>
                  <a:gd name="T34" fmla="*/ 5 w 179"/>
                  <a:gd name="T35" fmla="*/ 112 h 177"/>
                  <a:gd name="T36" fmla="*/ 0 w 179"/>
                  <a:gd name="T37" fmla="*/ 94 h 177"/>
                  <a:gd name="T38" fmla="*/ 2 w 179"/>
                  <a:gd name="T39" fmla="*/ 77 h 177"/>
                  <a:gd name="T40" fmla="*/ 6 w 179"/>
                  <a:gd name="T41" fmla="*/ 61 h 177"/>
                  <a:gd name="T42" fmla="*/ 13 w 179"/>
                  <a:gd name="T43" fmla="*/ 44 h 177"/>
                  <a:gd name="T44" fmla="*/ 22 w 179"/>
                  <a:gd name="T45" fmla="*/ 31 h 177"/>
                  <a:gd name="T46" fmla="*/ 34 w 179"/>
                  <a:gd name="T47" fmla="*/ 19 h 177"/>
                  <a:gd name="T48" fmla="*/ 49 w 179"/>
                  <a:gd name="T49" fmla="*/ 9 h 177"/>
                  <a:gd name="T50" fmla="*/ 65 w 179"/>
                  <a:gd name="T51" fmla="*/ 3 h 177"/>
                  <a:gd name="T52" fmla="*/ 75 w 179"/>
                  <a:gd name="T53" fmla="*/ 1 h 177"/>
                  <a:gd name="T54" fmla="*/ 92 w 179"/>
                  <a:gd name="T55" fmla="*/ 0 h 177"/>
                  <a:gd name="T56" fmla="*/ 110 w 179"/>
                  <a:gd name="T57" fmla="*/ 1 h 177"/>
                  <a:gd name="T58" fmla="*/ 126 w 179"/>
                  <a:gd name="T59" fmla="*/ 7 h 177"/>
                  <a:gd name="T60" fmla="*/ 141 w 179"/>
                  <a:gd name="T61" fmla="*/ 16 h 177"/>
                  <a:gd name="T62" fmla="*/ 153 w 179"/>
                  <a:gd name="T63" fmla="*/ 27 h 177"/>
                  <a:gd name="T64" fmla="*/ 164 w 179"/>
                  <a:gd name="T65" fmla="*/ 40 h 177"/>
                  <a:gd name="T66" fmla="*/ 172 w 179"/>
                  <a:gd name="T67" fmla="*/ 55 h 177"/>
                  <a:gd name="T68" fmla="*/ 175 w 179"/>
                  <a:gd name="T69" fmla="*/ 6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77">
                    <a:moveTo>
                      <a:pt x="175" y="65"/>
                    </a:moveTo>
                    <a:lnTo>
                      <a:pt x="175" y="65"/>
                    </a:lnTo>
                    <a:lnTo>
                      <a:pt x="177" y="73"/>
                    </a:lnTo>
                    <a:lnTo>
                      <a:pt x="179" y="82"/>
                    </a:lnTo>
                    <a:lnTo>
                      <a:pt x="179" y="90"/>
                    </a:lnTo>
                    <a:lnTo>
                      <a:pt x="177" y="100"/>
                    </a:lnTo>
                    <a:lnTo>
                      <a:pt x="176" y="108"/>
                    </a:lnTo>
                    <a:lnTo>
                      <a:pt x="173" y="116"/>
                    </a:lnTo>
                    <a:lnTo>
                      <a:pt x="171" y="124"/>
                    </a:lnTo>
                    <a:lnTo>
                      <a:pt x="167" y="132"/>
                    </a:lnTo>
                    <a:lnTo>
                      <a:pt x="162" y="139"/>
                    </a:lnTo>
                    <a:lnTo>
                      <a:pt x="157" y="146"/>
                    </a:lnTo>
                    <a:lnTo>
                      <a:pt x="152" y="152"/>
                    </a:lnTo>
                    <a:lnTo>
                      <a:pt x="145" y="158"/>
                    </a:lnTo>
                    <a:lnTo>
                      <a:pt x="138" y="163"/>
                    </a:lnTo>
                    <a:lnTo>
                      <a:pt x="130" y="167"/>
                    </a:lnTo>
                    <a:lnTo>
                      <a:pt x="122" y="171"/>
                    </a:lnTo>
                    <a:lnTo>
                      <a:pt x="114" y="174"/>
                    </a:lnTo>
                    <a:lnTo>
                      <a:pt x="114" y="174"/>
                    </a:lnTo>
                    <a:lnTo>
                      <a:pt x="104" y="175"/>
                    </a:lnTo>
                    <a:lnTo>
                      <a:pt x="95" y="177"/>
                    </a:lnTo>
                    <a:lnTo>
                      <a:pt x="87" y="177"/>
                    </a:lnTo>
                    <a:lnTo>
                      <a:pt x="79" y="177"/>
                    </a:lnTo>
                    <a:lnTo>
                      <a:pt x="69" y="174"/>
                    </a:lnTo>
                    <a:lnTo>
                      <a:pt x="61" y="173"/>
                    </a:lnTo>
                    <a:lnTo>
                      <a:pt x="53" y="169"/>
                    </a:lnTo>
                    <a:lnTo>
                      <a:pt x="46" y="166"/>
                    </a:lnTo>
                    <a:lnTo>
                      <a:pt x="38" y="161"/>
                    </a:lnTo>
                    <a:lnTo>
                      <a:pt x="32" y="155"/>
                    </a:lnTo>
                    <a:lnTo>
                      <a:pt x="26" y="150"/>
                    </a:lnTo>
                    <a:lnTo>
                      <a:pt x="19" y="143"/>
                    </a:lnTo>
                    <a:lnTo>
                      <a:pt x="15" y="136"/>
                    </a:lnTo>
                    <a:lnTo>
                      <a:pt x="10" y="128"/>
                    </a:lnTo>
                    <a:lnTo>
                      <a:pt x="7" y="120"/>
                    </a:lnTo>
                    <a:lnTo>
                      <a:pt x="5" y="112"/>
                    </a:lnTo>
                    <a:lnTo>
                      <a:pt x="5" y="112"/>
                    </a:lnTo>
                    <a:lnTo>
                      <a:pt x="2" y="103"/>
                    </a:lnTo>
                    <a:lnTo>
                      <a:pt x="0" y="94"/>
                    </a:lnTo>
                    <a:lnTo>
                      <a:pt x="0" y="85"/>
                    </a:lnTo>
                    <a:lnTo>
                      <a:pt x="2" y="77"/>
                    </a:lnTo>
                    <a:lnTo>
                      <a:pt x="3" y="69"/>
                    </a:lnTo>
                    <a:lnTo>
                      <a:pt x="6" y="61"/>
                    </a:lnTo>
                    <a:lnTo>
                      <a:pt x="9" y="53"/>
                    </a:lnTo>
                    <a:lnTo>
                      <a:pt x="13" y="44"/>
                    </a:lnTo>
                    <a:lnTo>
                      <a:pt x="17" y="38"/>
                    </a:lnTo>
                    <a:lnTo>
                      <a:pt x="22" y="31"/>
                    </a:lnTo>
                    <a:lnTo>
                      <a:pt x="27" y="24"/>
                    </a:lnTo>
                    <a:lnTo>
                      <a:pt x="34" y="19"/>
                    </a:lnTo>
                    <a:lnTo>
                      <a:pt x="41" y="13"/>
                    </a:lnTo>
                    <a:lnTo>
                      <a:pt x="49" y="9"/>
                    </a:lnTo>
                    <a:lnTo>
                      <a:pt x="57" y="5"/>
                    </a:lnTo>
                    <a:lnTo>
                      <a:pt x="65" y="3"/>
                    </a:lnTo>
                    <a:lnTo>
                      <a:pt x="65" y="3"/>
                    </a:lnTo>
                    <a:lnTo>
                      <a:pt x="75" y="1"/>
                    </a:lnTo>
                    <a:lnTo>
                      <a:pt x="84" y="0"/>
                    </a:lnTo>
                    <a:lnTo>
                      <a:pt x="92" y="0"/>
                    </a:lnTo>
                    <a:lnTo>
                      <a:pt x="100" y="0"/>
                    </a:lnTo>
                    <a:lnTo>
                      <a:pt x="110" y="1"/>
                    </a:lnTo>
                    <a:lnTo>
                      <a:pt x="118" y="4"/>
                    </a:lnTo>
                    <a:lnTo>
                      <a:pt x="126" y="7"/>
                    </a:lnTo>
                    <a:lnTo>
                      <a:pt x="133" y="11"/>
                    </a:lnTo>
                    <a:lnTo>
                      <a:pt x="141" y="16"/>
                    </a:lnTo>
                    <a:lnTo>
                      <a:pt x="148" y="20"/>
                    </a:lnTo>
                    <a:lnTo>
                      <a:pt x="153" y="27"/>
                    </a:lnTo>
                    <a:lnTo>
                      <a:pt x="160" y="34"/>
                    </a:lnTo>
                    <a:lnTo>
                      <a:pt x="164" y="40"/>
                    </a:lnTo>
                    <a:lnTo>
                      <a:pt x="169" y="47"/>
                    </a:lnTo>
                    <a:lnTo>
                      <a:pt x="172" y="55"/>
                    </a:lnTo>
                    <a:lnTo>
                      <a:pt x="175" y="65"/>
                    </a:lnTo>
                    <a:lnTo>
                      <a:pt x="175"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8" name="Freeform 617"/>
              <p:cNvSpPr/>
              <p:nvPr/>
            </p:nvSpPr>
            <p:spPr bwMode="auto">
              <a:xfrm>
                <a:off x="3967147" y="1974690"/>
                <a:ext cx="214171" cy="216865"/>
              </a:xfrm>
              <a:custGeom>
                <a:avLst/>
                <a:gdLst>
                  <a:gd name="T0" fmla="*/ 157 w 159"/>
                  <a:gd name="T1" fmla="*/ 59 h 161"/>
                  <a:gd name="T2" fmla="*/ 157 w 159"/>
                  <a:gd name="T3" fmla="*/ 59 h 161"/>
                  <a:gd name="T4" fmla="*/ 158 w 159"/>
                  <a:gd name="T5" fmla="*/ 68 h 161"/>
                  <a:gd name="T6" fmla="*/ 159 w 159"/>
                  <a:gd name="T7" fmla="*/ 74 h 161"/>
                  <a:gd name="T8" fmla="*/ 159 w 159"/>
                  <a:gd name="T9" fmla="*/ 90 h 161"/>
                  <a:gd name="T10" fmla="*/ 155 w 159"/>
                  <a:gd name="T11" fmla="*/ 105 h 161"/>
                  <a:gd name="T12" fmla="*/ 150 w 159"/>
                  <a:gd name="T13" fmla="*/ 120 h 161"/>
                  <a:gd name="T14" fmla="*/ 140 w 159"/>
                  <a:gd name="T15" fmla="*/ 132 h 161"/>
                  <a:gd name="T16" fmla="*/ 130 w 159"/>
                  <a:gd name="T17" fmla="*/ 143 h 161"/>
                  <a:gd name="T18" fmla="*/ 116 w 159"/>
                  <a:gd name="T19" fmla="*/ 151 h 161"/>
                  <a:gd name="T20" fmla="*/ 109 w 159"/>
                  <a:gd name="T21" fmla="*/ 155 h 161"/>
                  <a:gd name="T22" fmla="*/ 101 w 159"/>
                  <a:gd name="T23" fmla="*/ 157 h 161"/>
                  <a:gd name="T24" fmla="*/ 101 w 159"/>
                  <a:gd name="T25" fmla="*/ 157 h 161"/>
                  <a:gd name="T26" fmla="*/ 93 w 159"/>
                  <a:gd name="T27" fmla="*/ 159 h 161"/>
                  <a:gd name="T28" fmla="*/ 85 w 159"/>
                  <a:gd name="T29" fmla="*/ 161 h 161"/>
                  <a:gd name="T30" fmla="*/ 69 w 159"/>
                  <a:gd name="T31" fmla="*/ 159 h 161"/>
                  <a:gd name="T32" fmla="*/ 54 w 159"/>
                  <a:gd name="T33" fmla="*/ 157 h 161"/>
                  <a:gd name="T34" fmla="*/ 40 w 159"/>
                  <a:gd name="T35" fmla="*/ 150 h 161"/>
                  <a:gd name="T36" fmla="*/ 28 w 159"/>
                  <a:gd name="T37" fmla="*/ 140 h 161"/>
                  <a:gd name="T38" fmla="*/ 17 w 159"/>
                  <a:gd name="T39" fmla="*/ 130 h 161"/>
                  <a:gd name="T40" fmla="*/ 8 w 159"/>
                  <a:gd name="T41" fmla="*/ 116 h 161"/>
                  <a:gd name="T42" fmla="*/ 5 w 159"/>
                  <a:gd name="T43" fmla="*/ 109 h 161"/>
                  <a:gd name="T44" fmla="*/ 3 w 159"/>
                  <a:gd name="T45" fmla="*/ 101 h 161"/>
                  <a:gd name="T46" fmla="*/ 3 w 159"/>
                  <a:gd name="T47" fmla="*/ 101 h 161"/>
                  <a:gd name="T48" fmla="*/ 1 w 159"/>
                  <a:gd name="T49" fmla="*/ 93 h 161"/>
                  <a:gd name="T50" fmla="*/ 0 w 159"/>
                  <a:gd name="T51" fmla="*/ 85 h 161"/>
                  <a:gd name="T52" fmla="*/ 0 w 159"/>
                  <a:gd name="T53" fmla="*/ 70 h 161"/>
                  <a:gd name="T54" fmla="*/ 4 w 159"/>
                  <a:gd name="T55" fmla="*/ 55 h 161"/>
                  <a:gd name="T56" fmla="*/ 9 w 159"/>
                  <a:gd name="T57" fmla="*/ 41 h 161"/>
                  <a:gd name="T58" fmla="*/ 19 w 159"/>
                  <a:gd name="T59" fmla="*/ 28 h 161"/>
                  <a:gd name="T60" fmla="*/ 30 w 159"/>
                  <a:gd name="T61" fmla="*/ 18 h 161"/>
                  <a:gd name="T62" fmla="*/ 43 w 159"/>
                  <a:gd name="T63" fmla="*/ 9 h 161"/>
                  <a:gd name="T64" fmla="*/ 50 w 159"/>
                  <a:gd name="T65" fmla="*/ 5 h 161"/>
                  <a:gd name="T66" fmla="*/ 58 w 159"/>
                  <a:gd name="T67" fmla="*/ 3 h 161"/>
                  <a:gd name="T68" fmla="*/ 58 w 159"/>
                  <a:gd name="T69" fmla="*/ 3 h 161"/>
                  <a:gd name="T70" fmla="*/ 66 w 159"/>
                  <a:gd name="T71" fmla="*/ 1 h 161"/>
                  <a:gd name="T72" fmla="*/ 74 w 159"/>
                  <a:gd name="T73" fmla="*/ 0 h 161"/>
                  <a:gd name="T74" fmla="*/ 90 w 159"/>
                  <a:gd name="T75" fmla="*/ 1 h 161"/>
                  <a:gd name="T76" fmla="*/ 105 w 159"/>
                  <a:gd name="T77" fmla="*/ 4 h 161"/>
                  <a:gd name="T78" fmla="*/ 119 w 159"/>
                  <a:gd name="T79" fmla="*/ 11 h 161"/>
                  <a:gd name="T80" fmla="*/ 131 w 159"/>
                  <a:gd name="T81" fmla="*/ 19 h 161"/>
                  <a:gd name="T82" fmla="*/ 142 w 159"/>
                  <a:gd name="T83" fmla="*/ 31 h 161"/>
                  <a:gd name="T84" fmla="*/ 151 w 159"/>
                  <a:gd name="T85" fmla="*/ 43 h 161"/>
                  <a:gd name="T86" fmla="*/ 154 w 159"/>
                  <a:gd name="T87" fmla="*/ 51 h 161"/>
                  <a:gd name="T88" fmla="*/ 157 w 159"/>
                  <a:gd name="T89" fmla="*/ 59 h 161"/>
                  <a:gd name="T90" fmla="*/ 157 w 159"/>
                  <a:gd name="T91" fmla="*/ 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 h="161">
                    <a:moveTo>
                      <a:pt x="157" y="59"/>
                    </a:moveTo>
                    <a:lnTo>
                      <a:pt x="157" y="59"/>
                    </a:lnTo>
                    <a:lnTo>
                      <a:pt x="158" y="68"/>
                    </a:lnTo>
                    <a:lnTo>
                      <a:pt x="159" y="74"/>
                    </a:lnTo>
                    <a:lnTo>
                      <a:pt x="159" y="90"/>
                    </a:lnTo>
                    <a:lnTo>
                      <a:pt x="155" y="105"/>
                    </a:lnTo>
                    <a:lnTo>
                      <a:pt x="150" y="120"/>
                    </a:lnTo>
                    <a:lnTo>
                      <a:pt x="140" y="132"/>
                    </a:lnTo>
                    <a:lnTo>
                      <a:pt x="130" y="143"/>
                    </a:lnTo>
                    <a:lnTo>
                      <a:pt x="116" y="151"/>
                    </a:lnTo>
                    <a:lnTo>
                      <a:pt x="109" y="155"/>
                    </a:lnTo>
                    <a:lnTo>
                      <a:pt x="101" y="157"/>
                    </a:lnTo>
                    <a:lnTo>
                      <a:pt x="101" y="157"/>
                    </a:lnTo>
                    <a:lnTo>
                      <a:pt x="93" y="159"/>
                    </a:lnTo>
                    <a:lnTo>
                      <a:pt x="85" y="161"/>
                    </a:lnTo>
                    <a:lnTo>
                      <a:pt x="69" y="159"/>
                    </a:lnTo>
                    <a:lnTo>
                      <a:pt x="54" y="157"/>
                    </a:lnTo>
                    <a:lnTo>
                      <a:pt x="40" y="150"/>
                    </a:lnTo>
                    <a:lnTo>
                      <a:pt x="28" y="140"/>
                    </a:lnTo>
                    <a:lnTo>
                      <a:pt x="17" y="130"/>
                    </a:lnTo>
                    <a:lnTo>
                      <a:pt x="8" y="116"/>
                    </a:lnTo>
                    <a:lnTo>
                      <a:pt x="5" y="109"/>
                    </a:lnTo>
                    <a:lnTo>
                      <a:pt x="3" y="101"/>
                    </a:lnTo>
                    <a:lnTo>
                      <a:pt x="3" y="101"/>
                    </a:lnTo>
                    <a:lnTo>
                      <a:pt x="1" y="93"/>
                    </a:lnTo>
                    <a:lnTo>
                      <a:pt x="0" y="85"/>
                    </a:lnTo>
                    <a:lnTo>
                      <a:pt x="0" y="70"/>
                    </a:lnTo>
                    <a:lnTo>
                      <a:pt x="4" y="55"/>
                    </a:lnTo>
                    <a:lnTo>
                      <a:pt x="9" y="41"/>
                    </a:lnTo>
                    <a:lnTo>
                      <a:pt x="19" y="28"/>
                    </a:lnTo>
                    <a:lnTo>
                      <a:pt x="30" y="18"/>
                    </a:lnTo>
                    <a:lnTo>
                      <a:pt x="43" y="9"/>
                    </a:lnTo>
                    <a:lnTo>
                      <a:pt x="50" y="5"/>
                    </a:lnTo>
                    <a:lnTo>
                      <a:pt x="58" y="3"/>
                    </a:lnTo>
                    <a:lnTo>
                      <a:pt x="58" y="3"/>
                    </a:lnTo>
                    <a:lnTo>
                      <a:pt x="66" y="1"/>
                    </a:lnTo>
                    <a:lnTo>
                      <a:pt x="74" y="0"/>
                    </a:lnTo>
                    <a:lnTo>
                      <a:pt x="90" y="1"/>
                    </a:lnTo>
                    <a:lnTo>
                      <a:pt x="105" y="4"/>
                    </a:lnTo>
                    <a:lnTo>
                      <a:pt x="119" y="11"/>
                    </a:lnTo>
                    <a:lnTo>
                      <a:pt x="131" y="19"/>
                    </a:lnTo>
                    <a:lnTo>
                      <a:pt x="142" y="31"/>
                    </a:lnTo>
                    <a:lnTo>
                      <a:pt x="151" y="43"/>
                    </a:lnTo>
                    <a:lnTo>
                      <a:pt x="154" y="51"/>
                    </a:lnTo>
                    <a:lnTo>
                      <a:pt x="157" y="59"/>
                    </a:lnTo>
                    <a:lnTo>
                      <a:pt x="157" y="59"/>
                    </a:lnTo>
                    <a:close/>
                  </a:path>
                </a:pathLst>
              </a:custGeom>
              <a:solidFill>
                <a:srgbClr val="B0B0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pic>
            <p:nvPicPr>
              <p:cNvPr id="429" name="Picture 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00" y="1974690"/>
                <a:ext cx="218211" cy="2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Freeform 619"/>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1" name="Freeform 620"/>
              <p:cNvSpPr/>
              <p:nvPr/>
            </p:nvSpPr>
            <p:spPr bwMode="auto">
              <a:xfrm>
                <a:off x="4228462" y="2120164"/>
                <a:ext cx="405443" cy="363686"/>
              </a:xfrm>
              <a:custGeom>
                <a:avLst/>
                <a:gdLst>
                  <a:gd name="T0" fmla="*/ 85 w 301"/>
                  <a:gd name="T1" fmla="*/ 0 h 270"/>
                  <a:gd name="T2" fmla="*/ 85 w 301"/>
                  <a:gd name="T3" fmla="*/ 0 h 270"/>
                  <a:gd name="T4" fmla="*/ 77 w 301"/>
                  <a:gd name="T5" fmla="*/ 0 h 270"/>
                  <a:gd name="T6" fmla="*/ 69 w 301"/>
                  <a:gd name="T7" fmla="*/ 4 h 270"/>
                  <a:gd name="T8" fmla="*/ 62 w 301"/>
                  <a:gd name="T9" fmla="*/ 8 h 270"/>
                  <a:gd name="T10" fmla="*/ 57 w 301"/>
                  <a:gd name="T11" fmla="*/ 15 h 270"/>
                  <a:gd name="T12" fmla="*/ 4 w 301"/>
                  <a:gd name="T13" fmla="*/ 100 h 270"/>
                  <a:gd name="T14" fmla="*/ 4 w 301"/>
                  <a:gd name="T15" fmla="*/ 100 h 270"/>
                  <a:gd name="T16" fmla="*/ 2 w 301"/>
                  <a:gd name="T17" fmla="*/ 105 h 270"/>
                  <a:gd name="T18" fmla="*/ 0 w 301"/>
                  <a:gd name="T19" fmla="*/ 112 h 270"/>
                  <a:gd name="T20" fmla="*/ 0 w 301"/>
                  <a:gd name="T21" fmla="*/ 120 h 270"/>
                  <a:gd name="T22" fmla="*/ 2 w 301"/>
                  <a:gd name="T23" fmla="*/ 127 h 270"/>
                  <a:gd name="T24" fmla="*/ 6 w 301"/>
                  <a:gd name="T25" fmla="*/ 134 h 270"/>
                  <a:gd name="T26" fmla="*/ 10 w 301"/>
                  <a:gd name="T27" fmla="*/ 140 h 270"/>
                  <a:gd name="T28" fmla="*/ 15 w 301"/>
                  <a:gd name="T29" fmla="*/ 147 h 270"/>
                  <a:gd name="T30" fmla="*/ 22 w 301"/>
                  <a:gd name="T31" fmla="*/ 151 h 270"/>
                  <a:gd name="T32" fmla="*/ 192 w 301"/>
                  <a:gd name="T33" fmla="*/ 263 h 270"/>
                  <a:gd name="T34" fmla="*/ 192 w 301"/>
                  <a:gd name="T35" fmla="*/ 263 h 270"/>
                  <a:gd name="T36" fmla="*/ 197 w 301"/>
                  <a:gd name="T37" fmla="*/ 266 h 270"/>
                  <a:gd name="T38" fmla="*/ 204 w 301"/>
                  <a:gd name="T39" fmla="*/ 269 h 270"/>
                  <a:gd name="T40" fmla="*/ 210 w 301"/>
                  <a:gd name="T41" fmla="*/ 270 h 270"/>
                  <a:gd name="T42" fmla="*/ 216 w 301"/>
                  <a:gd name="T43" fmla="*/ 270 h 270"/>
                  <a:gd name="T44" fmla="*/ 216 w 301"/>
                  <a:gd name="T45" fmla="*/ 270 h 270"/>
                  <a:gd name="T46" fmla="*/ 224 w 301"/>
                  <a:gd name="T47" fmla="*/ 270 h 270"/>
                  <a:gd name="T48" fmla="*/ 233 w 301"/>
                  <a:gd name="T49" fmla="*/ 267 h 270"/>
                  <a:gd name="T50" fmla="*/ 239 w 301"/>
                  <a:gd name="T51" fmla="*/ 262 h 270"/>
                  <a:gd name="T52" fmla="*/ 245 w 301"/>
                  <a:gd name="T53" fmla="*/ 255 h 270"/>
                  <a:gd name="T54" fmla="*/ 297 w 301"/>
                  <a:gd name="T55" fmla="*/ 171 h 270"/>
                  <a:gd name="T56" fmla="*/ 297 w 301"/>
                  <a:gd name="T57" fmla="*/ 171 h 270"/>
                  <a:gd name="T58" fmla="*/ 300 w 301"/>
                  <a:gd name="T59" fmla="*/ 165 h 270"/>
                  <a:gd name="T60" fmla="*/ 301 w 301"/>
                  <a:gd name="T61" fmla="*/ 158 h 270"/>
                  <a:gd name="T62" fmla="*/ 301 w 301"/>
                  <a:gd name="T63" fmla="*/ 150 h 270"/>
                  <a:gd name="T64" fmla="*/ 300 w 301"/>
                  <a:gd name="T65" fmla="*/ 143 h 270"/>
                  <a:gd name="T66" fmla="*/ 296 w 301"/>
                  <a:gd name="T67" fmla="*/ 136 h 270"/>
                  <a:gd name="T68" fmla="*/ 292 w 301"/>
                  <a:gd name="T69" fmla="*/ 130 h 270"/>
                  <a:gd name="T70" fmla="*/ 287 w 301"/>
                  <a:gd name="T71" fmla="*/ 124 h 270"/>
                  <a:gd name="T72" fmla="*/ 280 w 301"/>
                  <a:gd name="T73" fmla="*/ 119 h 270"/>
                  <a:gd name="T74" fmla="*/ 110 w 301"/>
                  <a:gd name="T75" fmla="*/ 7 h 270"/>
                  <a:gd name="T76" fmla="*/ 110 w 301"/>
                  <a:gd name="T77" fmla="*/ 7 h 270"/>
                  <a:gd name="T78" fmla="*/ 104 w 301"/>
                  <a:gd name="T79" fmla="*/ 4 h 270"/>
                  <a:gd name="T80" fmla="*/ 98 w 301"/>
                  <a:gd name="T81" fmla="*/ 1 h 270"/>
                  <a:gd name="T82" fmla="*/ 92 w 301"/>
                  <a:gd name="T83" fmla="*/ 0 h 270"/>
                  <a:gd name="T84" fmla="*/ 85 w 301"/>
                  <a:gd name="T8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70">
                    <a:moveTo>
                      <a:pt x="85" y="0"/>
                    </a:moveTo>
                    <a:lnTo>
                      <a:pt x="85" y="0"/>
                    </a:lnTo>
                    <a:lnTo>
                      <a:pt x="77" y="0"/>
                    </a:lnTo>
                    <a:lnTo>
                      <a:pt x="69" y="4"/>
                    </a:lnTo>
                    <a:lnTo>
                      <a:pt x="62" y="8"/>
                    </a:lnTo>
                    <a:lnTo>
                      <a:pt x="57" y="15"/>
                    </a:lnTo>
                    <a:lnTo>
                      <a:pt x="4" y="100"/>
                    </a:lnTo>
                    <a:lnTo>
                      <a:pt x="4" y="100"/>
                    </a:lnTo>
                    <a:lnTo>
                      <a:pt x="2" y="105"/>
                    </a:lnTo>
                    <a:lnTo>
                      <a:pt x="0" y="112"/>
                    </a:lnTo>
                    <a:lnTo>
                      <a:pt x="0" y="120"/>
                    </a:lnTo>
                    <a:lnTo>
                      <a:pt x="2" y="127"/>
                    </a:lnTo>
                    <a:lnTo>
                      <a:pt x="6" y="134"/>
                    </a:lnTo>
                    <a:lnTo>
                      <a:pt x="10" y="140"/>
                    </a:lnTo>
                    <a:lnTo>
                      <a:pt x="15" y="147"/>
                    </a:lnTo>
                    <a:lnTo>
                      <a:pt x="22" y="151"/>
                    </a:lnTo>
                    <a:lnTo>
                      <a:pt x="192" y="263"/>
                    </a:lnTo>
                    <a:lnTo>
                      <a:pt x="192" y="263"/>
                    </a:lnTo>
                    <a:lnTo>
                      <a:pt x="197" y="266"/>
                    </a:lnTo>
                    <a:lnTo>
                      <a:pt x="204" y="269"/>
                    </a:lnTo>
                    <a:lnTo>
                      <a:pt x="210" y="270"/>
                    </a:lnTo>
                    <a:lnTo>
                      <a:pt x="216" y="270"/>
                    </a:lnTo>
                    <a:lnTo>
                      <a:pt x="216" y="270"/>
                    </a:lnTo>
                    <a:lnTo>
                      <a:pt x="224" y="270"/>
                    </a:lnTo>
                    <a:lnTo>
                      <a:pt x="233" y="267"/>
                    </a:lnTo>
                    <a:lnTo>
                      <a:pt x="239" y="262"/>
                    </a:lnTo>
                    <a:lnTo>
                      <a:pt x="245" y="255"/>
                    </a:lnTo>
                    <a:lnTo>
                      <a:pt x="297" y="171"/>
                    </a:lnTo>
                    <a:lnTo>
                      <a:pt x="297" y="171"/>
                    </a:lnTo>
                    <a:lnTo>
                      <a:pt x="300" y="165"/>
                    </a:lnTo>
                    <a:lnTo>
                      <a:pt x="301" y="158"/>
                    </a:lnTo>
                    <a:lnTo>
                      <a:pt x="301" y="150"/>
                    </a:lnTo>
                    <a:lnTo>
                      <a:pt x="300" y="143"/>
                    </a:lnTo>
                    <a:lnTo>
                      <a:pt x="296" y="136"/>
                    </a:lnTo>
                    <a:lnTo>
                      <a:pt x="292" y="130"/>
                    </a:lnTo>
                    <a:lnTo>
                      <a:pt x="287" y="124"/>
                    </a:lnTo>
                    <a:lnTo>
                      <a:pt x="280" y="119"/>
                    </a:lnTo>
                    <a:lnTo>
                      <a:pt x="110" y="7"/>
                    </a:lnTo>
                    <a:lnTo>
                      <a:pt x="110" y="7"/>
                    </a:lnTo>
                    <a:lnTo>
                      <a:pt x="104" y="4"/>
                    </a:lnTo>
                    <a:lnTo>
                      <a:pt x="98" y="1"/>
                    </a:lnTo>
                    <a:lnTo>
                      <a:pt x="92" y="0"/>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2" name="Freeform 621"/>
              <p:cNvSpPr/>
              <p:nvPr/>
            </p:nvSpPr>
            <p:spPr bwMode="auto">
              <a:xfrm>
                <a:off x="4267525" y="2124206"/>
                <a:ext cx="402749" cy="363686"/>
              </a:xfrm>
              <a:custGeom>
                <a:avLst/>
                <a:gdLst>
                  <a:gd name="T0" fmla="*/ 55 w 299"/>
                  <a:gd name="T1" fmla="*/ 15 h 270"/>
                  <a:gd name="T2" fmla="*/ 4 w 299"/>
                  <a:gd name="T3" fmla="*/ 100 h 270"/>
                  <a:gd name="T4" fmla="*/ 4 w 299"/>
                  <a:gd name="T5" fmla="*/ 100 h 270"/>
                  <a:gd name="T6" fmla="*/ 1 w 299"/>
                  <a:gd name="T7" fmla="*/ 105 h 270"/>
                  <a:gd name="T8" fmla="*/ 0 w 299"/>
                  <a:gd name="T9" fmla="*/ 112 h 270"/>
                  <a:gd name="T10" fmla="*/ 0 w 299"/>
                  <a:gd name="T11" fmla="*/ 120 h 270"/>
                  <a:gd name="T12" fmla="*/ 1 w 299"/>
                  <a:gd name="T13" fmla="*/ 127 h 270"/>
                  <a:gd name="T14" fmla="*/ 4 w 299"/>
                  <a:gd name="T15" fmla="*/ 133 h 270"/>
                  <a:gd name="T16" fmla="*/ 8 w 299"/>
                  <a:gd name="T17" fmla="*/ 140 h 270"/>
                  <a:gd name="T18" fmla="*/ 13 w 299"/>
                  <a:gd name="T19" fmla="*/ 147 h 270"/>
                  <a:gd name="T20" fmla="*/ 20 w 299"/>
                  <a:gd name="T21" fmla="*/ 151 h 270"/>
                  <a:gd name="T22" fmla="*/ 190 w 299"/>
                  <a:gd name="T23" fmla="*/ 263 h 270"/>
                  <a:gd name="T24" fmla="*/ 190 w 299"/>
                  <a:gd name="T25" fmla="*/ 263 h 270"/>
                  <a:gd name="T26" fmla="*/ 197 w 299"/>
                  <a:gd name="T27" fmla="*/ 267 h 270"/>
                  <a:gd name="T28" fmla="*/ 205 w 299"/>
                  <a:gd name="T29" fmla="*/ 268 h 270"/>
                  <a:gd name="T30" fmla="*/ 213 w 299"/>
                  <a:gd name="T31" fmla="*/ 270 h 270"/>
                  <a:gd name="T32" fmla="*/ 220 w 299"/>
                  <a:gd name="T33" fmla="*/ 270 h 270"/>
                  <a:gd name="T34" fmla="*/ 226 w 299"/>
                  <a:gd name="T35" fmla="*/ 268 h 270"/>
                  <a:gd name="T36" fmla="*/ 233 w 299"/>
                  <a:gd name="T37" fmla="*/ 266 h 270"/>
                  <a:gd name="T38" fmla="*/ 239 w 299"/>
                  <a:gd name="T39" fmla="*/ 260 h 270"/>
                  <a:gd name="T40" fmla="*/ 243 w 299"/>
                  <a:gd name="T41" fmla="*/ 255 h 270"/>
                  <a:gd name="T42" fmla="*/ 295 w 299"/>
                  <a:gd name="T43" fmla="*/ 171 h 270"/>
                  <a:gd name="T44" fmla="*/ 295 w 299"/>
                  <a:gd name="T45" fmla="*/ 171 h 270"/>
                  <a:gd name="T46" fmla="*/ 298 w 299"/>
                  <a:gd name="T47" fmla="*/ 164 h 270"/>
                  <a:gd name="T48" fmla="*/ 299 w 299"/>
                  <a:gd name="T49" fmla="*/ 158 h 270"/>
                  <a:gd name="T50" fmla="*/ 299 w 299"/>
                  <a:gd name="T51" fmla="*/ 150 h 270"/>
                  <a:gd name="T52" fmla="*/ 298 w 299"/>
                  <a:gd name="T53" fmla="*/ 143 h 270"/>
                  <a:gd name="T54" fmla="*/ 295 w 299"/>
                  <a:gd name="T55" fmla="*/ 136 h 270"/>
                  <a:gd name="T56" fmla="*/ 291 w 299"/>
                  <a:gd name="T57" fmla="*/ 129 h 270"/>
                  <a:gd name="T58" fmla="*/ 286 w 299"/>
                  <a:gd name="T59" fmla="*/ 123 h 270"/>
                  <a:gd name="T60" fmla="*/ 279 w 299"/>
                  <a:gd name="T61" fmla="*/ 119 h 270"/>
                  <a:gd name="T62" fmla="*/ 109 w 299"/>
                  <a:gd name="T63" fmla="*/ 6 h 270"/>
                  <a:gd name="T64" fmla="*/ 109 w 299"/>
                  <a:gd name="T65" fmla="*/ 6 h 270"/>
                  <a:gd name="T66" fmla="*/ 101 w 299"/>
                  <a:gd name="T67" fmla="*/ 2 h 270"/>
                  <a:gd name="T68" fmla="*/ 94 w 299"/>
                  <a:gd name="T69" fmla="*/ 1 h 270"/>
                  <a:gd name="T70" fmla="*/ 86 w 299"/>
                  <a:gd name="T71" fmla="*/ 0 h 270"/>
                  <a:gd name="T72" fmla="*/ 79 w 299"/>
                  <a:gd name="T73" fmla="*/ 0 h 270"/>
                  <a:gd name="T74" fmla="*/ 71 w 299"/>
                  <a:gd name="T75" fmla="*/ 1 h 270"/>
                  <a:gd name="T76" fmla="*/ 66 w 299"/>
                  <a:gd name="T77" fmla="*/ 4 h 270"/>
                  <a:gd name="T78" fmla="*/ 60 w 299"/>
                  <a:gd name="T79" fmla="*/ 9 h 270"/>
                  <a:gd name="T80" fmla="*/ 55 w 299"/>
                  <a:gd name="T81" fmla="*/ 15 h 270"/>
                  <a:gd name="T82" fmla="*/ 55 w 299"/>
                  <a:gd name="T83" fmla="*/ 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70">
                    <a:moveTo>
                      <a:pt x="55" y="15"/>
                    </a:moveTo>
                    <a:lnTo>
                      <a:pt x="4" y="100"/>
                    </a:lnTo>
                    <a:lnTo>
                      <a:pt x="4" y="100"/>
                    </a:lnTo>
                    <a:lnTo>
                      <a:pt x="1" y="105"/>
                    </a:lnTo>
                    <a:lnTo>
                      <a:pt x="0" y="112"/>
                    </a:lnTo>
                    <a:lnTo>
                      <a:pt x="0" y="120"/>
                    </a:lnTo>
                    <a:lnTo>
                      <a:pt x="1" y="127"/>
                    </a:lnTo>
                    <a:lnTo>
                      <a:pt x="4" y="133"/>
                    </a:lnTo>
                    <a:lnTo>
                      <a:pt x="8" y="140"/>
                    </a:lnTo>
                    <a:lnTo>
                      <a:pt x="13" y="147"/>
                    </a:lnTo>
                    <a:lnTo>
                      <a:pt x="20" y="151"/>
                    </a:lnTo>
                    <a:lnTo>
                      <a:pt x="190" y="263"/>
                    </a:lnTo>
                    <a:lnTo>
                      <a:pt x="190" y="263"/>
                    </a:lnTo>
                    <a:lnTo>
                      <a:pt x="197" y="267"/>
                    </a:lnTo>
                    <a:lnTo>
                      <a:pt x="205" y="268"/>
                    </a:lnTo>
                    <a:lnTo>
                      <a:pt x="213" y="270"/>
                    </a:lnTo>
                    <a:lnTo>
                      <a:pt x="220" y="270"/>
                    </a:lnTo>
                    <a:lnTo>
                      <a:pt x="226" y="268"/>
                    </a:lnTo>
                    <a:lnTo>
                      <a:pt x="233" y="266"/>
                    </a:lnTo>
                    <a:lnTo>
                      <a:pt x="239" y="260"/>
                    </a:lnTo>
                    <a:lnTo>
                      <a:pt x="243" y="255"/>
                    </a:lnTo>
                    <a:lnTo>
                      <a:pt x="295" y="171"/>
                    </a:lnTo>
                    <a:lnTo>
                      <a:pt x="295" y="171"/>
                    </a:lnTo>
                    <a:lnTo>
                      <a:pt x="298" y="164"/>
                    </a:lnTo>
                    <a:lnTo>
                      <a:pt x="299" y="158"/>
                    </a:lnTo>
                    <a:lnTo>
                      <a:pt x="299" y="150"/>
                    </a:lnTo>
                    <a:lnTo>
                      <a:pt x="298" y="143"/>
                    </a:lnTo>
                    <a:lnTo>
                      <a:pt x="295" y="136"/>
                    </a:lnTo>
                    <a:lnTo>
                      <a:pt x="291" y="129"/>
                    </a:lnTo>
                    <a:lnTo>
                      <a:pt x="286" y="123"/>
                    </a:lnTo>
                    <a:lnTo>
                      <a:pt x="279" y="119"/>
                    </a:lnTo>
                    <a:lnTo>
                      <a:pt x="109" y="6"/>
                    </a:lnTo>
                    <a:lnTo>
                      <a:pt x="109" y="6"/>
                    </a:lnTo>
                    <a:lnTo>
                      <a:pt x="101" y="2"/>
                    </a:lnTo>
                    <a:lnTo>
                      <a:pt x="94" y="1"/>
                    </a:lnTo>
                    <a:lnTo>
                      <a:pt x="86" y="0"/>
                    </a:lnTo>
                    <a:lnTo>
                      <a:pt x="79" y="0"/>
                    </a:lnTo>
                    <a:lnTo>
                      <a:pt x="71" y="1"/>
                    </a:lnTo>
                    <a:lnTo>
                      <a:pt x="66" y="4"/>
                    </a:lnTo>
                    <a:lnTo>
                      <a:pt x="60" y="9"/>
                    </a:lnTo>
                    <a:lnTo>
                      <a:pt x="55" y="15"/>
                    </a:lnTo>
                    <a:lnTo>
                      <a:pt x="55"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3" name="Freeform 622"/>
              <p:cNvSpPr/>
              <p:nvPr/>
            </p:nvSpPr>
            <p:spPr bwMode="auto">
              <a:xfrm>
                <a:off x="4301199" y="2183473"/>
                <a:ext cx="30981" cy="47145"/>
              </a:xfrm>
              <a:custGeom>
                <a:avLst/>
                <a:gdLst>
                  <a:gd name="T0" fmla="*/ 21 w 23"/>
                  <a:gd name="T1" fmla="*/ 0 h 35"/>
                  <a:gd name="T2" fmla="*/ 0 w 23"/>
                  <a:gd name="T3" fmla="*/ 33 h 35"/>
                  <a:gd name="T4" fmla="*/ 0 w 23"/>
                  <a:gd name="T5" fmla="*/ 33 h 35"/>
                  <a:gd name="T6" fmla="*/ 0 w 23"/>
                  <a:gd name="T7" fmla="*/ 34 h 35"/>
                  <a:gd name="T8" fmla="*/ 2 w 23"/>
                  <a:gd name="T9" fmla="*/ 35 h 35"/>
                  <a:gd name="T10" fmla="*/ 2 w 23"/>
                  <a:gd name="T11" fmla="*/ 35 h 35"/>
                  <a:gd name="T12" fmla="*/ 3 w 23"/>
                  <a:gd name="T13" fmla="*/ 35 h 35"/>
                  <a:gd name="T14" fmla="*/ 4 w 23"/>
                  <a:gd name="T15" fmla="*/ 34 h 35"/>
                  <a:gd name="T16" fmla="*/ 23 w 23"/>
                  <a:gd name="T17" fmla="*/ 3 h 35"/>
                  <a:gd name="T18" fmla="*/ 23 w 23"/>
                  <a:gd name="T19" fmla="*/ 3 h 35"/>
                  <a:gd name="T20" fmla="*/ 23 w 23"/>
                  <a:gd name="T21" fmla="*/ 2 h 35"/>
                  <a:gd name="T22" fmla="*/ 23 w 23"/>
                  <a:gd name="T23" fmla="*/ 0 h 35"/>
                  <a:gd name="T24" fmla="*/ 23 w 23"/>
                  <a:gd name="T25" fmla="*/ 0 h 35"/>
                  <a:gd name="T26" fmla="*/ 22 w 23"/>
                  <a:gd name="T27" fmla="*/ 0 h 35"/>
                  <a:gd name="T28" fmla="*/ 21 w 23"/>
                  <a:gd name="T29" fmla="*/ 0 h 35"/>
                  <a:gd name="T30" fmla="*/ 21 w 23"/>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5">
                    <a:moveTo>
                      <a:pt x="21" y="0"/>
                    </a:moveTo>
                    <a:lnTo>
                      <a:pt x="0" y="33"/>
                    </a:lnTo>
                    <a:lnTo>
                      <a:pt x="0" y="33"/>
                    </a:lnTo>
                    <a:lnTo>
                      <a:pt x="0" y="34"/>
                    </a:lnTo>
                    <a:lnTo>
                      <a:pt x="2" y="35"/>
                    </a:lnTo>
                    <a:lnTo>
                      <a:pt x="2" y="35"/>
                    </a:lnTo>
                    <a:lnTo>
                      <a:pt x="3" y="35"/>
                    </a:lnTo>
                    <a:lnTo>
                      <a:pt x="4" y="34"/>
                    </a:lnTo>
                    <a:lnTo>
                      <a:pt x="23" y="3"/>
                    </a:lnTo>
                    <a:lnTo>
                      <a:pt x="23" y="3"/>
                    </a:lnTo>
                    <a:lnTo>
                      <a:pt x="23" y="2"/>
                    </a:lnTo>
                    <a:lnTo>
                      <a:pt x="23" y="0"/>
                    </a:lnTo>
                    <a:lnTo>
                      <a:pt x="23" y="0"/>
                    </a:lnTo>
                    <a:lnTo>
                      <a:pt x="22" y="0"/>
                    </a:lnTo>
                    <a:lnTo>
                      <a:pt x="21" y="0"/>
                    </a:lnTo>
                    <a:lnTo>
                      <a:pt x="21" y="0"/>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4" name="Freeform 623"/>
              <p:cNvSpPr/>
              <p:nvPr/>
            </p:nvSpPr>
            <p:spPr bwMode="auto">
              <a:xfrm>
                <a:off x="4608311" y="2394949"/>
                <a:ext cx="17511" cy="16164"/>
              </a:xfrm>
              <a:custGeom>
                <a:avLst/>
                <a:gdLst>
                  <a:gd name="T0" fmla="*/ 9 w 13"/>
                  <a:gd name="T1" fmla="*/ 1 h 12"/>
                  <a:gd name="T2" fmla="*/ 9 w 13"/>
                  <a:gd name="T3" fmla="*/ 1 h 12"/>
                  <a:gd name="T4" fmla="*/ 11 w 13"/>
                  <a:gd name="T5" fmla="*/ 3 h 12"/>
                  <a:gd name="T6" fmla="*/ 13 w 13"/>
                  <a:gd name="T7" fmla="*/ 5 h 12"/>
                  <a:gd name="T8" fmla="*/ 13 w 13"/>
                  <a:gd name="T9" fmla="*/ 7 h 12"/>
                  <a:gd name="T10" fmla="*/ 11 w 13"/>
                  <a:gd name="T11" fmla="*/ 9 h 12"/>
                  <a:gd name="T12" fmla="*/ 11 w 13"/>
                  <a:gd name="T13" fmla="*/ 9 h 12"/>
                  <a:gd name="T14" fmla="*/ 10 w 13"/>
                  <a:gd name="T15" fmla="*/ 11 h 12"/>
                  <a:gd name="T16" fmla="*/ 9 w 13"/>
                  <a:gd name="T17" fmla="*/ 12 h 12"/>
                  <a:gd name="T18" fmla="*/ 6 w 13"/>
                  <a:gd name="T19" fmla="*/ 11 h 12"/>
                  <a:gd name="T20" fmla="*/ 3 w 13"/>
                  <a:gd name="T21" fmla="*/ 11 h 12"/>
                  <a:gd name="T22" fmla="*/ 3 w 13"/>
                  <a:gd name="T23" fmla="*/ 11 h 12"/>
                  <a:gd name="T24" fmla="*/ 2 w 13"/>
                  <a:gd name="T25" fmla="*/ 8 h 12"/>
                  <a:gd name="T26" fmla="*/ 0 w 13"/>
                  <a:gd name="T27" fmla="*/ 7 h 12"/>
                  <a:gd name="T28" fmla="*/ 0 w 13"/>
                  <a:gd name="T29" fmla="*/ 4 h 12"/>
                  <a:gd name="T30" fmla="*/ 0 w 13"/>
                  <a:gd name="T31" fmla="*/ 1 h 12"/>
                  <a:gd name="T32" fmla="*/ 0 w 13"/>
                  <a:gd name="T33" fmla="*/ 1 h 12"/>
                  <a:gd name="T34" fmla="*/ 2 w 13"/>
                  <a:gd name="T35" fmla="*/ 0 h 12"/>
                  <a:gd name="T36" fmla="*/ 5 w 13"/>
                  <a:gd name="T37" fmla="*/ 0 h 12"/>
                  <a:gd name="T38" fmla="*/ 7 w 13"/>
                  <a:gd name="T39" fmla="*/ 0 h 12"/>
                  <a:gd name="T40" fmla="*/ 9 w 13"/>
                  <a:gd name="T41" fmla="*/ 1 h 12"/>
                  <a:gd name="T42" fmla="*/ 9 w 13"/>
                  <a:gd name="T4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9" y="1"/>
                    </a:moveTo>
                    <a:lnTo>
                      <a:pt x="9" y="1"/>
                    </a:lnTo>
                    <a:lnTo>
                      <a:pt x="11" y="3"/>
                    </a:lnTo>
                    <a:lnTo>
                      <a:pt x="13" y="5"/>
                    </a:lnTo>
                    <a:lnTo>
                      <a:pt x="13" y="7"/>
                    </a:lnTo>
                    <a:lnTo>
                      <a:pt x="11" y="9"/>
                    </a:lnTo>
                    <a:lnTo>
                      <a:pt x="11" y="9"/>
                    </a:lnTo>
                    <a:lnTo>
                      <a:pt x="10" y="11"/>
                    </a:lnTo>
                    <a:lnTo>
                      <a:pt x="9" y="12"/>
                    </a:lnTo>
                    <a:lnTo>
                      <a:pt x="6" y="11"/>
                    </a:lnTo>
                    <a:lnTo>
                      <a:pt x="3" y="11"/>
                    </a:lnTo>
                    <a:lnTo>
                      <a:pt x="3" y="11"/>
                    </a:lnTo>
                    <a:lnTo>
                      <a:pt x="2" y="8"/>
                    </a:lnTo>
                    <a:lnTo>
                      <a:pt x="0" y="7"/>
                    </a:lnTo>
                    <a:lnTo>
                      <a:pt x="0" y="4"/>
                    </a:lnTo>
                    <a:lnTo>
                      <a:pt x="0" y="1"/>
                    </a:lnTo>
                    <a:lnTo>
                      <a:pt x="0" y="1"/>
                    </a:lnTo>
                    <a:lnTo>
                      <a:pt x="2" y="0"/>
                    </a:lnTo>
                    <a:lnTo>
                      <a:pt x="5" y="0"/>
                    </a:lnTo>
                    <a:lnTo>
                      <a:pt x="7" y="0"/>
                    </a:lnTo>
                    <a:lnTo>
                      <a:pt x="9" y="1"/>
                    </a:lnTo>
                    <a:lnTo>
                      <a:pt x="9" y="1"/>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5" name="Freeform 624"/>
              <p:cNvSpPr/>
              <p:nvPr/>
            </p:nvSpPr>
            <p:spPr bwMode="auto">
              <a:xfrm>
                <a:off x="4283689" y="2134982"/>
                <a:ext cx="367727" cy="172414"/>
              </a:xfrm>
              <a:custGeom>
                <a:avLst/>
                <a:gdLst>
                  <a:gd name="T0" fmla="*/ 273 w 273"/>
                  <a:gd name="T1" fmla="*/ 128 h 128"/>
                  <a:gd name="T2" fmla="*/ 77 w 273"/>
                  <a:gd name="T3" fmla="*/ 0 h 128"/>
                  <a:gd name="T4" fmla="*/ 75 w 273"/>
                  <a:gd name="T5" fmla="*/ 0 h 128"/>
                  <a:gd name="T6" fmla="*/ 0 w 273"/>
                  <a:gd name="T7" fmla="*/ 123 h 128"/>
                  <a:gd name="T8" fmla="*/ 0 w 273"/>
                  <a:gd name="T9" fmla="*/ 124 h 128"/>
                  <a:gd name="T10" fmla="*/ 3 w 273"/>
                  <a:gd name="T11" fmla="*/ 125 h 128"/>
                  <a:gd name="T12" fmla="*/ 273 w 273"/>
                  <a:gd name="T13" fmla="*/ 128 h 128"/>
                  <a:gd name="T14" fmla="*/ 273 w 273"/>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28">
                    <a:moveTo>
                      <a:pt x="273" y="128"/>
                    </a:moveTo>
                    <a:lnTo>
                      <a:pt x="77" y="0"/>
                    </a:lnTo>
                    <a:lnTo>
                      <a:pt x="75" y="0"/>
                    </a:lnTo>
                    <a:lnTo>
                      <a:pt x="0" y="123"/>
                    </a:lnTo>
                    <a:lnTo>
                      <a:pt x="0" y="124"/>
                    </a:lnTo>
                    <a:lnTo>
                      <a:pt x="3" y="125"/>
                    </a:lnTo>
                    <a:lnTo>
                      <a:pt x="273" y="128"/>
                    </a:lnTo>
                    <a:lnTo>
                      <a:pt x="273" y="128"/>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6" name="Freeform 625"/>
              <p:cNvSpPr/>
              <p:nvPr/>
            </p:nvSpPr>
            <p:spPr bwMode="auto">
              <a:xfrm>
                <a:off x="4287729" y="2303354"/>
                <a:ext cx="363686" cy="171067"/>
              </a:xfrm>
              <a:custGeom>
                <a:avLst/>
                <a:gdLst>
                  <a:gd name="T0" fmla="*/ 194 w 270"/>
                  <a:gd name="T1" fmla="*/ 127 h 127"/>
                  <a:gd name="T2" fmla="*/ 270 w 270"/>
                  <a:gd name="T3" fmla="*/ 4 h 127"/>
                  <a:gd name="T4" fmla="*/ 270 w 270"/>
                  <a:gd name="T5" fmla="*/ 3 h 127"/>
                  <a:gd name="T6" fmla="*/ 0 w 270"/>
                  <a:gd name="T7" fmla="*/ 0 h 127"/>
                  <a:gd name="T8" fmla="*/ 194 w 270"/>
                  <a:gd name="T9" fmla="*/ 127 h 127"/>
                  <a:gd name="T10" fmla="*/ 194 w 270"/>
                  <a:gd name="T11" fmla="*/ 127 h 127"/>
                </a:gdLst>
                <a:ahLst/>
                <a:cxnLst>
                  <a:cxn ang="0">
                    <a:pos x="T0" y="T1"/>
                  </a:cxn>
                  <a:cxn ang="0">
                    <a:pos x="T2" y="T3"/>
                  </a:cxn>
                  <a:cxn ang="0">
                    <a:pos x="T4" y="T5"/>
                  </a:cxn>
                  <a:cxn ang="0">
                    <a:pos x="T6" y="T7"/>
                  </a:cxn>
                  <a:cxn ang="0">
                    <a:pos x="T8" y="T9"/>
                  </a:cxn>
                  <a:cxn ang="0">
                    <a:pos x="T10" y="T11"/>
                  </a:cxn>
                </a:cxnLst>
                <a:rect l="0" t="0" r="r" b="b"/>
                <a:pathLst>
                  <a:path w="270" h="127">
                    <a:moveTo>
                      <a:pt x="194" y="127"/>
                    </a:moveTo>
                    <a:lnTo>
                      <a:pt x="270" y="4"/>
                    </a:lnTo>
                    <a:lnTo>
                      <a:pt x="270" y="3"/>
                    </a:lnTo>
                    <a:lnTo>
                      <a:pt x="0" y="0"/>
                    </a:lnTo>
                    <a:lnTo>
                      <a:pt x="194" y="127"/>
                    </a:lnTo>
                    <a:lnTo>
                      <a:pt x="194" y="127"/>
                    </a:lnTo>
                    <a:close/>
                  </a:path>
                </a:pathLst>
              </a:custGeom>
              <a:solidFill>
                <a:srgbClr val="4545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7" name="Freeform 707"/>
              <p:cNvSpPr/>
              <p:nvPr/>
            </p:nvSpPr>
            <p:spPr bwMode="auto">
              <a:xfrm>
                <a:off x="4574637" y="1351037"/>
                <a:ext cx="246499" cy="303072"/>
              </a:xfrm>
              <a:custGeom>
                <a:avLst/>
                <a:gdLst>
                  <a:gd name="T0" fmla="*/ 28 w 183"/>
                  <a:gd name="T1" fmla="*/ 212 h 225"/>
                  <a:gd name="T2" fmla="*/ 28 w 183"/>
                  <a:gd name="T3" fmla="*/ 212 h 225"/>
                  <a:gd name="T4" fmla="*/ 48 w 183"/>
                  <a:gd name="T5" fmla="*/ 190 h 225"/>
                  <a:gd name="T6" fmla="*/ 62 w 183"/>
                  <a:gd name="T7" fmla="*/ 173 h 225"/>
                  <a:gd name="T8" fmla="*/ 73 w 183"/>
                  <a:gd name="T9" fmla="*/ 158 h 225"/>
                  <a:gd name="T10" fmla="*/ 73 w 183"/>
                  <a:gd name="T11" fmla="*/ 158 h 225"/>
                  <a:gd name="T12" fmla="*/ 77 w 183"/>
                  <a:gd name="T13" fmla="*/ 162 h 225"/>
                  <a:gd name="T14" fmla="*/ 84 w 183"/>
                  <a:gd name="T15" fmla="*/ 165 h 225"/>
                  <a:gd name="T16" fmla="*/ 92 w 183"/>
                  <a:gd name="T17" fmla="*/ 167 h 225"/>
                  <a:gd name="T18" fmla="*/ 102 w 183"/>
                  <a:gd name="T19" fmla="*/ 170 h 225"/>
                  <a:gd name="T20" fmla="*/ 115 w 183"/>
                  <a:gd name="T21" fmla="*/ 170 h 225"/>
                  <a:gd name="T22" fmla="*/ 127 w 183"/>
                  <a:gd name="T23" fmla="*/ 169 h 225"/>
                  <a:gd name="T24" fmla="*/ 142 w 183"/>
                  <a:gd name="T25" fmla="*/ 165 h 225"/>
                  <a:gd name="T26" fmla="*/ 142 w 183"/>
                  <a:gd name="T27" fmla="*/ 165 h 225"/>
                  <a:gd name="T28" fmla="*/ 150 w 183"/>
                  <a:gd name="T29" fmla="*/ 161 h 225"/>
                  <a:gd name="T30" fmla="*/ 155 w 183"/>
                  <a:gd name="T31" fmla="*/ 157 h 225"/>
                  <a:gd name="T32" fmla="*/ 160 w 183"/>
                  <a:gd name="T33" fmla="*/ 150 h 225"/>
                  <a:gd name="T34" fmla="*/ 166 w 183"/>
                  <a:gd name="T35" fmla="*/ 143 h 225"/>
                  <a:gd name="T36" fmla="*/ 170 w 183"/>
                  <a:gd name="T37" fmla="*/ 135 h 225"/>
                  <a:gd name="T38" fmla="*/ 174 w 183"/>
                  <a:gd name="T39" fmla="*/ 127 h 225"/>
                  <a:gd name="T40" fmla="*/ 179 w 183"/>
                  <a:gd name="T41" fmla="*/ 108 h 225"/>
                  <a:gd name="T42" fmla="*/ 182 w 183"/>
                  <a:gd name="T43" fmla="*/ 89 h 225"/>
                  <a:gd name="T44" fmla="*/ 183 w 183"/>
                  <a:gd name="T45" fmla="*/ 70 h 225"/>
                  <a:gd name="T46" fmla="*/ 183 w 183"/>
                  <a:gd name="T47" fmla="*/ 53 h 225"/>
                  <a:gd name="T48" fmla="*/ 182 w 183"/>
                  <a:gd name="T49" fmla="*/ 38 h 225"/>
                  <a:gd name="T50" fmla="*/ 160 w 183"/>
                  <a:gd name="T51" fmla="*/ 0 h 225"/>
                  <a:gd name="T52" fmla="*/ 160 w 183"/>
                  <a:gd name="T53" fmla="*/ 0 h 225"/>
                  <a:gd name="T54" fmla="*/ 150 w 183"/>
                  <a:gd name="T55" fmla="*/ 7 h 225"/>
                  <a:gd name="T56" fmla="*/ 125 w 183"/>
                  <a:gd name="T57" fmla="*/ 27 h 225"/>
                  <a:gd name="T58" fmla="*/ 111 w 183"/>
                  <a:gd name="T59" fmla="*/ 39 h 225"/>
                  <a:gd name="T60" fmla="*/ 94 w 183"/>
                  <a:gd name="T61" fmla="*/ 54 h 225"/>
                  <a:gd name="T62" fmla="*/ 81 w 183"/>
                  <a:gd name="T63" fmla="*/ 70 h 225"/>
                  <a:gd name="T64" fmla="*/ 70 w 183"/>
                  <a:gd name="T65" fmla="*/ 86 h 225"/>
                  <a:gd name="T66" fmla="*/ 70 w 183"/>
                  <a:gd name="T67" fmla="*/ 86 h 225"/>
                  <a:gd name="T68" fmla="*/ 55 w 183"/>
                  <a:gd name="T69" fmla="*/ 117 h 225"/>
                  <a:gd name="T70" fmla="*/ 47 w 183"/>
                  <a:gd name="T71" fmla="*/ 134 h 225"/>
                  <a:gd name="T72" fmla="*/ 47 w 183"/>
                  <a:gd name="T73" fmla="*/ 134 h 225"/>
                  <a:gd name="T74" fmla="*/ 30 w 183"/>
                  <a:gd name="T75" fmla="*/ 161 h 225"/>
                  <a:gd name="T76" fmla="*/ 4 w 183"/>
                  <a:gd name="T77" fmla="*/ 197 h 225"/>
                  <a:gd name="T78" fmla="*/ 4 w 183"/>
                  <a:gd name="T79" fmla="*/ 197 h 225"/>
                  <a:gd name="T80" fmla="*/ 1 w 183"/>
                  <a:gd name="T81" fmla="*/ 204 h 225"/>
                  <a:gd name="T82" fmla="*/ 0 w 183"/>
                  <a:gd name="T83" fmla="*/ 211 h 225"/>
                  <a:gd name="T84" fmla="*/ 0 w 183"/>
                  <a:gd name="T85" fmla="*/ 216 h 225"/>
                  <a:gd name="T86" fmla="*/ 1 w 183"/>
                  <a:gd name="T87" fmla="*/ 221 h 225"/>
                  <a:gd name="T88" fmla="*/ 4 w 183"/>
                  <a:gd name="T89" fmla="*/ 224 h 225"/>
                  <a:gd name="T90" fmla="*/ 5 w 183"/>
                  <a:gd name="T91" fmla="*/ 225 h 225"/>
                  <a:gd name="T92" fmla="*/ 8 w 183"/>
                  <a:gd name="T93" fmla="*/ 225 h 225"/>
                  <a:gd name="T94" fmla="*/ 11 w 183"/>
                  <a:gd name="T95" fmla="*/ 225 h 225"/>
                  <a:gd name="T96" fmla="*/ 15 w 183"/>
                  <a:gd name="T97" fmla="*/ 224 h 225"/>
                  <a:gd name="T98" fmla="*/ 19 w 183"/>
                  <a:gd name="T99" fmla="*/ 221 h 225"/>
                  <a:gd name="T100" fmla="*/ 28 w 183"/>
                  <a:gd name="T101" fmla="*/ 212 h 225"/>
                  <a:gd name="T102" fmla="*/ 28 w 183"/>
                  <a:gd name="T103" fmla="*/ 2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225">
                    <a:moveTo>
                      <a:pt x="28" y="212"/>
                    </a:moveTo>
                    <a:lnTo>
                      <a:pt x="28" y="212"/>
                    </a:lnTo>
                    <a:lnTo>
                      <a:pt x="48" y="190"/>
                    </a:lnTo>
                    <a:lnTo>
                      <a:pt x="62" y="173"/>
                    </a:lnTo>
                    <a:lnTo>
                      <a:pt x="73" y="158"/>
                    </a:lnTo>
                    <a:lnTo>
                      <a:pt x="73" y="158"/>
                    </a:lnTo>
                    <a:lnTo>
                      <a:pt x="77" y="162"/>
                    </a:lnTo>
                    <a:lnTo>
                      <a:pt x="84" y="165"/>
                    </a:lnTo>
                    <a:lnTo>
                      <a:pt x="92" y="167"/>
                    </a:lnTo>
                    <a:lnTo>
                      <a:pt x="102" y="170"/>
                    </a:lnTo>
                    <a:lnTo>
                      <a:pt x="115" y="170"/>
                    </a:lnTo>
                    <a:lnTo>
                      <a:pt x="127" y="169"/>
                    </a:lnTo>
                    <a:lnTo>
                      <a:pt x="142" y="165"/>
                    </a:lnTo>
                    <a:lnTo>
                      <a:pt x="142" y="165"/>
                    </a:lnTo>
                    <a:lnTo>
                      <a:pt x="150" y="161"/>
                    </a:lnTo>
                    <a:lnTo>
                      <a:pt x="155" y="157"/>
                    </a:lnTo>
                    <a:lnTo>
                      <a:pt x="160" y="150"/>
                    </a:lnTo>
                    <a:lnTo>
                      <a:pt x="166" y="143"/>
                    </a:lnTo>
                    <a:lnTo>
                      <a:pt x="170" y="135"/>
                    </a:lnTo>
                    <a:lnTo>
                      <a:pt x="174" y="127"/>
                    </a:lnTo>
                    <a:lnTo>
                      <a:pt x="179" y="108"/>
                    </a:lnTo>
                    <a:lnTo>
                      <a:pt x="182" y="89"/>
                    </a:lnTo>
                    <a:lnTo>
                      <a:pt x="183" y="70"/>
                    </a:lnTo>
                    <a:lnTo>
                      <a:pt x="183" y="53"/>
                    </a:lnTo>
                    <a:lnTo>
                      <a:pt x="182" y="38"/>
                    </a:lnTo>
                    <a:lnTo>
                      <a:pt x="160" y="0"/>
                    </a:lnTo>
                    <a:lnTo>
                      <a:pt x="160" y="0"/>
                    </a:lnTo>
                    <a:lnTo>
                      <a:pt x="150" y="7"/>
                    </a:lnTo>
                    <a:lnTo>
                      <a:pt x="125" y="27"/>
                    </a:lnTo>
                    <a:lnTo>
                      <a:pt x="111" y="39"/>
                    </a:lnTo>
                    <a:lnTo>
                      <a:pt x="94" y="54"/>
                    </a:lnTo>
                    <a:lnTo>
                      <a:pt x="81" y="70"/>
                    </a:lnTo>
                    <a:lnTo>
                      <a:pt x="70" y="86"/>
                    </a:lnTo>
                    <a:lnTo>
                      <a:pt x="70" y="86"/>
                    </a:lnTo>
                    <a:lnTo>
                      <a:pt x="55" y="117"/>
                    </a:lnTo>
                    <a:lnTo>
                      <a:pt x="47" y="134"/>
                    </a:lnTo>
                    <a:lnTo>
                      <a:pt x="47" y="134"/>
                    </a:lnTo>
                    <a:lnTo>
                      <a:pt x="30" y="161"/>
                    </a:lnTo>
                    <a:lnTo>
                      <a:pt x="4" y="197"/>
                    </a:lnTo>
                    <a:lnTo>
                      <a:pt x="4" y="197"/>
                    </a:lnTo>
                    <a:lnTo>
                      <a:pt x="1" y="204"/>
                    </a:lnTo>
                    <a:lnTo>
                      <a:pt x="0" y="211"/>
                    </a:lnTo>
                    <a:lnTo>
                      <a:pt x="0" y="216"/>
                    </a:lnTo>
                    <a:lnTo>
                      <a:pt x="1" y="221"/>
                    </a:lnTo>
                    <a:lnTo>
                      <a:pt x="4" y="224"/>
                    </a:lnTo>
                    <a:lnTo>
                      <a:pt x="5" y="225"/>
                    </a:lnTo>
                    <a:lnTo>
                      <a:pt x="8" y="225"/>
                    </a:lnTo>
                    <a:lnTo>
                      <a:pt x="11" y="225"/>
                    </a:lnTo>
                    <a:lnTo>
                      <a:pt x="15" y="224"/>
                    </a:lnTo>
                    <a:lnTo>
                      <a:pt x="19" y="221"/>
                    </a:lnTo>
                    <a:lnTo>
                      <a:pt x="28" y="212"/>
                    </a:lnTo>
                    <a:lnTo>
                      <a:pt x="28" y="212"/>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8" name="Freeform 708"/>
              <p:cNvSpPr/>
              <p:nvPr/>
            </p:nvSpPr>
            <p:spPr bwMode="auto">
              <a:xfrm>
                <a:off x="4038537" y="534765"/>
                <a:ext cx="766434" cy="488956"/>
              </a:xfrm>
              <a:custGeom>
                <a:avLst/>
                <a:gdLst>
                  <a:gd name="T0" fmla="*/ 569 w 569"/>
                  <a:gd name="T1" fmla="*/ 260 h 363"/>
                  <a:gd name="T2" fmla="*/ 432 w 569"/>
                  <a:gd name="T3" fmla="*/ 363 h 363"/>
                  <a:gd name="T4" fmla="*/ 0 w 569"/>
                  <a:gd name="T5" fmla="*/ 363 h 363"/>
                  <a:gd name="T6" fmla="*/ 35 w 569"/>
                  <a:gd name="T7" fmla="*/ 1 h 363"/>
                  <a:gd name="T8" fmla="*/ 35 w 569"/>
                  <a:gd name="T9" fmla="*/ 1 h 363"/>
                  <a:gd name="T10" fmla="*/ 48 w 569"/>
                  <a:gd name="T11" fmla="*/ 1 h 363"/>
                  <a:gd name="T12" fmla="*/ 63 w 569"/>
                  <a:gd name="T13" fmla="*/ 0 h 363"/>
                  <a:gd name="T14" fmla="*/ 85 w 569"/>
                  <a:gd name="T15" fmla="*/ 1 h 363"/>
                  <a:gd name="T16" fmla="*/ 110 w 569"/>
                  <a:gd name="T17" fmla="*/ 3 h 363"/>
                  <a:gd name="T18" fmla="*/ 140 w 569"/>
                  <a:gd name="T19" fmla="*/ 7 h 363"/>
                  <a:gd name="T20" fmla="*/ 174 w 569"/>
                  <a:gd name="T21" fmla="*/ 12 h 363"/>
                  <a:gd name="T22" fmla="*/ 210 w 569"/>
                  <a:gd name="T23" fmla="*/ 20 h 363"/>
                  <a:gd name="T24" fmla="*/ 251 w 569"/>
                  <a:gd name="T25" fmla="*/ 34 h 363"/>
                  <a:gd name="T26" fmla="*/ 272 w 569"/>
                  <a:gd name="T27" fmla="*/ 40 h 363"/>
                  <a:gd name="T28" fmla="*/ 294 w 569"/>
                  <a:gd name="T29" fmla="*/ 50 h 363"/>
                  <a:gd name="T30" fmla="*/ 315 w 569"/>
                  <a:gd name="T31" fmla="*/ 59 h 363"/>
                  <a:gd name="T32" fmla="*/ 337 w 569"/>
                  <a:gd name="T33" fmla="*/ 70 h 363"/>
                  <a:gd name="T34" fmla="*/ 360 w 569"/>
                  <a:gd name="T35" fmla="*/ 82 h 363"/>
                  <a:gd name="T36" fmla="*/ 383 w 569"/>
                  <a:gd name="T37" fmla="*/ 96 h 363"/>
                  <a:gd name="T38" fmla="*/ 406 w 569"/>
                  <a:gd name="T39" fmla="*/ 111 h 363"/>
                  <a:gd name="T40" fmla="*/ 430 w 569"/>
                  <a:gd name="T41" fmla="*/ 127 h 363"/>
                  <a:gd name="T42" fmla="*/ 453 w 569"/>
                  <a:gd name="T43" fmla="*/ 146 h 363"/>
                  <a:gd name="T44" fmla="*/ 476 w 569"/>
                  <a:gd name="T45" fmla="*/ 165 h 363"/>
                  <a:gd name="T46" fmla="*/ 500 w 569"/>
                  <a:gd name="T47" fmla="*/ 186 h 363"/>
                  <a:gd name="T48" fmla="*/ 523 w 569"/>
                  <a:gd name="T49" fmla="*/ 209 h 363"/>
                  <a:gd name="T50" fmla="*/ 546 w 569"/>
                  <a:gd name="T51" fmla="*/ 233 h 363"/>
                  <a:gd name="T52" fmla="*/ 569 w 569"/>
                  <a:gd name="T53" fmla="*/ 260 h 363"/>
                  <a:gd name="T54" fmla="*/ 569 w 569"/>
                  <a:gd name="T55" fmla="*/ 26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3">
                    <a:moveTo>
                      <a:pt x="569" y="260"/>
                    </a:moveTo>
                    <a:lnTo>
                      <a:pt x="432" y="363"/>
                    </a:lnTo>
                    <a:lnTo>
                      <a:pt x="0" y="363"/>
                    </a:lnTo>
                    <a:lnTo>
                      <a:pt x="35" y="1"/>
                    </a:lnTo>
                    <a:lnTo>
                      <a:pt x="35" y="1"/>
                    </a:lnTo>
                    <a:lnTo>
                      <a:pt x="48" y="1"/>
                    </a:lnTo>
                    <a:lnTo>
                      <a:pt x="63" y="0"/>
                    </a:lnTo>
                    <a:lnTo>
                      <a:pt x="85" y="1"/>
                    </a:lnTo>
                    <a:lnTo>
                      <a:pt x="110" y="3"/>
                    </a:lnTo>
                    <a:lnTo>
                      <a:pt x="140" y="7"/>
                    </a:lnTo>
                    <a:lnTo>
                      <a:pt x="174" y="12"/>
                    </a:lnTo>
                    <a:lnTo>
                      <a:pt x="210" y="20"/>
                    </a:lnTo>
                    <a:lnTo>
                      <a:pt x="251" y="34"/>
                    </a:lnTo>
                    <a:lnTo>
                      <a:pt x="272" y="40"/>
                    </a:lnTo>
                    <a:lnTo>
                      <a:pt x="294" y="50"/>
                    </a:lnTo>
                    <a:lnTo>
                      <a:pt x="315" y="59"/>
                    </a:lnTo>
                    <a:lnTo>
                      <a:pt x="337" y="70"/>
                    </a:lnTo>
                    <a:lnTo>
                      <a:pt x="360" y="82"/>
                    </a:lnTo>
                    <a:lnTo>
                      <a:pt x="383" y="96"/>
                    </a:lnTo>
                    <a:lnTo>
                      <a:pt x="406" y="111"/>
                    </a:lnTo>
                    <a:lnTo>
                      <a:pt x="430" y="127"/>
                    </a:lnTo>
                    <a:lnTo>
                      <a:pt x="453" y="146"/>
                    </a:lnTo>
                    <a:lnTo>
                      <a:pt x="476" y="165"/>
                    </a:lnTo>
                    <a:lnTo>
                      <a:pt x="500" y="186"/>
                    </a:lnTo>
                    <a:lnTo>
                      <a:pt x="523" y="209"/>
                    </a:lnTo>
                    <a:lnTo>
                      <a:pt x="546" y="233"/>
                    </a:lnTo>
                    <a:lnTo>
                      <a:pt x="569" y="260"/>
                    </a:lnTo>
                    <a:lnTo>
                      <a:pt x="569" y="260"/>
                    </a:lnTo>
                    <a:close/>
                  </a:path>
                </a:pathLst>
              </a:custGeom>
              <a:solidFill>
                <a:srgbClr val="E6E1D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9" name="Freeform 709"/>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close/>
                  </a:path>
                </a:pathLst>
              </a:custGeom>
              <a:solidFill>
                <a:srgbClr val="D7CF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0" name="Freeform 710"/>
              <p:cNvSpPr/>
              <p:nvPr/>
            </p:nvSpPr>
            <p:spPr bwMode="auto">
              <a:xfrm>
                <a:off x="3759711" y="272102"/>
                <a:ext cx="1367189" cy="1158406"/>
              </a:xfrm>
              <a:custGeom>
                <a:avLst/>
                <a:gdLst>
                  <a:gd name="T0" fmla="*/ 278 w 1015"/>
                  <a:gd name="T1" fmla="*/ 2 h 860"/>
                  <a:gd name="T2" fmla="*/ 350 w 1015"/>
                  <a:gd name="T3" fmla="*/ 2 h 860"/>
                  <a:gd name="T4" fmla="*/ 467 w 1015"/>
                  <a:gd name="T5" fmla="*/ 18 h 860"/>
                  <a:gd name="T6" fmla="*/ 564 w 1015"/>
                  <a:gd name="T7" fmla="*/ 46 h 860"/>
                  <a:gd name="T8" fmla="*/ 645 w 1015"/>
                  <a:gd name="T9" fmla="*/ 79 h 860"/>
                  <a:gd name="T10" fmla="*/ 729 w 1015"/>
                  <a:gd name="T11" fmla="*/ 123 h 860"/>
                  <a:gd name="T12" fmla="*/ 815 w 1015"/>
                  <a:gd name="T13" fmla="*/ 183 h 860"/>
                  <a:gd name="T14" fmla="*/ 903 w 1015"/>
                  <a:gd name="T15" fmla="*/ 258 h 860"/>
                  <a:gd name="T16" fmla="*/ 953 w 1015"/>
                  <a:gd name="T17" fmla="*/ 314 h 860"/>
                  <a:gd name="T18" fmla="*/ 999 w 1015"/>
                  <a:gd name="T19" fmla="*/ 397 h 860"/>
                  <a:gd name="T20" fmla="*/ 1015 w 1015"/>
                  <a:gd name="T21" fmla="*/ 478 h 860"/>
                  <a:gd name="T22" fmla="*/ 1008 w 1015"/>
                  <a:gd name="T23" fmla="*/ 555 h 860"/>
                  <a:gd name="T24" fmla="*/ 986 w 1015"/>
                  <a:gd name="T25" fmla="*/ 627 h 860"/>
                  <a:gd name="T26" fmla="*/ 949 w 1015"/>
                  <a:gd name="T27" fmla="*/ 692 h 860"/>
                  <a:gd name="T28" fmla="*/ 907 w 1015"/>
                  <a:gd name="T29" fmla="*/ 748 h 860"/>
                  <a:gd name="T30" fmla="*/ 828 w 1015"/>
                  <a:gd name="T31" fmla="*/ 831 h 860"/>
                  <a:gd name="T32" fmla="*/ 752 w 1015"/>
                  <a:gd name="T33" fmla="*/ 808 h 860"/>
                  <a:gd name="T34" fmla="*/ 771 w 1015"/>
                  <a:gd name="T35" fmla="*/ 748 h 860"/>
                  <a:gd name="T36" fmla="*/ 801 w 1015"/>
                  <a:gd name="T37" fmla="*/ 624 h 860"/>
                  <a:gd name="T38" fmla="*/ 806 w 1015"/>
                  <a:gd name="T39" fmla="*/ 563 h 860"/>
                  <a:gd name="T40" fmla="*/ 802 w 1015"/>
                  <a:gd name="T41" fmla="*/ 531 h 860"/>
                  <a:gd name="T42" fmla="*/ 778 w 1015"/>
                  <a:gd name="T43" fmla="*/ 485 h 860"/>
                  <a:gd name="T44" fmla="*/ 732 w 1015"/>
                  <a:gd name="T45" fmla="*/ 436 h 860"/>
                  <a:gd name="T46" fmla="*/ 670 w 1015"/>
                  <a:gd name="T47" fmla="*/ 389 h 860"/>
                  <a:gd name="T48" fmla="*/ 595 w 1015"/>
                  <a:gd name="T49" fmla="*/ 345 h 860"/>
                  <a:gd name="T50" fmla="*/ 514 w 1015"/>
                  <a:gd name="T51" fmla="*/ 306 h 860"/>
                  <a:gd name="T52" fmla="*/ 432 w 1015"/>
                  <a:gd name="T53" fmla="*/ 276 h 860"/>
                  <a:gd name="T54" fmla="*/ 350 w 1015"/>
                  <a:gd name="T55" fmla="*/ 257 h 860"/>
                  <a:gd name="T56" fmla="*/ 277 w 1015"/>
                  <a:gd name="T57" fmla="*/ 253 h 860"/>
                  <a:gd name="T58" fmla="*/ 213 w 1015"/>
                  <a:gd name="T59" fmla="*/ 266 h 860"/>
                  <a:gd name="T60" fmla="*/ 173 w 1015"/>
                  <a:gd name="T61" fmla="*/ 292 h 860"/>
                  <a:gd name="T62" fmla="*/ 155 w 1015"/>
                  <a:gd name="T63" fmla="*/ 315 h 860"/>
                  <a:gd name="T64" fmla="*/ 138 w 1015"/>
                  <a:gd name="T65" fmla="*/ 349 h 860"/>
                  <a:gd name="T66" fmla="*/ 120 w 1015"/>
                  <a:gd name="T67" fmla="*/ 401 h 860"/>
                  <a:gd name="T68" fmla="*/ 113 w 1015"/>
                  <a:gd name="T69" fmla="*/ 453 h 860"/>
                  <a:gd name="T70" fmla="*/ 119 w 1015"/>
                  <a:gd name="T71" fmla="*/ 549 h 860"/>
                  <a:gd name="T72" fmla="*/ 140 w 1015"/>
                  <a:gd name="T73" fmla="*/ 630 h 860"/>
                  <a:gd name="T74" fmla="*/ 169 w 1015"/>
                  <a:gd name="T75" fmla="*/ 696 h 860"/>
                  <a:gd name="T76" fmla="*/ 117 w 1015"/>
                  <a:gd name="T77" fmla="*/ 709 h 860"/>
                  <a:gd name="T78" fmla="*/ 77 w 1015"/>
                  <a:gd name="T79" fmla="*/ 642 h 860"/>
                  <a:gd name="T80" fmla="*/ 35 w 1015"/>
                  <a:gd name="T81" fmla="*/ 549 h 860"/>
                  <a:gd name="T82" fmla="*/ 8 w 1015"/>
                  <a:gd name="T83" fmla="*/ 451 h 860"/>
                  <a:gd name="T84" fmla="*/ 0 w 1015"/>
                  <a:gd name="T85" fmla="*/ 387 h 860"/>
                  <a:gd name="T86" fmla="*/ 1 w 1015"/>
                  <a:gd name="T87" fmla="*/ 319 h 860"/>
                  <a:gd name="T88" fmla="*/ 15 w 1015"/>
                  <a:gd name="T89" fmla="*/ 250 h 860"/>
                  <a:gd name="T90" fmla="*/ 32 w 1015"/>
                  <a:gd name="T91" fmla="*/ 203 h 860"/>
                  <a:gd name="T92" fmla="*/ 84 w 1015"/>
                  <a:gd name="T93" fmla="*/ 117 h 860"/>
                  <a:gd name="T94" fmla="*/ 140 w 1015"/>
                  <a:gd name="T95" fmla="*/ 58 h 860"/>
                  <a:gd name="T96" fmla="*/ 194 w 1015"/>
                  <a:gd name="T97" fmla="*/ 25 h 860"/>
                  <a:gd name="T98" fmla="*/ 238 w 1015"/>
                  <a:gd name="T99" fmla="*/ 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5" h="860">
                    <a:moveTo>
                      <a:pt x="263" y="3"/>
                    </a:moveTo>
                    <a:lnTo>
                      <a:pt x="263" y="3"/>
                    </a:lnTo>
                    <a:lnTo>
                      <a:pt x="278" y="2"/>
                    </a:lnTo>
                    <a:lnTo>
                      <a:pt x="296" y="0"/>
                    </a:lnTo>
                    <a:lnTo>
                      <a:pt x="320" y="0"/>
                    </a:lnTo>
                    <a:lnTo>
                      <a:pt x="350" y="2"/>
                    </a:lnTo>
                    <a:lnTo>
                      <a:pt x="385" y="4"/>
                    </a:lnTo>
                    <a:lnTo>
                      <a:pt x="424" y="10"/>
                    </a:lnTo>
                    <a:lnTo>
                      <a:pt x="467" y="18"/>
                    </a:lnTo>
                    <a:lnTo>
                      <a:pt x="514" y="30"/>
                    </a:lnTo>
                    <a:lnTo>
                      <a:pt x="540" y="38"/>
                    </a:lnTo>
                    <a:lnTo>
                      <a:pt x="564" y="46"/>
                    </a:lnTo>
                    <a:lnTo>
                      <a:pt x="591" y="56"/>
                    </a:lnTo>
                    <a:lnTo>
                      <a:pt x="618" y="67"/>
                    </a:lnTo>
                    <a:lnTo>
                      <a:pt x="645" y="79"/>
                    </a:lnTo>
                    <a:lnTo>
                      <a:pt x="672" y="92"/>
                    </a:lnTo>
                    <a:lnTo>
                      <a:pt x="701" y="107"/>
                    </a:lnTo>
                    <a:lnTo>
                      <a:pt x="729" y="123"/>
                    </a:lnTo>
                    <a:lnTo>
                      <a:pt x="759" y="142"/>
                    </a:lnTo>
                    <a:lnTo>
                      <a:pt x="787" y="161"/>
                    </a:lnTo>
                    <a:lnTo>
                      <a:pt x="815" y="183"/>
                    </a:lnTo>
                    <a:lnTo>
                      <a:pt x="845" y="206"/>
                    </a:lnTo>
                    <a:lnTo>
                      <a:pt x="873" y="231"/>
                    </a:lnTo>
                    <a:lnTo>
                      <a:pt x="903" y="258"/>
                    </a:lnTo>
                    <a:lnTo>
                      <a:pt x="903" y="258"/>
                    </a:lnTo>
                    <a:lnTo>
                      <a:pt x="930" y="285"/>
                    </a:lnTo>
                    <a:lnTo>
                      <a:pt x="953" y="314"/>
                    </a:lnTo>
                    <a:lnTo>
                      <a:pt x="972" y="342"/>
                    </a:lnTo>
                    <a:lnTo>
                      <a:pt x="987" y="369"/>
                    </a:lnTo>
                    <a:lnTo>
                      <a:pt x="999" y="397"/>
                    </a:lnTo>
                    <a:lnTo>
                      <a:pt x="1007" y="424"/>
                    </a:lnTo>
                    <a:lnTo>
                      <a:pt x="1013" y="451"/>
                    </a:lnTo>
                    <a:lnTo>
                      <a:pt x="1015" y="478"/>
                    </a:lnTo>
                    <a:lnTo>
                      <a:pt x="1015" y="504"/>
                    </a:lnTo>
                    <a:lnTo>
                      <a:pt x="1014" y="530"/>
                    </a:lnTo>
                    <a:lnTo>
                      <a:pt x="1008" y="555"/>
                    </a:lnTo>
                    <a:lnTo>
                      <a:pt x="1003" y="580"/>
                    </a:lnTo>
                    <a:lnTo>
                      <a:pt x="995" y="604"/>
                    </a:lnTo>
                    <a:lnTo>
                      <a:pt x="986" y="627"/>
                    </a:lnTo>
                    <a:lnTo>
                      <a:pt x="975" y="650"/>
                    </a:lnTo>
                    <a:lnTo>
                      <a:pt x="963" y="671"/>
                    </a:lnTo>
                    <a:lnTo>
                      <a:pt x="949" y="692"/>
                    </a:lnTo>
                    <a:lnTo>
                      <a:pt x="936" y="712"/>
                    </a:lnTo>
                    <a:lnTo>
                      <a:pt x="922" y="731"/>
                    </a:lnTo>
                    <a:lnTo>
                      <a:pt x="907" y="748"/>
                    </a:lnTo>
                    <a:lnTo>
                      <a:pt x="879" y="781"/>
                    </a:lnTo>
                    <a:lnTo>
                      <a:pt x="852" y="808"/>
                    </a:lnTo>
                    <a:lnTo>
                      <a:pt x="828" y="831"/>
                    </a:lnTo>
                    <a:lnTo>
                      <a:pt x="807" y="847"/>
                    </a:lnTo>
                    <a:lnTo>
                      <a:pt x="790" y="860"/>
                    </a:lnTo>
                    <a:lnTo>
                      <a:pt x="752" y="808"/>
                    </a:lnTo>
                    <a:lnTo>
                      <a:pt x="752" y="808"/>
                    </a:lnTo>
                    <a:lnTo>
                      <a:pt x="761" y="779"/>
                    </a:lnTo>
                    <a:lnTo>
                      <a:pt x="771" y="748"/>
                    </a:lnTo>
                    <a:lnTo>
                      <a:pt x="782" y="711"/>
                    </a:lnTo>
                    <a:lnTo>
                      <a:pt x="792" y="669"/>
                    </a:lnTo>
                    <a:lnTo>
                      <a:pt x="801" y="624"/>
                    </a:lnTo>
                    <a:lnTo>
                      <a:pt x="803" y="604"/>
                    </a:lnTo>
                    <a:lnTo>
                      <a:pt x="806" y="582"/>
                    </a:lnTo>
                    <a:lnTo>
                      <a:pt x="806" y="563"/>
                    </a:lnTo>
                    <a:lnTo>
                      <a:pt x="805" y="544"/>
                    </a:lnTo>
                    <a:lnTo>
                      <a:pt x="805" y="544"/>
                    </a:lnTo>
                    <a:lnTo>
                      <a:pt x="802" y="531"/>
                    </a:lnTo>
                    <a:lnTo>
                      <a:pt x="797" y="516"/>
                    </a:lnTo>
                    <a:lnTo>
                      <a:pt x="788" y="500"/>
                    </a:lnTo>
                    <a:lnTo>
                      <a:pt x="778" y="485"/>
                    </a:lnTo>
                    <a:lnTo>
                      <a:pt x="764" y="469"/>
                    </a:lnTo>
                    <a:lnTo>
                      <a:pt x="749" y="453"/>
                    </a:lnTo>
                    <a:lnTo>
                      <a:pt x="732" y="436"/>
                    </a:lnTo>
                    <a:lnTo>
                      <a:pt x="713" y="420"/>
                    </a:lnTo>
                    <a:lnTo>
                      <a:pt x="691" y="404"/>
                    </a:lnTo>
                    <a:lnTo>
                      <a:pt x="670" y="389"/>
                    </a:lnTo>
                    <a:lnTo>
                      <a:pt x="645" y="373"/>
                    </a:lnTo>
                    <a:lnTo>
                      <a:pt x="621" y="358"/>
                    </a:lnTo>
                    <a:lnTo>
                      <a:pt x="595" y="345"/>
                    </a:lnTo>
                    <a:lnTo>
                      <a:pt x="568" y="330"/>
                    </a:lnTo>
                    <a:lnTo>
                      <a:pt x="541" y="318"/>
                    </a:lnTo>
                    <a:lnTo>
                      <a:pt x="514" y="306"/>
                    </a:lnTo>
                    <a:lnTo>
                      <a:pt x="487" y="295"/>
                    </a:lnTo>
                    <a:lnTo>
                      <a:pt x="459" y="284"/>
                    </a:lnTo>
                    <a:lnTo>
                      <a:pt x="432" y="276"/>
                    </a:lnTo>
                    <a:lnTo>
                      <a:pt x="404" y="268"/>
                    </a:lnTo>
                    <a:lnTo>
                      <a:pt x="377" y="262"/>
                    </a:lnTo>
                    <a:lnTo>
                      <a:pt x="350" y="257"/>
                    </a:lnTo>
                    <a:lnTo>
                      <a:pt x="324" y="254"/>
                    </a:lnTo>
                    <a:lnTo>
                      <a:pt x="300" y="253"/>
                    </a:lnTo>
                    <a:lnTo>
                      <a:pt x="277" y="253"/>
                    </a:lnTo>
                    <a:lnTo>
                      <a:pt x="254" y="256"/>
                    </a:lnTo>
                    <a:lnTo>
                      <a:pt x="232" y="260"/>
                    </a:lnTo>
                    <a:lnTo>
                      <a:pt x="213" y="266"/>
                    </a:lnTo>
                    <a:lnTo>
                      <a:pt x="196" y="274"/>
                    </a:lnTo>
                    <a:lnTo>
                      <a:pt x="180" y="285"/>
                    </a:lnTo>
                    <a:lnTo>
                      <a:pt x="173" y="292"/>
                    </a:lnTo>
                    <a:lnTo>
                      <a:pt x="166" y="299"/>
                    </a:lnTo>
                    <a:lnTo>
                      <a:pt x="161" y="307"/>
                    </a:lnTo>
                    <a:lnTo>
                      <a:pt x="155" y="315"/>
                    </a:lnTo>
                    <a:lnTo>
                      <a:pt x="155" y="315"/>
                    </a:lnTo>
                    <a:lnTo>
                      <a:pt x="146" y="331"/>
                    </a:lnTo>
                    <a:lnTo>
                      <a:pt x="138" y="349"/>
                    </a:lnTo>
                    <a:lnTo>
                      <a:pt x="131" y="366"/>
                    </a:lnTo>
                    <a:lnTo>
                      <a:pt x="126" y="384"/>
                    </a:lnTo>
                    <a:lnTo>
                      <a:pt x="120" y="401"/>
                    </a:lnTo>
                    <a:lnTo>
                      <a:pt x="117" y="418"/>
                    </a:lnTo>
                    <a:lnTo>
                      <a:pt x="115" y="435"/>
                    </a:lnTo>
                    <a:lnTo>
                      <a:pt x="113" y="453"/>
                    </a:lnTo>
                    <a:lnTo>
                      <a:pt x="112" y="486"/>
                    </a:lnTo>
                    <a:lnTo>
                      <a:pt x="115" y="517"/>
                    </a:lnTo>
                    <a:lnTo>
                      <a:pt x="119" y="549"/>
                    </a:lnTo>
                    <a:lnTo>
                      <a:pt x="124" y="578"/>
                    </a:lnTo>
                    <a:lnTo>
                      <a:pt x="132" y="605"/>
                    </a:lnTo>
                    <a:lnTo>
                      <a:pt x="140" y="630"/>
                    </a:lnTo>
                    <a:lnTo>
                      <a:pt x="149" y="651"/>
                    </a:lnTo>
                    <a:lnTo>
                      <a:pt x="157" y="670"/>
                    </a:lnTo>
                    <a:lnTo>
                      <a:pt x="169" y="696"/>
                    </a:lnTo>
                    <a:lnTo>
                      <a:pt x="174" y="705"/>
                    </a:lnTo>
                    <a:lnTo>
                      <a:pt x="117" y="709"/>
                    </a:lnTo>
                    <a:lnTo>
                      <a:pt x="117" y="709"/>
                    </a:lnTo>
                    <a:lnTo>
                      <a:pt x="109" y="697"/>
                    </a:lnTo>
                    <a:lnTo>
                      <a:pt x="89" y="665"/>
                    </a:lnTo>
                    <a:lnTo>
                      <a:pt x="77" y="642"/>
                    </a:lnTo>
                    <a:lnTo>
                      <a:pt x="62" y="615"/>
                    </a:lnTo>
                    <a:lnTo>
                      <a:pt x="49" y="584"/>
                    </a:lnTo>
                    <a:lnTo>
                      <a:pt x="35" y="549"/>
                    </a:lnTo>
                    <a:lnTo>
                      <a:pt x="23" y="512"/>
                    </a:lnTo>
                    <a:lnTo>
                      <a:pt x="12" y="472"/>
                    </a:lnTo>
                    <a:lnTo>
                      <a:pt x="8" y="451"/>
                    </a:lnTo>
                    <a:lnTo>
                      <a:pt x="4" y="430"/>
                    </a:lnTo>
                    <a:lnTo>
                      <a:pt x="1" y="408"/>
                    </a:lnTo>
                    <a:lnTo>
                      <a:pt x="0" y="387"/>
                    </a:lnTo>
                    <a:lnTo>
                      <a:pt x="0" y="364"/>
                    </a:lnTo>
                    <a:lnTo>
                      <a:pt x="0" y="342"/>
                    </a:lnTo>
                    <a:lnTo>
                      <a:pt x="1" y="319"/>
                    </a:lnTo>
                    <a:lnTo>
                      <a:pt x="5" y="296"/>
                    </a:lnTo>
                    <a:lnTo>
                      <a:pt x="9" y="273"/>
                    </a:lnTo>
                    <a:lnTo>
                      <a:pt x="15" y="250"/>
                    </a:lnTo>
                    <a:lnTo>
                      <a:pt x="23" y="226"/>
                    </a:lnTo>
                    <a:lnTo>
                      <a:pt x="32" y="203"/>
                    </a:lnTo>
                    <a:lnTo>
                      <a:pt x="32" y="203"/>
                    </a:lnTo>
                    <a:lnTo>
                      <a:pt x="49" y="171"/>
                    </a:lnTo>
                    <a:lnTo>
                      <a:pt x="65" y="142"/>
                    </a:lnTo>
                    <a:lnTo>
                      <a:pt x="84" y="117"/>
                    </a:lnTo>
                    <a:lnTo>
                      <a:pt x="103" y="95"/>
                    </a:lnTo>
                    <a:lnTo>
                      <a:pt x="122" y="75"/>
                    </a:lnTo>
                    <a:lnTo>
                      <a:pt x="140" y="58"/>
                    </a:lnTo>
                    <a:lnTo>
                      <a:pt x="159" y="45"/>
                    </a:lnTo>
                    <a:lnTo>
                      <a:pt x="178" y="34"/>
                    </a:lnTo>
                    <a:lnTo>
                      <a:pt x="194" y="25"/>
                    </a:lnTo>
                    <a:lnTo>
                      <a:pt x="211" y="18"/>
                    </a:lnTo>
                    <a:lnTo>
                      <a:pt x="225" y="13"/>
                    </a:lnTo>
                    <a:lnTo>
                      <a:pt x="238" y="9"/>
                    </a:lnTo>
                    <a:lnTo>
                      <a:pt x="257" y="3"/>
                    </a:lnTo>
                    <a:lnTo>
                      <a:pt x="26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1" name="Freeform 711"/>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close/>
                  </a:path>
                </a:pathLst>
              </a:custGeom>
              <a:solidFill>
                <a:srgbClr val="1F7D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2" name="Freeform 712"/>
              <p:cNvSpPr/>
              <p:nvPr/>
            </p:nvSpPr>
            <p:spPr bwMode="auto">
              <a:xfrm>
                <a:off x="3874205" y="1217685"/>
                <a:ext cx="94289" cy="70043"/>
              </a:xfrm>
              <a:custGeom>
                <a:avLst/>
                <a:gdLst>
                  <a:gd name="T0" fmla="*/ 14 w 70"/>
                  <a:gd name="T1" fmla="*/ 0 h 52"/>
                  <a:gd name="T2" fmla="*/ 14 w 70"/>
                  <a:gd name="T3" fmla="*/ 0 h 52"/>
                  <a:gd name="T4" fmla="*/ 11 w 70"/>
                  <a:gd name="T5" fmla="*/ 0 h 52"/>
                  <a:gd name="T6" fmla="*/ 8 w 70"/>
                  <a:gd name="T7" fmla="*/ 2 h 52"/>
                  <a:gd name="T8" fmla="*/ 5 w 70"/>
                  <a:gd name="T9" fmla="*/ 7 h 52"/>
                  <a:gd name="T10" fmla="*/ 1 w 70"/>
                  <a:gd name="T11" fmla="*/ 22 h 52"/>
                  <a:gd name="T12" fmla="*/ 1 w 70"/>
                  <a:gd name="T13" fmla="*/ 22 h 52"/>
                  <a:gd name="T14" fmla="*/ 0 w 70"/>
                  <a:gd name="T15" fmla="*/ 25 h 52"/>
                  <a:gd name="T16" fmla="*/ 1 w 70"/>
                  <a:gd name="T17" fmla="*/ 29 h 52"/>
                  <a:gd name="T18" fmla="*/ 3 w 70"/>
                  <a:gd name="T19" fmla="*/ 30 h 52"/>
                  <a:gd name="T20" fmla="*/ 4 w 70"/>
                  <a:gd name="T21" fmla="*/ 31 h 52"/>
                  <a:gd name="T22" fmla="*/ 66 w 70"/>
                  <a:gd name="T23" fmla="*/ 52 h 52"/>
                  <a:gd name="T24" fmla="*/ 70 w 70"/>
                  <a:gd name="T25" fmla="*/ 18 h 52"/>
                  <a:gd name="T26" fmla="*/ 37 w 70"/>
                  <a:gd name="T27" fmla="*/ 7 h 52"/>
                  <a:gd name="T28" fmla="*/ 32 w 70"/>
                  <a:gd name="T29" fmla="*/ 7 h 52"/>
                  <a:gd name="T30" fmla="*/ 32 w 70"/>
                  <a:gd name="T31" fmla="*/ 7 h 52"/>
                  <a:gd name="T32" fmla="*/ 31 w 70"/>
                  <a:gd name="T33" fmla="*/ 6 h 52"/>
                  <a:gd name="T34" fmla="*/ 23 w 70"/>
                  <a:gd name="T35" fmla="*/ 3 h 52"/>
                  <a:gd name="T36" fmla="*/ 15 w 70"/>
                  <a:gd name="T37" fmla="*/ 0 h 52"/>
                  <a:gd name="T38" fmla="*/ 15 w 70"/>
                  <a:gd name="T39" fmla="*/ 0 h 52"/>
                  <a:gd name="T40" fmla="*/ 14 w 7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2">
                    <a:moveTo>
                      <a:pt x="14" y="0"/>
                    </a:moveTo>
                    <a:lnTo>
                      <a:pt x="14" y="0"/>
                    </a:lnTo>
                    <a:lnTo>
                      <a:pt x="11" y="0"/>
                    </a:lnTo>
                    <a:lnTo>
                      <a:pt x="8" y="2"/>
                    </a:lnTo>
                    <a:lnTo>
                      <a:pt x="5" y="7"/>
                    </a:lnTo>
                    <a:lnTo>
                      <a:pt x="1" y="22"/>
                    </a:lnTo>
                    <a:lnTo>
                      <a:pt x="1" y="22"/>
                    </a:lnTo>
                    <a:lnTo>
                      <a:pt x="0" y="25"/>
                    </a:lnTo>
                    <a:lnTo>
                      <a:pt x="1" y="29"/>
                    </a:lnTo>
                    <a:lnTo>
                      <a:pt x="3" y="30"/>
                    </a:lnTo>
                    <a:lnTo>
                      <a:pt x="4" y="31"/>
                    </a:lnTo>
                    <a:lnTo>
                      <a:pt x="66" y="52"/>
                    </a:lnTo>
                    <a:lnTo>
                      <a:pt x="70" y="18"/>
                    </a:lnTo>
                    <a:lnTo>
                      <a:pt x="37" y="7"/>
                    </a:lnTo>
                    <a:lnTo>
                      <a:pt x="32" y="7"/>
                    </a:lnTo>
                    <a:lnTo>
                      <a:pt x="32" y="7"/>
                    </a:lnTo>
                    <a:lnTo>
                      <a:pt x="31" y="6"/>
                    </a:lnTo>
                    <a:lnTo>
                      <a:pt x="23" y="3"/>
                    </a:lnTo>
                    <a:lnTo>
                      <a:pt x="15" y="0"/>
                    </a:lnTo>
                    <a:lnTo>
                      <a:pt x="15" y="0"/>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3" name="Freeform 713"/>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close/>
                  </a:path>
                </a:pathLst>
              </a:custGeom>
              <a:solidFill>
                <a:srgbClr val="21718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4" name="Freeform 714"/>
              <p:cNvSpPr/>
              <p:nvPr/>
            </p:nvSpPr>
            <p:spPr bwMode="auto">
              <a:xfrm>
                <a:off x="3963106" y="1241931"/>
                <a:ext cx="52533" cy="60615"/>
              </a:xfrm>
              <a:custGeom>
                <a:avLst/>
                <a:gdLst>
                  <a:gd name="T0" fmla="*/ 4 w 39"/>
                  <a:gd name="T1" fmla="*/ 0 h 45"/>
                  <a:gd name="T2" fmla="*/ 0 w 39"/>
                  <a:gd name="T3" fmla="*/ 34 h 45"/>
                  <a:gd name="T4" fmla="*/ 35 w 39"/>
                  <a:gd name="T5" fmla="*/ 45 h 45"/>
                  <a:gd name="T6" fmla="*/ 39 w 39"/>
                  <a:gd name="T7" fmla="*/ 11 h 45"/>
                  <a:gd name="T8" fmla="*/ 4 w 39"/>
                  <a:gd name="T9" fmla="*/ 0 h 45"/>
                </a:gdLst>
                <a:ahLst/>
                <a:cxnLst>
                  <a:cxn ang="0">
                    <a:pos x="T0" y="T1"/>
                  </a:cxn>
                  <a:cxn ang="0">
                    <a:pos x="T2" y="T3"/>
                  </a:cxn>
                  <a:cxn ang="0">
                    <a:pos x="T4" y="T5"/>
                  </a:cxn>
                  <a:cxn ang="0">
                    <a:pos x="T6" y="T7"/>
                  </a:cxn>
                  <a:cxn ang="0">
                    <a:pos x="T8" y="T9"/>
                  </a:cxn>
                </a:cxnLst>
                <a:rect l="0" t="0" r="r" b="b"/>
                <a:pathLst>
                  <a:path w="39" h="45">
                    <a:moveTo>
                      <a:pt x="4" y="0"/>
                    </a:moveTo>
                    <a:lnTo>
                      <a:pt x="0" y="34"/>
                    </a:lnTo>
                    <a:lnTo>
                      <a:pt x="35" y="45"/>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5" name="Freeform 715"/>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close/>
                  </a:path>
                </a:pathLst>
              </a:custGeom>
              <a:solidFill>
                <a:srgbClr val="45A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6" name="Freeform 716"/>
              <p:cNvSpPr/>
              <p:nvPr/>
            </p:nvSpPr>
            <p:spPr bwMode="auto">
              <a:xfrm>
                <a:off x="4010250" y="1256748"/>
                <a:ext cx="52533" cy="59267"/>
              </a:xfrm>
              <a:custGeom>
                <a:avLst/>
                <a:gdLst>
                  <a:gd name="T0" fmla="*/ 4 w 39"/>
                  <a:gd name="T1" fmla="*/ 0 h 44"/>
                  <a:gd name="T2" fmla="*/ 0 w 39"/>
                  <a:gd name="T3" fmla="*/ 34 h 44"/>
                  <a:gd name="T4" fmla="*/ 35 w 39"/>
                  <a:gd name="T5" fmla="*/ 44 h 44"/>
                  <a:gd name="T6" fmla="*/ 39 w 39"/>
                  <a:gd name="T7" fmla="*/ 11 h 44"/>
                  <a:gd name="T8" fmla="*/ 4 w 39"/>
                  <a:gd name="T9" fmla="*/ 0 h 44"/>
                </a:gdLst>
                <a:ahLst/>
                <a:cxnLst>
                  <a:cxn ang="0">
                    <a:pos x="T0" y="T1"/>
                  </a:cxn>
                  <a:cxn ang="0">
                    <a:pos x="T2" y="T3"/>
                  </a:cxn>
                  <a:cxn ang="0">
                    <a:pos x="T4" y="T5"/>
                  </a:cxn>
                  <a:cxn ang="0">
                    <a:pos x="T6" y="T7"/>
                  </a:cxn>
                  <a:cxn ang="0">
                    <a:pos x="T8" y="T9"/>
                  </a:cxn>
                </a:cxnLst>
                <a:rect l="0" t="0" r="r" b="b"/>
                <a:pathLst>
                  <a:path w="39" h="44">
                    <a:moveTo>
                      <a:pt x="4" y="0"/>
                    </a:moveTo>
                    <a:lnTo>
                      <a:pt x="0" y="34"/>
                    </a:lnTo>
                    <a:lnTo>
                      <a:pt x="35" y="44"/>
                    </a:lnTo>
                    <a:lnTo>
                      <a:pt x="39" y="1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7" name="Freeform 717"/>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8" name="Freeform 718"/>
              <p:cNvSpPr/>
              <p:nvPr/>
            </p:nvSpPr>
            <p:spPr bwMode="auto">
              <a:xfrm>
                <a:off x="4057395" y="1271564"/>
                <a:ext cx="126617" cy="70043"/>
              </a:xfrm>
              <a:custGeom>
                <a:avLst/>
                <a:gdLst>
                  <a:gd name="T0" fmla="*/ 4 w 94"/>
                  <a:gd name="T1" fmla="*/ 0 h 52"/>
                  <a:gd name="T2" fmla="*/ 0 w 94"/>
                  <a:gd name="T3" fmla="*/ 33 h 52"/>
                  <a:gd name="T4" fmla="*/ 64 w 94"/>
                  <a:gd name="T5" fmla="*/ 52 h 52"/>
                  <a:gd name="T6" fmla="*/ 94 w 94"/>
                  <a:gd name="T7" fmla="*/ 44 h 52"/>
                  <a:gd name="T8" fmla="*/ 94 w 94"/>
                  <a:gd name="T9" fmla="*/ 44 h 52"/>
                  <a:gd name="T10" fmla="*/ 31 w 94"/>
                  <a:gd name="T11" fmla="*/ 37 h 52"/>
                  <a:gd name="T12" fmla="*/ 31 w 94"/>
                  <a:gd name="T13" fmla="*/ 36 h 52"/>
                  <a:gd name="T14" fmla="*/ 92 w 94"/>
                  <a:gd name="T15" fmla="*/ 43 h 52"/>
                  <a:gd name="T16" fmla="*/ 87 w 94"/>
                  <a:gd name="T17" fmla="*/ 36 h 52"/>
                  <a:gd name="T18" fmla="*/ 79 w 94"/>
                  <a:gd name="T19" fmla="*/ 27 h 52"/>
                  <a:gd name="T20" fmla="*/ 33 w 94"/>
                  <a:gd name="T21" fmla="*/ 21 h 52"/>
                  <a:gd name="T22" fmla="*/ 34 w 94"/>
                  <a:gd name="T23" fmla="*/ 20 h 52"/>
                  <a:gd name="T24" fmla="*/ 77 w 94"/>
                  <a:gd name="T25" fmla="*/ 25 h 52"/>
                  <a:gd name="T26" fmla="*/ 75 w 94"/>
                  <a:gd name="T27" fmla="*/ 21 h 52"/>
                  <a:gd name="T28" fmla="*/ 4 w 9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2">
                    <a:moveTo>
                      <a:pt x="4" y="0"/>
                    </a:moveTo>
                    <a:lnTo>
                      <a:pt x="0" y="33"/>
                    </a:lnTo>
                    <a:lnTo>
                      <a:pt x="64" y="52"/>
                    </a:lnTo>
                    <a:lnTo>
                      <a:pt x="94" y="44"/>
                    </a:lnTo>
                    <a:lnTo>
                      <a:pt x="94" y="44"/>
                    </a:lnTo>
                    <a:lnTo>
                      <a:pt x="31" y="37"/>
                    </a:lnTo>
                    <a:lnTo>
                      <a:pt x="31" y="36"/>
                    </a:lnTo>
                    <a:lnTo>
                      <a:pt x="92" y="43"/>
                    </a:lnTo>
                    <a:lnTo>
                      <a:pt x="87" y="36"/>
                    </a:lnTo>
                    <a:lnTo>
                      <a:pt x="79" y="27"/>
                    </a:lnTo>
                    <a:lnTo>
                      <a:pt x="33" y="21"/>
                    </a:lnTo>
                    <a:lnTo>
                      <a:pt x="34" y="20"/>
                    </a:lnTo>
                    <a:lnTo>
                      <a:pt x="77" y="25"/>
                    </a:lnTo>
                    <a:lnTo>
                      <a:pt x="75" y="21"/>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9" name="Freeform 719"/>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0" name="Freeform 720"/>
              <p:cNvSpPr/>
              <p:nvPr/>
            </p:nvSpPr>
            <p:spPr bwMode="auto">
              <a:xfrm>
                <a:off x="4099151" y="1320056"/>
                <a:ext cx="84860" cy="10776"/>
              </a:xfrm>
              <a:custGeom>
                <a:avLst/>
                <a:gdLst>
                  <a:gd name="T0" fmla="*/ 0 w 63"/>
                  <a:gd name="T1" fmla="*/ 0 h 8"/>
                  <a:gd name="T2" fmla="*/ 0 w 63"/>
                  <a:gd name="T3" fmla="*/ 1 h 8"/>
                  <a:gd name="T4" fmla="*/ 63 w 63"/>
                  <a:gd name="T5" fmla="*/ 8 h 8"/>
                  <a:gd name="T6" fmla="*/ 61 w 63"/>
                  <a:gd name="T7" fmla="*/ 7 h 8"/>
                  <a:gd name="T8" fmla="*/ 0 w 63"/>
                  <a:gd name="T9" fmla="*/ 0 h 8"/>
                </a:gdLst>
                <a:ahLst/>
                <a:cxnLst>
                  <a:cxn ang="0">
                    <a:pos x="T0" y="T1"/>
                  </a:cxn>
                  <a:cxn ang="0">
                    <a:pos x="T2" y="T3"/>
                  </a:cxn>
                  <a:cxn ang="0">
                    <a:pos x="T4" y="T5"/>
                  </a:cxn>
                  <a:cxn ang="0">
                    <a:pos x="T6" y="T7"/>
                  </a:cxn>
                  <a:cxn ang="0">
                    <a:pos x="T8" y="T9"/>
                  </a:cxn>
                </a:cxnLst>
                <a:rect l="0" t="0" r="r" b="b"/>
                <a:pathLst>
                  <a:path w="63" h="8">
                    <a:moveTo>
                      <a:pt x="0" y="0"/>
                    </a:moveTo>
                    <a:lnTo>
                      <a:pt x="0" y="1"/>
                    </a:lnTo>
                    <a:lnTo>
                      <a:pt x="63" y="8"/>
                    </a:lnTo>
                    <a:lnTo>
                      <a:pt x="6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1" name="Freeform 721"/>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close/>
                  </a:path>
                </a:pathLst>
              </a:custGeom>
              <a:solidFill>
                <a:srgbClr val="515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2" name="Freeform 722"/>
              <p:cNvSpPr/>
              <p:nvPr/>
            </p:nvSpPr>
            <p:spPr bwMode="auto">
              <a:xfrm>
                <a:off x="4101845" y="1298504"/>
                <a:ext cx="61961" cy="9429"/>
              </a:xfrm>
              <a:custGeom>
                <a:avLst/>
                <a:gdLst>
                  <a:gd name="T0" fmla="*/ 1 w 46"/>
                  <a:gd name="T1" fmla="*/ 0 h 7"/>
                  <a:gd name="T2" fmla="*/ 0 w 46"/>
                  <a:gd name="T3" fmla="*/ 1 h 7"/>
                  <a:gd name="T4" fmla="*/ 46 w 46"/>
                  <a:gd name="T5" fmla="*/ 7 h 7"/>
                  <a:gd name="T6" fmla="*/ 44 w 46"/>
                  <a:gd name="T7" fmla="*/ 5 h 7"/>
                  <a:gd name="T8" fmla="*/ 1 w 46"/>
                  <a:gd name="T9" fmla="*/ 0 h 7"/>
                </a:gdLst>
                <a:ahLst/>
                <a:cxnLst>
                  <a:cxn ang="0">
                    <a:pos x="T0" y="T1"/>
                  </a:cxn>
                  <a:cxn ang="0">
                    <a:pos x="T2" y="T3"/>
                  </a:cxn>
                  <a:cxn ang="0">
                    <a:pos x="T4" y="T5"/>
                  </a:cxn>
                  <a:cxn ang="0">
                    <a:pos x="T6" y="T7"/>
                  </a:cxn>
                  <a:cxn ang="0">
                    <a:pos x="T8" y="T9"/>
                  </a:cxn>
                </a:cxnLst>
                <a:rect l="0" t="0" r="r" b="b"/>
                <a:pathLst>
                  <a:path w="46" h="7">
                    <a:moveTo>
                      <a:pt x="1" y="0"/>
                    </a:moveTo>
                    <a:lnTo>
                      <a:pt x="0" y="1"/>
                    </a:lnTo>
                    <a:lnTo>
                      <a:pt x="46" y="7"/>
                    </a:lnTo>
                    <a:lnTo>
                      <a:pt x="44" y="5"/>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3" name="Freeform 723"/>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close/>
                  </a:path>
                </a:pathLst>
              </a:custGeom>
              <a:solidFill>
                <a:srgbClr val="B4B2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4" name="Freeform 724"/>
              <p:cNvSpPr/>
              <p:nvPr/>
            </p:nvSpPr>
            <p:spPr bwMode="auto">
              <a:xfrm>
                <a:off x="3915961" y="1225767"/>
                <a:ext cx="8082" cy="1347"/>
              </a:xfrm>
              <a:custGeom>
                <a:avLst/>
                <a:gdLst>
                  <a:gd name="T0" fmla="*/ 0 w 6"/>
                  <a:gd name="T1" fmla="*/ 0 h 1"/>
                  <a:gd name="T2" fmla="*/ 0 w 6"/>
                  <a:gd name="T3" fmla="*/ 0 h 1"/>
                  <a:gd name="T4" fmla="*/ 1 w 6"/>
                  <a:gd name="T5" fmla="*/ 1 h 1"/>
                  <a:gd name="T6" fmla="*/ 6 w 6"/>
                  <a:gd name="T7" fmla="*/ 1 h 1"/>
                  <a:gd name="T8" fmla="*/ 0 w 6"/>
                  <a:gd name="T9" fmla="*/ 0 h 1"/>
                </a:gdLst>
                <a:ahLst/>
                <a:cxnLst>
                  <a:cxn ang="0">
                    <a:pos x="T0" y="T1"/>
                  </a:cxn>
                  <a:cxn ang="0">
                    <a:pos x="T2" y="T3"/>
                  </a:cxn>
                  <a:cxn ang="0">
                    <a:pos x="T4" y="T5"/>
                  </a:cxn>
                  <a:cxn ang="0">
                    <a:pos x="T6" y="T7"/>
                  </a:cxn>
                  <a:cxn ang="0">
                    <a:pos x="T8" y="T9"/>
                  </a:cxn>
                </a:cxnLst>
                <a:rect l="0" t="0" r="r" b="b"/>
                <a:pathLst>
                  <a:path w="6" h="1">
                    <a:moveTo>
                      <a:pt x="0" y="0"/>
                    </a:moveTo>
                    <a:lnTo>
                      <a:pt x="0" y="0"/>
                    </a:lnTo>
                    <a:lnTo>
                      <a:pt x="1" y="1"/>
                    </a:lnTo>
                    <a:lnTo>
                      <a:pt x="6"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5" name="Freeform 725"/>
              <p:cNvSpPr/>
              <p:nvPr/>
            </p:nvSpPr>
            <p:spPr bwMode="auto">
              <a:xfrm>
                <a:off x="3747589" y="1318709"/>
                <a:ext cx="443158" cy="88901"/>
              </a:xfrm>
              <a:custGeom>
                <a:avLst/>
                <a:gdLst>
                  <a:gd name="T0" fmla="*/ 293 w 329"/>
                  <a:gd name="T1" fmla="*/ 0 h 66"/>
                  <a:gd name="T2" fmla="*/ 329 w 329"/>
                  <a:gd name="T3" fmla="*/ 12 h 66"/>
                  <a:gd name="T4" fmla="*/ 295 w 329"/>
                  <a:gd name="T5" fmla="*/ 32 h 66"/>
                  <a:gd name="T6" fmla="*/ 12 w 329"/>
                  <a:gd name="T7" fmla="*/ 66 h 66"/>
                  <a:gd name="T8" fmla="*/ 12 w 329"/>
                  <a:gd name="T9" fmla="*/ 66 h 66"/>
                  <a:gd name="T10" fmla="*/ 8 w 329"/>
                  <a:gd name="T11" fmla="*/ 64 h 66"/>
                  <a:gd name="T12" fmla="*/ 5 w 329"/>
                  <a:gd name="T13" fmla="*/ 63 h 66"/>
                  <a:gd name="T14" fmla="*/ 4 w 329"/>
                  <a:gd name="T15" fmla="*/ 60 h 66"/>
                  <a:gd name="T16" fmla="*/ 2 w 329"/>
                  <a:gd name="T17" fmla="*/ 58 h 66"/>
                  <a:gd name="T18" fmla="*/ 0 w 329"/>
                  <a:gd name="T19" fmla="*/ 42 h 66"/>
                  <a:gd name="T20" fmla="*/ 0 w 329"/>
                  <a:gd name="T21" fmla="*/ 42 h 66"/>
                  <a:gd name="T22" fmla="*/ 1 w 329"/>
                  <a:gd name="T23" fmla="*/ 39 h 66"/>
                  <a:gd name="T24" fmla="*/ 2 w 329"/>
                  <a:gd name="T25" fmla="*/ 35 h 66"/>
                  <a:gd name="T26" fmla="*/ 5 w 329"/>
                  <a:gd name="T27" fmla="*/ 33 h 66"/>
                  <a:gd name="T28" fmla="*/ 8 w 329"/>
                  <a:gd name="T29" fmla="*/ 32 h 66"/>
                  <a:gd name="T30" fmla="*/ 293 w 329"/>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66">
                    <a:moveTo>
                      <a:pt x="293" y="0"/>
                    </a:moveTo>
                    <a:lnTo>
                      <a:pt x="329" y="12"/>
                    </a:lnTo>
                    <a:lnTo>
                      <a:pt x="295" y="32"/>
                    </a:lnTo>
                    <a:lnTo>
                      <a:pt x="12" y="66"/>
                    </a:lnTo>
                    <a:lnTo>
                      <a:pt x="12" y="66"/>
                    </a:lnTo>
                    <a:lnTo>
                      <a:pt x="8" y="64"/>
                    </a:lnTo>
                    <a:lnTo>
                      <a:pt x="5" y="63"/>
                    </a:lnTo>
                    <a:lnTo>
                      <a:pt x="4" y="60"/>
                    </a:lnTo>
                    <a:lnTo>
                      <a:pt x="2" y="58"/>
                    </a:lnTo>
                    <a:lnTo>
                      <a:pt x="0" y="42"/>
                    </a:lnTo>
                    <a:lnTo>
                      <a:pt x="0" y="42"/>
                    </a:lnTo>
                    <a:lnTo>
                      <a:pt x="1" y="39"/>
                    </a:lnTo>
                    <a:lnTo>
                      <a:pt x="2" y="35"/>
                    </a:lnTo>
                    <a:lnTo>
                      <a:pt x="5" y="33"/>
                    </a:lnTo>
                    <a:lnTo>
                      <a:pt x="8" y="32"/>
                    </a:lnTo>
                    <a:lnTo>
                      <a:pt x="293" y="0"/>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6" name="Freeform 726"/>
              <p:cNvSpPr/>
              <p:nvPr/>
            </p:nvSpPr>
            <p:spPr bwMode="auto">
              <a:xfrm>
                <a:off x="3747589" y="1318709"/>
                <a:ext cx="443158" cy="67349"/>
              </a:xfrm>
              <a:custGeom>
                <a:avLst/>
                <a:gdLst>
                  <a:gd name="T0" fmla="*/ 293 w 329"/>
                  <a:gd name="T1" fmla="*/ 0 h 50"/>
                  <a:gd name="T2" fmla="*/ 329 w 329"/>
                  <a:gd name="T3" fmla="*/ 12 h 50"/>
                  <a:gd name="T4" fmla="*/ 293 w 329"/>
                  <a:gd name="T5" fmla="*/ 16 h 50"/>
                  <a:gd name="T6" fmla="*/ 1 w 329"/>
                  <a:gd name="T7" fmla="*/ 50 h 50"/>
                  <a:gd name="T8" fmla="*/ 0 w 329"/>
                  <a:gd name="T9" fmla="*/ 42 h 50"/>
                  <a:gd name="T10" fmla="*/ 0 w 329"/>
                  <a:gd name="T11" fmla="*/ 42 h 50"/>
                  <a:gd name="T12" fmla="*/ 1 w 329"/>
                  <a:gd name="T13" fmla="*/ 39 h 50"/>
                  <a:gd name="T14" fmla="*/ 2 w 329"/>
                  <a:gd name="T15" fmla="*/ 35 h 50"/>
                  <a:gd name="T16" fmla="*/ 5 w 329"/>
                  <a:gd name="T17" fmla="*/ 33 h 50"/>
                  <a:gd name="T18" fmla="*/ 8 w 329"/>
                  <a:gd name="T19" fmla="*/ 32 h 50"/>
                  <a:gd name="T20" fmla="*/ 293 w 329"/>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50">
                    <a:moveTo>
                      <a:pt x="293" y="0"/>
                    </a:moveTo>
                    <a:lnTo>
                      <a:pt x="329" y="12"/>
                    </a:lnTo>
                    <a:lnTo>
                      <a:pt x="293" y="16"/>
                    </a:lnTo>
                    <a:lnTo>
                      <a:pt x="1" y="50"/>
                    </a:lnTo>
                    <a:lnTo>
                      <a:pt x="0" y="42"/>
                    </a:lnTo>
                    <a:lnTo>
                      <a:pt x="0" y="42"/>
                    </a:lnTo>
                    <a:lnTo>
                      <a:pt x="1" y="39"/>
                    </a:lnTo>
                    <a:lnTo>
                      <a:pt x="2" y="35"/>
                    </a:lnTo>
                    <a:lnTo>
                      <a:pt x="5" y="33"/>
                    </a:lnTo>
                    <a:lnTo>
                      <a:pt x="8" y="32"/>
                    </a:lnTo>
                    <a:lnTo>
                      <a:pt x="293" y="0"/>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7" name="Freeform 727"/>
              <p:cNvSpPr/>
              <p:nvPr/>
            </p:nvSpPr>
            <p:spPr bwMode="auto">
              <a:xfrm>
                <a:off x="3774529" y="1318709"/>
                <a:ext cx="416219" cy="84860"/>
              </a:xfrm>
              <a:custGeom>
                <a:avLst/>
                <a:gdLst>
                  <a:gd name="T0" fmla="*/ 273 w 309"/>
                  <a:gd name="T1" fmla="*/ 0 h 63"/>
                  <a:gd name="T2" fmla="*/ 309 w 309"/>
                  <a:gd name="T3" fmla="*/ 12 h 63"/>
                  <a:gd name="T4" fmla="*/ 275 w 309"/>
                  <a:gd name="T5" fmla="*/ 32 h 63"/>
                  <a:gd name="T6" fmla="*/ 4 w 309"/>
                  <a:gd name="T7" fmla="*/ 63 h 63"/>
                  <a:gd name="T8" fmla="*/ 4 w 309"/>
                  <a:gd name="T9" fmla="*/ 63 h 63"/>
                  <a:gd name="T10" fmla="*/ 0 w 309"/>
                  <a:gd name="T11" fmla="*/ 47 h 63"/>
                  <a:gd name="T12" fmla="*/ 0 w 309"/>
                  <a:gd name="T13" fmla="*/ 31 h 63"/>
                  <a:gd name="T14" fmla="*/ 273 w 309"/>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63">
                    <a:moveTo>
                      <a:pt x="273" y="0"/>
                    </a:moveTo>
                    <a:lnTo>
                      <a:pt x="309" y="12"/>
                    </a:lnTo>
                    <a:lnTo>
                      <a:pt x="275" y="32"/>
                    </a:lnTo>
                    <a:lnTo>
                      <a:pt x="4" y="63"/>
                    </a:lnTo>
                    <a:lnTo>
                      <a:pt x="4" y="63"/>
                    </a:lnTo>
                    <a:lnTo>
                      <a:pt x="0" y="47"/>
                    </a:lnTo>
                    <a:lnTo>
                      <a:pt x="0" y="31"/>
                    </a:lnTo>
                    <a:lnTo>
                      <a:pt x="273" y="0"/>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8" name="Freeform 728"/>
              <p:cNvSpPr/>
              <p:nvPr/>
            </p:nvSpPr>
            <p:spPr bwMode="auto">
              <a:xfrm>
                <a:off x="3774529" y="1318709"/>
                <a:ext cx="416219" cy="63309"/>
              </a:xfrm>
              <a:custGeom>
                <a:avLst/>
                <a:gdLst>
                  <a:gd name="T0" fmla="*/ 273 w 309"/>
                  <a:gd name="T1" fmla="*/ 0 h 47"/>
                  <a:gd name="T2" fmla="*/ 309 w 309"/>
                  <a:gd name="T3" fmla="*/ 12 h 47"/>
                  <a:gd name="T4" fmla="*/ 273 w 309"/>
                  <a:gd name="T5" fmla="*/ 16 h 47"/>
                  <a:gd name="T6" fmla="*/ 0 w 309"/>
                  <a:gd name="T7" fmla="*/ 47 h 47"/>
                  <a:gd name="T8" fmla="*/ 0 w 309"/>
                  <a:gd name="T9" fmla="*/ 47 h 47"/>
                  <a:gd name="T10" fmla="*/ 0 w 309"/>
                  <a:gd name="T11" fmla="*/ 31 h 47"/>
                  <a:gd name="T12" fmla="*/ 273 w 30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09" h="47">
                    <a:moveTo>
                      <a:pt x="273" y="0"/>
                    </a:moveTo>
                    <a:lnTo>
                      <a:pt x="309" y="12"/>
                    </a:lnTo>
                    <a:lnTo>
                      <a:pt x="273" y="16"/>
                    </a:lnTo>
                    <a:lnTo>
                      <a:pt x="0" y="47"/>
                    </a:lnTo>
                    <a:lnTo>
                      <a:pt x="0" y="47"/>
                    </a:lnTo>
                    <a:lnTo>
                      <a:pt x="0" y="31"/>
                    </a:lnTo>
                    <a:lnTo>
                      <a:pt x="27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9" name="Freeform 729"/>
              <p:cNvSpPr/>
              <p:nvPr/>
            </p:nvSpPr>
            <p:spPr bwMode="auto">
              <a:xfrm>
                <a:off x="3786651" y="1318709"/>
                <a:ext cx="404095" cy="84860"/>
              </a:xfrm>
              <a:custGeom>
                <a:avLst/>
                <a:gdLst>
                  <a:gd name="T0" fmla="*/ 264 w 300"/>
                  <a:gd name="T1" fmla="*/ 0 h 63"/>
                  <a:gd name="T2" fmla="*/ 300 w 300"/>
                  <a:gd name="T3" fmla="*/ 12 h 63"/>
                  <a:gd name="T4" fmla="*/ 266 w 300"/>
                  <a:gd name="T5" fmla="*/ 32 h 63"/>
                  <a:gd name="T6" fmla="*/ 4 w 300"/>
                  <a:gd name="T7" fmla="*/ 63 h 63"/>
                  <a:gd name="T8" fmla="*/ 4 w 300"/>
                  <a:gd name="T9" fmla="*/ 63 h 63"/>
                  <a:gd name="T10" fmla="*/ 2 w 300"/>
                  <a:gd name="T11" fmla="*/ 46 h 63"/>
                  <a:gd name="T12" fmla="*/ 0 w 300"/>
                  <a:gd name="T13" fmla="*/ 29 h 63"/>
                  <a:gd name="T14" fmla="*/ 264 w 300"/>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63">
                    <a:moveTo>
                      <a:pt x="264" y="0"/>
                    </a:moveTo>
                    <a:lnTo>
                      <a:pt x="300" y="12"/>
                    </a:lnTo>
                    <a:lnTo>
                      <a:pt x="266" y="32"/>
                    </a:lnTo>
                    <a:lnTo>
                      <a:pt x="4" y="63"/>
                    </a:lnTo>
                    <a:lnTo>
                      <a:pt x="4" y="63"/>
                    </a:lnTo>
                    <a:lnTo>
                      <a:pt x="2" y="46"/>
                    </a:lnTo>
                    <a:lnTo>
                      <a:pt x="0" y="29"/>
                    </a:lnTo>
                    <a:lnTo>
                      <a:pt x="264" y="0"/>
                    </a:lnTo>
                    <a:close/>
                  </a:path>
                </a:pathLst>
              </a:custGeom>
              <a:solidFill>
                <a:srgbClr val="FFC41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0" name="Freeform 730"/>
              <p:cNvSpPr/>
              <p:nvPr/>
            </p:nvSpPr>
            <p:spPr bwMode="auto">
              <a:xfrm>
                <a:off x="3786651" y="1318709"/>
                <a:ext cx="404095" cy="61961"/>
              </a:xfrm>
              <a:custGeom>
                <a:avLst/>
                <a:gdLst>
                  <a:gd name="T0" fmla="*/ 264 w 300"/>
                  <a:gd name="T1" fmla="*/ 0 h 46"/>
                  <a:gd name="T2" fmla="*/ 300 w 300"/>
                  <a:gd name="T3" fmla="*/ 12 h 46"/>
                  <a:gd name="T4" fmla="*/ 264 w 300"/>
                  <a:gd name="T5" fmla="*/ 16 h 46"/>
                  <a:gd name="T6" fmla="*/ 2 w 300"/>
                  <a:gd name="T7" fmla="*/ 46 h 46"/>
                  <a:gd name="T8" fmla="*/ 2 w 300"/>
                  <a:gd name="T9" fmla="*/ 46 h 46"/>
                  <a:gd name="T10" fmla="*/ 0 w 300"/>
                  <a:gd name="T11" fmla="*/ 29 h 46"/>
                  <a:gd name="T12" fmla="*/ 264 w 30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0" h="46">
                    <a:moveTo>
                      <a:pt x="264" y="0"/>
                    </a:moveTo>
                    <a:lnTo>
                      <a:pt x="300" y="12"/>
                    </a:lnTo>
                    <a:lnTo>
                      <a:pt x="264" y="16"/>
                    </a:lnTo>
                    <a:lnTo>
                      <a:pt x="2" y="46"/>
                    </a:lnTo>
                    <a:lnTo>
                      <a:pt x="2" y="46"/>
                    </a:lnTo>
                    <a:lnTo>
                      <a:pt x="0" y="29"/>
                    </a:lnTo>
                    <a:lnTo>
                      <a:pt x="2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1" name="Freeform 731"/>
              <p:cNvSpPr/>
              <p:nvPr/>
            </p:nvSpPr>
            <p:spPr bwMode="auto">
              <a:xfrm>
                <a:off x="4142255" y="1318709"/>
                <a:ext cx="48491" cy="43103"/>
              </a:xfrm>
              <a:custGeom>
                <a:avLst/>
                <a:gdLst>
                  <a:gd name="T0" fmla="*/ 0 w 36"/>
                  <a:gd name="T1" fmla="*/ 0 h 32"/>
                  <a:gd name="T2" fmla="*/ 36 w 36"/>
                  <a:gd name="T3" fmla="*/ 12 h 32"/>
                  <a:gd name="T4" fmla="*/ 2 w 36"/>
                  <a:gd name="T5" fmla="*/ 32 h 32"/>
                  <a:gd name="T6" fmla="*/ 2 w 36"/>
                  <a:gd name="T7" fmla="*/ 32 h 32"/>
                  <a:gd name="T8" fmla="*/ 0 w 36"/>
                  <a:gd name="T9" fmla="*/ 16 h 32"/>
                  <a:gd name="T10" fmla="*/ 0 w 36"/>
                  <a:gd name="T11" fmla="*/ 16 h 32"/>
                  <a:gd name="T12" fmla="*/ 0 w 36"/>
                  <a:gd name="T13" fmla="*/ 0 h 32"/>
                  <a:gd name="T14" fmla="*/ 0 w 36"/>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2">
                    <a:moveTo>
                      <a:pt x="0" y="0"/>
                    </a:moveTo>
                    <a:lnTo>
                      <a:pt x="36" y="12"/>
                    </a:lnTo>
                    <a:lnTo>
                      <a:pt x="2" y="32"/>
                    </a:lnTo>
                    <a:lnTo>
                      <a:pt x="2" y="32"/>
                    </a:lnTo>
                    <a:lnTo>
                      <a:pt x="0" y="16"/>
                    </a:lnTo>
                    <a:lnTo>
                      <a:pt x="0" y="16"/>
                    </a:lnTo>
                    <a:lnTo>
                      <a:pt x="0" y="0"/>
                    </a:lnTo>
                    <a:lnTo>
                      <a:pt x="0" y="0"/>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2" name="Freeform 732"/>
              <p:cNvSpPr/>
              <p:nvPr/>
            </p:nvSpPr>
            <p:spPr bwMode="auto">
              <a:xfrm>
                <a:off x="4142255" y="1318709"/>
                <a:ext cx="48491" cy="21552"/>
              </a:xfrm>
              <a:custGeom>
                <a:avLst/>
                <a:gdLst>
                  <a:gd name="T0" fmla="*/ 0 w 36"/>
                  <a:gd name="T1" fmla="*/ 0 h 16"/>
                  <a:gd name="T2" fmla="*/ 36 w 36"/>
                  <a:gd name="T3" fmla="*/ 12 h 16"/>
                  <a:gd name="T4" fmla="*/ 0 w 36"/>
                  <a:gd name="T5" fmla="*/ 16 h 16"/>
                  <a:gd name="T6" fmla="*/ 0 w 36"/>
                  <a:gd name="T7" fmla="*/ 16 h 16"/>
                  <a:gd name="T8" fmla="*/ 0 w 36"/>
                  <a:gd name="T9" fmla="*/ 0 h 16"/>
                  <a:gd name="T10" fmla="*/ 0 w 36"/>
                  <a:gd name="T11" fmla="*/ 0 h 16"/>
                </a:gdLst>
                <a:ahLst/>
                <a:cxnLst>
                  <a:cxn ang="0">
                    <a:pos x="T0" y="T1"/>
                  </a:cxn>
                  <a:cxn ang="0">
                    <a:pos x="T2" y="T3"/>
                  </a:cxn>
                  <a:cxn ang="0">
                    <a:pos x="T4" y="T5"/>
                  </a:cxn>
                  <a:cxn ang="0">
                    <a:pos x="T6" y="T7"/>
                  </a:cxn>
                  <a:cxn ang="0">
                    <a:pos x="T8" y="T9"/>
                  </a:cxn>
                  <a:cxn ang="0">
                    <a:pos x="T10" y="T11"/>
                  </a:cxn>
                </a:cxnLst>
                <a:rect l="0" t="0" r="r" b="b"/>
                <a:pathLst>
                  <a:path w="36" h="16">
                    <a:moveTo>
                      <a:pt x="0" y="0"/>
                    </a:moveTo>
                    <a:lnTo>
                      <a:pt x="36" y="12"/>
                    </a:lnTo>
                    <a:lnTo>
                      <a:pt x="0" y="16"/>
                    </a:lnTo>
                    <a:lnTo>
                      <a:pt x="0" y="16"/>
                    </a:lnTo>
                    <a:lnTo>
                      <a:pt x="0" y="0"/>
                    </a:lnTo>
                    <a:lnTo>
                      <a:pt x="0" y="0"/>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3" name="Freeform 733"/>
              <p:cNvSpPr/>
              <p:nvPr/>
            </p:nvSpPr>
            <p:spPr bwMode="auto">
              <a:xfrm>
                <a:off x="4174582" y="1329485"/>
                <a:ext cx="16164" cy="14817"/>
              </a:xfrm>
              <a:custGeom>
                <a:avLst/>
                <a:gdLst>
                  <a:gd name="T0" fmla="*/ 0 w 12"/>
                  <a:gd name="T1" fmla="*/ 0 h 11"/>
                  <a:gd name="T2" fmla="*/ 12 w 12"/>
                  <a:gd name="T3" fmla="*/ 4 h 11"/>
                  <a:gd name="T4" fmla="*/ 1 w 12"/>
                  <a:gd name="T5" fmla="*/ 11 h 11"/>
                  <a:gd name="T6" fmla="*/ 1 w 12"/>
                  <a:gd name="T7" fmla="*/ 11 h 11"/>
                  <a:gd name="T8" fmla="*/ 0 w 12"/>
                  <a:gd name="T9" fmla="*/ 5 h 11"/>
                  <a:gd name="T10" fmla="*/ 0 w 12"/>
                  <a:gd name="T11" fmla="*/ 5 h 11"/>
                  <a:gd name="T12" fmla="*/ 0 w 12"/>
                  <a:gd name="T13" fmla="*/ 0 h 11"/>
                  <a:gd name="T14" fmla="*/ 0 w 1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0" y="0"/>
                    </a:moveTo>
                    <a:lnTo>
                      <a:pt x="12" y="4"/>
                    </a:lnTo>
                    <a:lnTo>
                      <a:pt x="1" y="11"/>
                    </a:lnTo>
                    <a:lnTo>
                      <a:pt x="1" y="11"/>
                    </a:lnTo>
                    <a:lnTo>
                      <a:pt x="0" y="5"/>
                    </a:lnTo>
                    <a:lnTo>
                      <a:pt x="0" y="5"/>
                    </a:lnTo>
                    <a:lnTo>
                      <a:pt x="0" y="0"/>
                    </a:lnTo>
                    <a:lnTo>
                      <a:pt x="0" y="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4" name="Freeform 734"/>
              <p:cNvSpPr/>
              <p:nvPr/>
            </p:nvSpPr>
            <p:spPr bwMode="auto">
              <a:xfrm>
                <a:off x="4003516" y="1372589"/>
                <a:ext cx="63309" cy="49839"/>
              </a:xfrm>
              <a:custGeom>
                <a:avLst/>
                <a:gdLst>
                  <a:gd name="T0" fmla="*/ 34 w 47"/>
                  <a:gd name="T1" fmla="*/ 0 h 37"/>
                  <a:gd name="T2" fmla="*/ 34 w 47"/>
                  <a:gd name="T3" fmla="*/ 0 h 37"/>
                  <a:gd name="T4" fmla="*/ 0 w 47"/>
                  <a:gd name="T5" fmla="*/ 6 h 37"/>
                  <a:gd name="T6" fmla="*/ 0 w 47"/>
                  <a:gd name="T7" fmla="*/ 6 h 37"/>
                  <a:gd name="T8" fmla="*/ 3 w 47"/>
                  <a:gd name="T9" fmla="*/ 6 h 37"/>
                  <a:gd name="T10" fmla="*/ 3 w 47"/>
                  <a:gd name="T11" fmla="*/ 6 h 37"/>
                  <a:gd name="T12" fmla="*/ 11 w 47"/>
                  <a:gd name="T13" fmla="*/ 11 h 37"/>
                  <a:gd name="T14" fmla="*/ 17 w 47"/>
                  <a:gd name="T15" fmla="*/ 15 h 37"/>
                  <a:gd name="T16" fmla="*/ 28 w 47"/>
                  <a:gd name="T17" fmla="*/ 26 h 37"/>
                  <a:gd name="T18" fmla="*/ 34 w 47"/>
                  <a:gd name="T19" fmla="*/ 34 h 37"/>
                  <a:gd name="T20" fmla="*/ 36 w 47"/>
                  <a:gd name="T21" fmla="*/ 37 h 37"/>
                  <a:gd name="T22" fmla="*/ 36 w 47"/>
                  <a:gd name="T23" fmla="*/ 37 h 37"/>
                  <a:gd name="T24" fmla="*/ 39 w 47"/>
                  <a:gd name="T25" fmla="*/ 37 h 37"/>
                  <a:gd name="T26" fmla="*/ 42 w 47"/>
                  <a:gd name="T27" fmla="*/ 37 h 37"/>
                  <a:gd name="T28" fmla="*/ 44 w 47"/>
                  <a:gd name="T29" fmla="*/ 34 h 37"/>
                  <a:gd name="T30" fmla="*/ 47 w 47"/>
                  <a:gd name="T31" fmla="*/ 31 h 37"/>
                  <a:gd name="T32" fmla="*/ 47 w 47"/>
                  <a:gd name="T33" fmla="*/ 26 h 37"/>
                  <a:gd name="T34" fmla="*/ 44 w 47"/>
                  <a:gd name="T35" fmla="*/ 19 h 37"/>
                  <a:gd name="T36" fmla="*/ 39 w 47"/>
                  <a:gd name="T37" fmla="*/ 10 h 37"/>
                  <a:gd name="T38" fmla="*/ 39 w 47"/>
                  <a:gd name="T39" fmla="*/ 10 h 37"/>
                  <a:gd name="T40" fmla="*/ 34 w 47"/>
                  <a:gd name="T41" fmla="*/ 0 h 37"/>
                  <a:gd name="T42" fmla="*/ 34 w 4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7">
                    <a:moveTo>
                      <a:pt x="34" y="0"/>
                    </a:moveTo>
                    <a:lnTo>
                      <a:pt x="34" y="0"/>
                    </a:lnTo>
                    <a:lnTo>
                      <a:pt x="0" y="6"/>
                    </a:lnTo>
                    <a:lnTo>
                      <a:pt x="0" y="6"/>
                    </a:lnTo>
                    <a:lnTo>
                      <a:pt x="3" y="6"/>
                    </a:lnTo>
                    <a:lnTo>
                      <a:pt x="3" y="6"/>
                    </a:lnTo>
                    <a:lnTo>
                      <a:pt x="11" y="11"/>
                    </a:lnTo>
                    <a:lnTo>
                      <a:pt x="17" y="15"/>
                    </a:lnTo>
                    <a:lnTo>
                      <a:pt x="28" y="26"/>
                    </a:lnTo>
                    <a:lnTo>
                      <a:pt x="34" y="34"/>
                    </a:lnTo>
                    <a:lnTo>
                      <a:pt x="36" y="37"/>
                    </a:lnTo>
                    <a:lnTo>
                      <a:pt x="36" y="37"/>
                    </a:lnTo>
                    <a:lnTo>
                      <a:pt x="39" y="37"/>
                    </a:lnTo>
                    <a:lnTo>
                      <a:pt x="42" y="37"/>
                    </a:lnTo>
                    <a:lnTo>
                      <a:pt x="44" y="34"/>
                    </a:lnTo>
                    <a:lnTo>
                      <a:pt x="47" y="31"/>
                    </a:lnTo>
                    <a:lnTo>
                      <a:pt x="47" y="26"/>
                    </a:lnTo>
                    <a:lnTo>
                      <a:pt x="44" y="19"/>
                    </a:lnTo>
                    <a:lnTo>
                      <a:pt x="39" y="10"/>
                    </a:lnTo>
                    <a:lnTo>
                      <a:pt x="39" y="10"/>
                    </a:lnTo>
                    <a:lnTo>
                      <a:pt x="34" y="0"/>
                    </a:lnTo>
                    <a:lnTo>
                      <a:pt x="34" y="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5" name="Freeform 735"/>
              <p:cNvSpPr/>
              <p:nvPr/>
            </p:nvSpPr>
            <p:spPr bwMode="auto">
              <a:xfrm>
                <a:off x="3883634" y="1123396"/>
                <a:ext cx="199354" cy="257274"/>
              </a:xfrm>
              <a:custGeom>
                <a:avLst/>
                <a:gdLst>
                  <a:gd name="T0" fmla="*/ 23 w 148"/>
                  <a:gd name="T1" fmla="*/ 164 h 191"/>
                  <a:gd name="T2" fmla="*/ 82 w 148"/>
                  <a:gd name="T3" fmla="*/ 157 h 191"/>
                  <a:gd name="T4" fmla="*/ 82 w 148"/>
                  <a:gd name="T5" fmla="*/ 157 h 191"/>
                  <a:gd name="T6" fmla="*/ 71 w 148"/>
                  <a:gd name="T7" fmla="*/ 151 h 191"/>
                  <a:gd name="T8" fmla="*/ 77 w 148"/>
                  <a:gd name="T9" fmla="*/ 124 h 191"/>
                  <a:gd name="T10" fmla="*/ 102 w 148"/>
                  <a:gd name="T11" fmla="*/ 123 h 191"/>
                  <a:gd name="T12" fmla="*/ 102 w 148"/>
                  <a:gd name="T13" fmla="*/ 123 h 191"/>
                  <a:gd name="T14" fmla="*/ 104 w 148"/>
                  <a:gd name="T15" fmla="*/ 123 h 191"/>
                  <a:gd name="T16" fmla="*/ 105 w 148"/>
                  <a:gd name="T17" fmla="*/ 124 h 191"/>
                  <a:gd name="T18" fmla="*/ 108 w 148"/>
                  <a:gd name="T19" fmla="*/ 126 h 191"/>
                  <a:gd name="T20" fmla="*/ 109 w 148"/>
                  <a:gd name="T21" fmla="*/ 128 h 191"/>
                  <a:gd name="T22" fmla="*/ 111 w 148"/>
                  <a:gd name="T23" fmla="*/ 134 h 191"/>
                  <a:gd name="T24" fmla="*/ 112 w 148"/>
                  <a:gd name="T25" fmla="*/ 141 h 191"/>
                  <a:gd name="T26" fmla="*/ 111 w 148"/>
                  <a:gd name="T27" fmla="*/ 150 h 191"/>
                  <a:gd name="T28" fmla="*/ 111 w 148"/>
                  <a:gd name="T29" fmla="*/ 150 h 191"/>
                  <a:gd name="T30" fmla="*/ 111 w 148"/>
                  <a:gd name="T31" fmla="*/ 155 h 191"/>
                  <a:gd name="T32" fmla="*/ 111 w 148"/>
                  <a:gd name="T33" fmla="*/ 162 h 191"/>
                  <a:gd name="T34" fmla="*/ 115 w 148"/>
                  <a:gd name="T35" fmla="*/ 172 h 191"/>
                  <a:gd name="T36" fmla="*/ 120 w 148"/>
                  <a:gd name="T37" fmla="*/ 180 h 191"/>
                  <a:gd name="T38" fmla="*/ 125 w 148"/>
                  <a:gd name="T39" fmla="*/ 185 h 191"/>
                  <a:gd name="T40" fmla="*/ 125 w 148"/>
                  <a:gd name="T41" fmla="*/ 185 h 191"/>
                  <a:gd name="T42" fmla="*/ 135 w 148"/>
                  <a:gd name="T43" fmla="*/ 189 h 191"/>
                  <a:gd name="T44" fmla="*/ 143 w 148"/>
                  <a:gd name="T45" fmla="*/ 191 h 191"/>
                  <a:gd name="T46" fmla="*/ 143 w 148"/>
                  <a:gd name="T47" fmla="*/ 191 h 191"/>
                  <a:gd name="T48" fmla="*/ 147 w 148"/>
                  <a:gd name="T49" fmla="*/ 189 h 191"/>
                  <a:gd name="T50" fmla="*/ 148 w 148"/>
                  <a:gd name="T51" fmla="*/ 188 h 191"/>
                  <a:gd name="T52" fmla="*/ 148 w 148"/>
                  <a:gd name="T53" fmla="*/ 185 h 191"/>
                  <a:gd name="T54" fmla="*/ 148 w 148"/>
                  <a:gd name="T55" fmla="*/ 180 h 191"/>
                  <a:gd name="T56" fmla="*/ 144 w 148"/>
                  <a:gd name="T57" fmla="*/ 168 h 191"/>
                  <a:gd name="T58" fmla="*/ 139 w 148"/>
                  <a:gd name="T59" fmla="*/ 149 h 191"/>
                  <a:gd name="T60" fmla="*/ 139 w 148"/>
                  <a:gd name="T61" fmla="*/ 149 h 191"/>
                  <a:gd name="T62" fmla="*/ 132 w 148"/>
                  <a:gd name="T63" fmla="*/ 108 h 191"/>
                  <a:gd name="T64" fmla="*/ 129 w 148"/>
                  <a:gd name="T65" fmla="*/ 88 h 191"/>
                  <a:gd name="T66" fmla="*/ 129 w 148"/>
                  <a:gd name="T67" fmla="*/ 88 h 191"/>
                  <a:gd name="T68" fmla="*/ 111 w 148"/>
                  <a:gd name="T69" fmla="*/ 74 h 191"/>
                  <a:gd name="T70" fmla="*/ 94 w 148"/>
                  <a:gd name="T71" fmla="*/ 64 h 191"/>
                  <a:gd name="T72" fmla="*/ 82 w 148"/>
                  <a:gd name="T73" fmla="*/ 54 h 191"/>
                  <a:gd name="T74" fmla="*/ 82 w 148"/>
                  <a:gd name="T75" fmla="*/ 54 h 191"/>
                  <a:gd name="T76" fmla="*/ 77 w 148"/>
                  <a:gd name="T77" fmla="*/ 49 h 191"/>
                  <a:gd name="T78" fmla="*/ 70 w 148"/>
                  <a:gd name="T79" fmla="*/ 41 h 191"/>
                  <a:gd name="T80" fmla="*/ 58 w 148"/>
                  <a:gd name="T81" fmla="*/ 23 h 191"/>
                  <a:gd name="T82" fmla="*/ 43 w 148"/>
                  <a:gd name="T83" fmla="*/ 0 h 191"/>
                  <a:gd name="T84" fmla="*/ 0 w 148"/>
                  <a:gd name="T85" fmla="*/ 25 h 191"/>
                  <a:gd name="T86" fmla="*/ 0 w 148"/>
                  <a:gd name="T87" fmla="*/ 25 h 191"/>
                  <a:gd name="T88" fmla="*/ 3 w 148"/>
                  <a:gd name="T89" fmla="*/ 27 h 191"/>
                  <a:gd name="T90" fmla="*/ 7 w 148"/>
                  <a:gd name="T91" fmla="*/ 34 h 191"/>
                  <a:gd name="T92" fmla="*/ 9 w 148"/>
                  <a:gd name="T93" fmla="*/ 39 h 191"/>
                  <a:gd name="T94" fmla="*/ 11 w 148"/>
                  <a:gd name="T95" fmla="*/ 46 h 191"/>
                  <a:gd name="T96" fmla="*/ 13 w 148"/>
                  <a:gd name="T97" fmla="*/ 56 h 191"/>
                  <a:gd name="T98" fmla="*/ 15 w 148"/>
                  <a:gd name="T99" fmla="*/ 66 h 191"/>
                  <a:gd name="T100" fmla="*/ 15 w 148"/>
                  <a:gd name="T101" fmla="*/ 66 h 191"/>
                  <a:gd name="T102" fmla="*/ 16 w 148"/>
                  <a:gd name="T103" fmla="*/ 119 h 191"/>
                  <a:gd name="T104" fmla="*/ 19 w 148"/>
                  <a:gd name="T105" fmla="*/ 145 h 191"/>
                  <a:gd name="T106" fmla="*/ 21 w 148"/>
                  <a:gd name="T107" fmla="*/ 155 h 191"/>
                  <a:gd name="T108" fmla="*/ 23 w 148"/>
                  <a:gd name="T109" fmla="*/ 164 h 191"/>
                  <a:gd name="T110" fmla="*/ 23 w 148"/>
                  <a:gd name="T11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91">
                    <a:moveTo>
                      <a:pt x="23" y="164"/>
                    </a:moveTo>
                    <a:lnTo>
                      <a:pt x="82" y="157"/>
                    </a:lnTo>
                    <a:lnTo>
                      <a:pt x="82" y="157"/>
                    </a:lnTo>
                    <a:lnTo>
                      <a:pt x="71" y="151"/>
                    </a:lnTo>
                    <a:lnTo>
                      <a:pt x="77" y="124"/>
                    </a:lnTo>
                    <a:lnTo>
                      <a:pt x="102" y="123"/>
                    </a:lnTo>
                    <a:lnTo>
                      <a:pt x="102" y="123"/>
                    </a:lnTo>
                    <a:lnTo>
                      <a:pt x="104" y="123"/>
                    </a:lnTo>
                    <a:lnTo>
                      <a:pt x="105" y="124"/>
                    </a:lnTo>
                    <a:lnTo>
                      <a:pt x="108" y="126"/>
                    </a:lnTo>
                    <a:lnTo>
                      <a:pt x="109" y="128"/>
                    </a:lnTo>
                    <a:lnTo>
                      <a:pt x="111" y="134"/>
                    </a:lnTo>
                    <a:lnTo>
                      <a:pt x="112" y="141"/>
                    </a:lnTo>
                    <a:lnTo>
                      <a:pt x="111" y="150"/>
                    </a:lnTo>
                    <a:lnTo>
                      <a:pt x="111" y="150"/>
                    </a:lnTo>
                    <a:lnTo>
                      <a:pt x="111" y="155"/>
                    </a:lnTo>
                    <a:lnTo>
                      <a:pt x="111" y="162"/>
                    </a:lnTo>
                    <a:lnTo>
                      <a:pt x="115" y="172"/>
                    </a:lnTo>
                    <a:lnTo>
                      <a:pt x="120" y="180"/>
                    </a:lnTo>
                    <a:lnTo>
                      <a:pt x="125" y="185"/>
                    </a:lnTo>
                    <a:lnTo>
                      <a:pt x="125" y="185"/>
                    </a:lnTo>
                    <a:lnTo>
                      <a:pt x="135" y="189"/>
                    </a:lnTo>
                    <a:lnTo>
                      <a:pt x="143" y="191"/>
                    </a:lnTo>
                    <a:lnTo>
                      <a:pt x="143" y="191"/>
                    </a:lnTo>
                    <a:lnTo>
                      <a:pt x="147" y="189"/>
                    </a:lnTo>
                    <a:lnTo>
                      <a:pt x="148" y="188"/>
                    </a:lnTo>
                    <a:lnTo>
                      <a:pt x="148" y="185"/>
                    </a:lnTo>
                    <a:lnTo>
                      <a:pt x="148" y="180"/>
                    </a:lnTo>
                    <a:lnTo>
                      <a:pt x="144" y="168"/>
                    </a:lnTo>
                    <a:lnTo>
                      <a:pt x="139" y="149"/>
                    </a:lnTo>
                    <a:lnTo>
                      <a:pt x="139" y="149"/>
                    </a:lnTo>
                    <a:lnTo>
                      <a:pt x="132" y="108"/>
                    </a:lnTo>
                    <a:lnTo>
                      <a:pt x="129" y="88"/>
                    </a:lnTo>
                    <a:lnTo>
                      <a:pt x="129" y="88"/>
                    </a:lnTo>
                    <a:lnTo>
                      <a:pt x="111" y="74"/>
                    </a:lnTo>
                    <a:lnTo>
                      <a:pt x="94" y="64"/>
                    </a:lnTo>
                    <a:lnTo>
                      <a:pt x="82" y="54"/>
                    </a:lnTo>
                    <a:lnTo>
                      <a:pt x="82" y="54"/>
                    </a:lnTo>
                    <a:lnTo>
                      <a:pt x="77" y="49"/>
                    </a:lnTo>
                    <a:lnTo>
                      <a:pt x="70" y="41"/>
                    </a:lnTo>
                    <a:lnTo>
                      <a:pt x="58" y="23"/>
                    </a:lnTo>
                    <a:lnTo>
                      <a:pt x="43" y="0"/>
                    </a:lnTo>
                    <a:lnTo>
                      <a:pt x="0" y="25"/>
                    </a:lnTo>
                    <a:lnTo>
                      <a:pt x="0" y="25"/>
                    </a:lnTo>
                    <a:lnTo>
                      <a:pt x="3" y="27"/>
                    </a:lnTo>
                    <a:lnTo>
                      <a:pt x="7" y="34"/>
                    </a:lnTo>
                    <a:lnTo>
                      <a:pt x="9" y="39"/>
                    </a:lnTo>
                    <a:lnTo>
                      <a:pt x="11" y="46"/>
                    </a:lnTo>
                    <a:lnTo>
                      <a:pt x="13" y="56"/>
                    </a:lnTo>
                    <a:lnTo>
                      <a:pt x="15" y="66"/>
                    </a:lnTo>
                    <a:lnTo>
                      <a:pt x="15" y="66"/>
                    </a:lnTo>
                    <a:lnTo>
                      <a:pt x="16" y="119"/>
                    </a:lnTo>
                    <a:lnTo>
                      <a:pt x="19" y="145"/>
                    </a:lnTo>
                    <a:lnTo>
                      <a:pt x="21" y="155"/>
                    </a:lnTo>
                    <a:lnTo>
                      <a:pt x="23" y="164"/>
                    </a:lnTo>
                    <a:lnTo>
                      <a:pt x="23" y="16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6" name="Freeform 736"/>
              <p:cNvSpPr/>
              <p:nvPr/>
            </p:nvSpPr>
            <p:spPr bwMode="auto">
              <a:xfrm>
                <a:off x="4221727" y="634441"/>
                <a:ext cx="308460" cy="390625"/>
              </a:xfrm>
              <a:custGeom>
                <a:avLst/>
                <a:gdLst>
                  <a:gd name="T0" fmla="*/ 229 w 229"/>
                  <a:gd name="T1" fmla="*/ 31 h 290"/>
                  <a:gd name="T2" fmla="*/ 173 w 229"/>
                  <a:gd name="T3" fmla="*/ 0 h 290"/>
                  <a:gd name="T4" fmla="*/ 0 w 229"/>
                  <a:gd name="T5" fmla="*/ 286 h 290"/>
                  <a:gd name="T6" fmla="*/ 0 w 229"/>
                  <a:gd name="T7" fmla="*/ 290 h 290"/>
                  <a:gd name="T8" fmla="*/ 130 w 229"/>
                  <a:gd name="T9" fmla="*/ 290 h 290"/>
                  <a:gd name="T10" fmla="*/ 229 w 229"/>
                  <a:gd name="T11" fmla="*/ 31 h 290"/>
                </a:gdLst>
                <a:ahLst/>
                <a:cxnLst>
                  <a:cxn ang="0">
                    <a:pos x="T0" y="T1"/>
                  </a:cxn>
                  <a:cxn ang="0">
                    <a:pos x="T2" y="T3"/>
                  </a:cxn>
                  <a:cxn ang="0">
                    <a:pos x="T4" y="T5"/>
                  </a:cxn>
                  <a:cxn ang="0">
                    <a:pos x="T6" y="T7"/>
                  </a:cxn>
                  <a:cxn ang="0">
                    <a:pos x="T8" y="T9"/>
                  </a:cxn>
                  <a:cxn ang="0">
                    <a:pos x="T10" y="T11"/>
                  </a:cxn>
                </a:cxnLst>
                <a:rect l="0" t="0" r="r" b="b"/>
                <a:pathLst>
                  <a:path w="229" h="290">
                    <a:moveTo>
                      <a:pt x="229" y="31"/>
                    </a:moveTo>
                    <a:lnTo>
                      <a:pt x="173" y="0"/>
                    </a:lnTo>
                    <a:lnTo>
                      <a:pt x="0" y="286"/>
                    </a:lnTo>
                    <a:lnTo>
                      <a:pt x="0" y="290"/>
                    </a:lnTo>
                    <a:lnTo>
                      <a:pt x="130" y="290"/>
                    </a:lnTo>
                    <a:lnTo>
                      <a:pt x="229"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7" name="Freeform 737"/>
              <p:cNvSpPr/>
              <p:nvPr/>
            </p:nvSpPr>
            <p:spPr bwMode="auto">
              <a:xfrm>
                <a:off x="4321404" y="285572"/>
                <a:ext cx="595367" cy="790680"/>
              </a:xfrm>
              <a:custGeom>
                <a:avLst/>
                <a:gdLst>
                  <a:gd name="T0" fmla="*/ 50 w 442"/>
                  <a:gd name="T1" fmla="*/ 541 h 587"/>
                  <a:gd name="T2" fmla="*/ 54 w 442"/>
                  <a:gd name="T3" fmla="*/ 518 h 587"/>
                  <a:gd name="T4" fmla="*/ 62 w 442"/>
                  <a:gd name="T5" fmla="*/ 505 h 587"/>
                  <a:gd name="T6" fmla="*/ 70 w 442"/>
                  <a:gd name="T7" fmla="*/ 498 h 587"/>
                  <a:gd name="T8" fmla="*/ 73 w 442"/>
                  <a:gd name="T9" fmla="*/ 497 h 587"/>
                  <a:gd name="T10" fmla="*/ 77 w 442"/>
                  <a:gd name="T11" fmla="*/ 525 h 587"/>
                  <a:gd name="T12" fmla="*/ 87 w 442"/>
                  <a:gd name="T13" fmla="*/ 555 h 587"/>
                  <a:gd name="T14" fmla="*/ 101 w 442"/>
                  <a:gd name="T15" fmla="*/ 587 h 587"/>
                  <a:gd name="T16" fmla="*/ 103 w 442"/>
                  <a:gd name="T17" fmla="*/ 576 h 587"/>
                  <a:gd name="T18" fmla="*/ 110 w 442"/>
                  <a:gd name="T19" fmla="*/ 549 h 587"/>
                  <a:gd name="T20" fmla="*/ 127 w 442"/>
                  <a:gd name="T21" fmla="*/ 517 h 587"/>
                  <a:gd name="T22" fmla="*/ 141 w 442"/>
                  <a:gd name="T23" fmla="*/ 501 h 587"/>
                  <a:gd name="T24" fmla="*/ 158 w 442"/>
                  <a:gd name="T25" fmla="*/ 487 h 587"/>
                  <a:gd name="T26" fmla="*/ 169 w 442"/>
                  <a:gd name="T27" fmla="*/ 482 h 587"/>
                  <a:gd name="T28" fmla="*/ 199 w 442"/>
                  <a:gd name="T29" fmla="*/ 470 h 587"/>
                  <a:gd name="T30" fmla="*/ 238 w 442"/>
                  <a:gd name="T31" fmla="*/ 460 h 587"/>
                  <a:gd name="T32" fmla="*/ 280 w 442"/>
                  <a:gd name="T33" fmla="*/ 449 h 587"/>
                  <a:gd name="T34" fmla="*/ 312 w 442"/>
                  <a:gd name="T35" fmla="*/ 436 h 587"/>
                  <a:gd name="T36" fmla="*/ 323 w 442"/>
                  <a:gd name="T37" fmla="*/ 428 h 587"/>
                  <a:gd name="T38" fmla="*/ 350 w 442"/>
                  <a:gd name="T39" fmla="*/ 405 h 587"/>
                  <a:gd name="T40" fmla="*/ 377 w 442"/>
                  <a:gd name="T41" fmla="*/ 370 h 587"/>
                  <a:gd name="T42" fmla="*/ 401 w 442"/>
                  <a:gd name="T43" fmla="*/ 329 h 587"/>
                  <a:gd name="T44" fmla="*/ 420 w 442"/>
                  <a:gd name="T45" fmla="*/ 285 h 587"/>
                  <a:gd name="T46" fmla="*/ 425 w 442"/>
                  <a:gd name="T47" fmla="*/ 271 h 587"/>
                  <a:gd name="T48" fmla="*/ 431 w 442"/>
                  <a:gd name="T49" fmla="*/ 258 h 587"/>
                  <a:gd name="T50" fmla="*/ 440 w 442"/>
                  <a:gd name="T51" fmla="*/ 209 h 587"/>
                  <a:gd name="T52" fmla="*/ 442 w 442"/>
                  <a:gd name="T53" fmla="*/ 181 h 587"/>
                  <a:gd name="T54" fmla="*/ 439 w 442"/>
                  <a:gd name="T55" fmla="*/ 171 h 587"/>
                  <a:gd name="T56" fmla="*/ 432 w 442"/>
                  <a:gd name="T57" fmla="*/ 158 h 587"/>
                  <a:gd name="T58" fmla="*/ 429 w 442"/>
                  <a:gd name="T59" fmla="*/ 146 h 587"/>
                  <a:gd name="T60" fmla="*/ 420 w 442"/>
                  <a:gd name="T61" fmla="*/ 121 h 587"/>
                  <a:gd name="T62" fmla="*/ 415 w 442"/>
                  <a:gd name="T63" fmla="*/ 109 h 587"/>
                  <a:gd name="T64" fmla="*/ 392 w 442"/>
                  <a:gd name="T65" fmla="*/ 74 h 587"/>
                  <a:gd name="T66" fmla="*/ 363 w 442"/>
                  <a:gd name="T67" fmla="*/ 46 h 587"/>
                  <a:gd name="T68" fmla="*/ 331 w 442"/>
                  <a:gd name="T69" fmla="*/ 24 h 587"/>
                  <a:gd name="T70" fmla="*/ 294 w 442"/>
                  <a:gd name="T71" fmla="*/ 9 h 587"/>
                  <a:gd name="T72" fmla="*/ 257 w 442"/>
                  <a:gd name="T73" fmla="*/ 1 h 587"/>
                  <a:gd name="T74" fmla="*/ 216 w 442"/>
                  <a:gd name="T75" fmla="*/ 0 h 587"/>
                  <a:gd name="T76" fmla="*/ 177 w 442"/>
                  <a:gd name="T77" fmla="*/ 8 h 587"/>
                  <a:gd name="T78" fmla="*/ 139 w 442"/>
                  <a:gd name="T79" fmla="*/ 23 h 587"/>
                  <a:gd name="T80" fmla="*/ 124 w 442"/>
                  <a:gd name="T81" fmla="*/ 32 h 587"/>
                  <a:gd name="T82" fmla="*/ 97 w 442"/>
                  <a:gd name="T83" fmla="*/ 53 h 587"/>
                  <a:gd name="T84" fmla="*/ 74 w 442"/>
                  <a:gd name="T85" fmla="*/ 77 h 587"/>
                  <a:gd name="T86" fmla="*/ 56 w 442"/>
                  <a:gd name="T87" fmla="*/ 104 h 587"/>
                  <a:gd name="T88" fmla="*/ 49 w 442"/>
                  <a:gd name="T89" fmla="*/ 119 h 587"/>
                  <a:gd name="T90" fmla="*/ 31 w 442"/>
                  <a:gd name="T91" fmla="*/ 148 h 587"/>
                  <a:gd name="T92" fmla="*/ 18 w 442"/>
                  <a:gd name="T93" fmla="*/ 181 h 587"/>
                  <a:gd name="T94" fmla="*/ 8 w 442"/>
                  <a:gd name="T95" fmla="*/ 215 h 587"/>
                  <a:gd name="T96" fmla="*/ 3 w 442"/>
                  <a:gd name="T97" fmla="*/ 248 h 587"/>
                  <a:gd name="T98" fmla="*/ 2 w 442"/>
                  <a:gd name="T99" fmla="*/ 318 h 587"/>
                  <a:gd name="T100" fmla="*/ 8 w 442"/>
                  <a:gd name="T101" fmla="*/ 386 h 587"/>
                  <a:gd name="T102" fmla="*/ 20 w 442"/>
                  <a:gd name="T103" fmla="*/ 447 h 587"/>
                  <a:gd name="T104" fmla="*/ 34 w 442"/>
                  <a:gd name="T105" fmla="*/ 495 h 587"/>
                  <a:gd name="T106" fmla="*/ 50 w 442"/>
                  <a:gd name="T107" fmla="*/ 54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 h="587">
                    <a:moveTo>
                      <a:pt x="50" y="541"/>
                    </a:moveTo>
                    <a:lnTo>
                      <a:pt x="50" y="541"/>
                    </a:lnTo>
                    <a:lnTo>
                      <a:pt x="51" y="529"/>
                    </a:lnTo>
                    <a:lnTo>
                      <a:pt x="54" y="518"/>
                    </a:lnTo>
                    <a:lnTo>
                      <a:pt x="58" y="512"/>
                    </a:lnTo>
                    <a:lnTo>
                      <a:pt x="62" y="505"/>
                    </a:lnTo>
                    <a:lnTo>
                      <a:pt x="66" y="501"/>
                    </a:lnTo>
                    <a:lnTo>
                      <a:pt x="70" y="498"/>
                    </a:lnTo>
                    <a:lnTo>
                      <a:pt x="73" y="497"/>
                    </a:lnTo>
                    <a:lnTo>
                      <a:pt x="73" y="497"/>
                    </a:lnTo>
                    <a:lnTo>
                      <a:pt x="74" y="510"/>
                    </a:lnTo>
                    <a:lnTo>
                      <a:pt x="77" y="525"/>
                    </a:lnTo>
                    <a:lnTo>
                      <a:pt x="81" y="540"/>
                    </a:lnTo>
                    <a:lnTo>
                      <a:pt x="87" y="555"/>
                    </a:lnTo>
                    <a:lnTo>
                      <a:pt x="97" y="578"/>
                    </a:lnTo>
                    <a:lnTo>
                      <a:pt x="101" y="587"/>
                    </a:lnTo>
                    <a:lnTo>
                      <a:pt x="101" y="587"/>
                    </a:lnTo>
                    <a:lnTo>
                      <a:pt x="103" y="576"/>
                    </a:lnTo>
                    <a:lnTo>
                      <a:pt x="105" y="564"/>
                    </a:lnTo>
                    <a:lnTo>
                      <a:pt x="110" y="549"/>
                    </a:lnTo>
                    <a:lnTo>
                      <a:pt x="118" y="533"/>
                    </a:lnTo>
                    <a:lnTo>
                      <a:pt x="127" y="517"/>
                    </a:lnTo>
                    <a:lnTo>
                      <a:pt x="134" y="509"/>
                    </a:lnTo>
                    <a:lnTo>
                      <a:pt x="141" y="501"/>
                    </a:lnTo>
                    <a:lnTo>
                      <a:pt x="149" y="494"/>
                    </a:lnTo>
                    <a:lnTo>
                      <a:pt x="158" y="487"/>
                    </a:lnTo>
                    <a:lnTo>
                      <a:pt x="158" y="487"/>
                    </a:lnTo>
                    <a:lnTo>
                      <a:pt x="169" y="482"/>
                    </a:lnTo>
                    <a:lnTo>
                      <a:pt x="178" y="478"/>
                    </a:lnTo>
                    <a:lnTo>
                      <a:pt x="199" y="470"/>
                    </a:lnTo>
                    <a:lnTo>
                      <a:pt x="219" y="466"/>
                    </a:lnTo>
                    <a:lnTo>
                      <a:pt x="238" y="460"/>
                    </a:lnTo>
                    <a:lnTo>
                      <a:pt x="258" y="456"/>
                    </a:lnTo>
                    <a:lnTo>
                      <a:pt x="280" y="449"/>
                    </a:lnTo>
                    <a:lnTo>
                      <a:pt x="301" y="441"/>
                    </a:lnTo>
                    <a:lnTo>
                      <a:pt x="312" y="436"/>
                    </a:lnTo>
                    <a:lnTo>
                      <a:pt x="323" y="428"/>
                    </a:lnTo>
                    <a:lnTo>
                      <a:pt x="323" y="428"/>
                    </a:lnTo>
                    <a:lnTo>
                      <a:pt x="336" y="418"/>
                    </a:lnTo>
                    <a:lnTo>
                      <a:pt x="350" y="405"/>
                    </a:lnTo>
                    <a:lnTo>
                      <a:pt x="363" y="389"/>
                    </a:lnTo>
                    <a:lnTo>
                      <a:pt x="377" y="370"/>
                    </a:lnTo>
                    <a:lnTo>
                      <a:pt x="389" y="350"/>
                    </a:lnTo>
                    <a:lnTo>
                      <a:pt x="401" y="329"/>
                    </a:lnTo>
                    <a:lnTo>
                      <a:pt x="411" y="306"/>
                    </a:lnTo>
                    <a:lnTo>
                      <a:pt x="420" y="285"/>
                    </a:lnTo>
                    <a:lnTo>
                      <a:pt x="420" y="285"/>
                    </a:lnTo>
                    <a:lnTo>
                      <a:pt x="425" y="271"/>
                    </a:lnTo>
                    <a:lnTo>
                      <a:pt x="431" y="258"/>
                    </a:lnTo>
                    <a:lnTo>
                      <a:pt x="431" y="258"/>
                    </a:lnTo>
                    <a:lnTo>
                      <a:pt x="436" y="232"/>
                    </a:lnTo>
                    <a:lnTo>
                      <a:pt x="440" y="209"/>
                    </a:lnTo>
                    <a:lnTo>
                      <a:pt x="442" y="189"/>
                    </a:lnTo>
                    <a:lnTo>
                      <a:pt x="442" y="181"/>
                    </a:lnTo>
                    <a:lnTo>
                      <a:pt x="439" y="171"/>
                    </a:lnTo>
                    <a:lnTo>
                      <a:pt x="439" y="171"/>
                    </a:lnTo>
                    <a:lnTo>
                      <a:pt x="436" y="165"/>
                    </a:lnTo>
                    <a:lnTo>
                      <a:pt x="432" y="158"/>
                    </a:lnTo>
                    <a:lnTo>
                      <a:pt x="432" y="158"/>
                    </a:lnTo>
                    <a:lnTo>
                      <a:pt x="429" y="146"/>
                    </a:lnTo>
                    <a:lnTo>
                      <a:pt x="425" y="134"/>
                    </a:lnTo>
                    <a:lnTo>
                      <a:pt x="420" y="121"/>
                    </a:lnTo>
                    <a:lnTo>
                      <a:pt x="415" y="109"/>
                    </a:lnTo>
                    <a:lnTo>
                      <a:pt x="415" y="109"/>
                    </a:lnTo>
                    <a:lnTo>
                      <a:pt x="404" y="90"/>
                    </a:lnTo>
                    <a:lnTo>
                      <a:pt x="392" y="74"/>
                    </a:lnTo>
                    <a:lnTo>
                      <a:pt x="378" y="59"/>
                    </a:lnTo>
                    <a:lnTo>
                      <a:pt x="363" y="46"/>
                    </a:lnTo>
                    <a:lnTo>
                      <a:pt x="347" y="35"/>
                    </a:lnTo>
                    <a:lnTo>
                      <a:pt x="331" y="24"/>
                    </a:lnTo>
                    <a:lnTo>
                      <a:pt x="313" y="16"/>
                    </a:lnTo>
                    <a:lnTo>
                      <a:pt x="294" y="9"/>
                    </a:lnTo>
                    <a:lnTo>
                      <a:pt x="276" y="4"/>
                    </a:lnTo>
                    <a:lnTo>
                      <a:pt x="257" y="1"/>
                    </a:lnTo>
                    <a:lnTo>
                      <a:pt x="236" y="0"/>
                    </a:lnTo>
                    <a:lnTo>
                      <a:pt x="216" y="0"/>
                    </a:lnTo>
                    <a:lnTo>
                      <a:pt x="197" y="3"/>
                    </a:lnTo>
                    <a:lnTo>
                      <a:pt x="177" y="8"/>
                    </a:lnTo>
                    <a:lnTo>
                      <a:pt x="158" y="15"/>
                    </a:lnTo>
                    <a:lnTo>
                      <a:pt x="139" y="23"/>
                    </a:lnTo>
                    <a:lnTo>
                      <a:pt x="139" y="23"/>
                    </a:lnTo>
                    <a:lnTo>
                      <a:pt x="124" y="32"/>
                    </a:lnTo>
                    <a:lnTo>
                      <a:pt x="110" y="42"/>
                    </a:lnTo>
                    <a:lnTo>
                      <a:pt x="97" y="53"/>
                    </a:lnTo>
                    <a:lnTo>
                      <a:pt x="85" y="65"/>
                    </a:lnTo>
                    <a:lnTo>
                      <a:pt x="74" y="77"/>
                    </a:lnTo>
                    <a:lnTo>
                      <a:pt x="65" y="90"/>
                    </a:lnTo>
                    <a:lnTo>
                      <a:pt x="56" y="104"/>
                    </a:lnTo>
                    <a:lnTo>
                      <a:pt x="49" y="119"/>
                    </a:lnTo>
                    <a:lnTo>
                      <a:pt x="49" y="119"/>
                    </a:lnTo>
                    <a:lnTo>
                      <a:pt x="39" y="134"/>
                    </a:lnTo>
                    <a:lnTo>
                      <a:pt x="31" y="148"/>
                    </a:lnTo>
                    <a:lnTo>
                      <a:pt x="23" y="165"/>
                    </a:lnTo>
                    <a:lnTo>
                      <a:pt x="18" y="181"/>
                    </a:lnTo>
                    <a:lnTo>
                      <a:pt x="12" y="197"/>
                    </a:lnTo>
                    <a:lnTo>
                      <a:pt x="8" y="215"/>
                    </a:lnTo>
                    <a:lnTo>
                      <a:pt x="6" y="231"/>
                    </a:lnTo>
                    <a:lnTo>
                      <a:pt x="3" y="248"/>
                    </a:lnTo>
                    <a:lnTo>
                      <a:pt x="0" y="283"/>
                    </a:lnTo>
                    <a:lnTo>
                      <a:pt x="2" y="318"/>
                    </a:lnTo>
                    <a:lnTo>
                      <a:pt x="4" y="354"/>
                    </a:lnTo>
                    <a:lnTo>
                      <a:pt x="8" y="386"/>
                    </a:lnTo>
                    <a:lnTo>
                      <a:pt x="14" y="418"/>
                    </a:lnTo>
                    <a:lnTo>
                      <a:pt x="20" y="447"/>
                    </a:lnTo>
                    <a:lnTo>
                      <a:pt x="27" y="474"/>
                    </a:lnTo>
                    <a:lnTo>
                      <a:pt x="34" y="495"/>
                    </a:lnTo>
                    <a:lnTo>
                      <a:pt x="45" y="529"/>
                    </a:lnTo>
                    <a:lnTo>
                      <a:pt x="50" y="541"/>
                    </a:lnTo>
                    <a:lnTo>
                      <a:pt x="50" y="541"/>
                    </a:lnTo>
                    <a:close/>
                  </a:path>
                </a:pathLst>
              </a:custGeom>
              <a:solidFill>
                <a:srgbClr val="491E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73" name="组合 472"/>
          <p:cNvGrpSpPr/>
          <p:nvPr/>
        </p:nvGrpSpPr>
        <p:grpSpPr>
          <a:xfrm rot="16200000">
            <a:off x="11008480" y="5654717"/>
            <a:ext cx="1200130" cy="1120170"/>
            <a:chOff x="240632" y="529389"/>
            <a:chExt cx="739051" cy="689811"/>
          </a:xfrm>
          <a:solidFill>
            <a:srgbClr val="00A78B"/>
          </a:solidFill>
        </p:grpSpPr>
        <p:sp>
          <p:nvSpPr>
            <p:cNvPr id="474" name="直角三角形 473"/>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直角三角形 474"/>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p:nvGrpSpPr>
        <p:grpSpPr>
          <a:xfrm>
            <a:off x="274565" y="368355"/>
            <a:ext cx="464609" cy="433654"/>
            <a:chOff x="240632" y="529389"/>
            <a:chExt cx="739051" cy="689811"/>
          </a:xfrm>
          <a:solidFill>
            <a:srgbClr val="00A78B"/>
          </a:solidFill>
        </p:grpSpPr>
        <p:sp>
          <p:nvSpPr>
            <p:cNvPr id="477" name="直角三角形 476"/>
            <p:cNvSpPr/>
            <p:nvPr/>
          </p:nvSpPr>
          <p:spPr>
            <a:xfrm>
              <a:off x="240632" y="529389"/>
              <a:ext cx="625642" cy="68981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直角三角形 477"/>
            <p:cNvSpPr/>
            <p:nvPr/>
          </p:nvSpPr>
          <p:spPr>
            <a:xfrm rot="4436401">
              <a:off x="493880" y="604863"/>
              <a:ext cx="462105" cy="50950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9" name="文本框 478"/>
          <p:cNvSpPr txBox="1"/>
          <p:nvPr/>
        </p:nvSpPr>
        <p:spPr>
          <a:xfrm>
            <a:off x="814165" y="361981"/>
            <a:ext cx="4450080" cy="521970"/>
          </a:xfrm>
          <a:prstGeom prst="rect">
            <a:avLst/>
          </a:prstGeom>
          <a:noFill/>
        </p:spPr>
        <p:txBody>
          <a:bodyPr wrap="none" rtlCol="0">
            <a:spAutoFit/>
          </a:bodyPr>
          <a:lstStyle/>
          <a:p>
            <a:pPr algn="l"/>
            <a:r>
              <a:rPr lang="zh-CN" altLang="en-US" sz="2800" dirty="0">
                <a:solidFill>
                  <a:schemeClr val="bg1"/>
                </a:solidFill>
                <a:latin typeface="微软雅黑" panose="020B0503020204020204" pitchFamily="34" charset="-122"/>
                <a:ea typeface="微软雅黑" panose="020B0503020204020204" pitchFamily="34" charset="-122"/>
              </a:rPr>
              <a:t>乐恩破茧成蝶课程复习体系</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456007" y="2088515"/>
            <a:ext cx="2438813" cy="3581459"/>
            <a:chOff x="4467521" y="1122561"/>
            <a:chExt cx="3258901" cy="4784962"/>
          </a:xfrm>
        </p:grpSpPr>
        <p:sp>
          <p:nvSpPr>
            <p:cNvPr id="468" name="同侧圆角矩形 467"/>
            <p:cNvSpPr/>
            <p:nvPr/>
          </p:nvSpPr>
          <p:spPr>
            <a:xfrm>
              <a:off x="4476558" y="2116345"/>
              <a:ext cx="3191501" cy="2510648"/>
            </a:xfrm>
            <a:prstGeom prst="round2SameRect">
              <a:avLst>
                <a:gd name="adj1" fmla="val 4881"/>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2" name="同侧圆角矩形 481"/>
            <p:cNvSpPr/>
            <p:nvPr/>
          </p:nvSpPr>
          <p:spPr>
            <a:xfrm>
              <a:off x="4476558" y="4637697"/>
              <a:ext cx="3191501" cy="1255324"/>
            </a:xfrm>
            <a:prstGeom prst="round2SameRect">
              <a:avLst>
                <a:gd name="adj1" fmla="val 0"/>
                <a:gd name="adj2" fmla="val 614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p>
              <a:pPr algn="ctr"/>
              <a:endParaRPr lang="zh-CN" altLang="en-US" sz="2400">
                <a:cs typeface="+mn-ea"/>
                <a:sym typeface="+mn-lt"/>
              </a:endParaRPr>
            </a:p>
          </p:txBody>
        </p:sp>
        <p:sp>
          <p:nvSpPr>
            <p:cNvPr id="483" name="TextBox 102"/>
            <p:cNvSpPr txBox="1"/>
            <p:nvPr/>
          </p:nvSpPr>
          <p:spPr>
            <a:xfrm>
              <a:off x="4467521" y="3003109"/>
              <a:ext cx="2862316" cy="568417"/>
            </a:xfrm>
            <a:prstGeom prst="rect">
              <a:avLst/>
            </a:prstGeom>
            <a:noFill/>
            <a:effectLst/>
          </p:spPr>
          <p:txBody>
            <a:bodyPr wrap="square" lIns="121899" tIns="60949" rIns="121899" bIns="60949" rtlCol="0">
              <a:spAutoFit/>
            </a:bodyPr>
            <a:p>
              <a:r>
                <a:rPr lang="zh-CN" altLang="en-US" sz="1865" b="1" dirty="0">
                  <a:solidFill>
                    <a:schemeClr val="bg1"/>
                  </a:solidFill>
                  <a:cs typeface="+mn-ea"/>
                  <a:sym typeface="+mn-lt"/>
                </a:rPr>
                <a:t>考前冲刺</a:t>
              </a:r>
              <a:endParaRPr lang="zh-CN" altLang="en-US" sz="1865" b="1" dirty="0">
                <a:solidFill>
                  <a:schemeClr val="bg1"/>
                </a:solidFill>
                <a:cs typeface="+mn-ea"/>
                <a:sym typeface="+mn-lt"/>
              </a:endParaRPr>
            </a:p>
          </p:txBody>
        </p:sp>
        <p:cxnSp>
          <p:nvCxnSpPr>
            <p:cNvPr id="484" name="直接连接符 103"/>
            <p:cNvCxnSpPr/>
            <p:nvPr/>
          </p:nvCxnSpPr>
          <p:spPr>
            <a:xfrm>
              <a:off x="4777575" y="4158907"/>
              <a:ext cx="2592621" cy="0"/>
            </a:xfrm>
            <a:prstGeom prst="line">
              <a:avLst/>
            </a:prstGeom>
            <a:ln w="3492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5" name="直接连接符 104"/>
            <p:cNvCxnSpPr/>
            <p:nvPr/>
          </p:nvCxnSpPr>
          <p:spPr>
            <a:xfrm>
              <a:off x="4777786" y="4156380"/>
              <a:ext cx="2736504" cy="0"/>
            </a:xfrm>
            <a:prstGeom prst="line">
              <a:avLst/>
            </a:prstGeom>
            <a:ln w="57150" cap="rnd">
              <a:solidFill>
                <a:schemeClr val="bg1"/>
              </a:solidFill>
              <a:tailEnd type="oval" w="sm" len="sm"/>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6" name="矩形 485"/>
            <p:cNvSpPr/>
            <p:nvPr/>
          </p:nvSpPr>
          <p:spPr>
            <a:xfrm>
              <a:off x="4689539" y="2245821"/>
              <a:ext cx="1742877" cy="818690"/>
            </a:xfrm>
            <a:prstGeom prst="rect">
              <a:avLst/>
            </a:prstGeom>
          </p:spPr>
          <p:txBody>
            <a:bodyPr wrap="square" lIns="121899" tIns="60949" rIns="121899" bIns="60949">
              <a:spAutoFit/>
            </a:bodyPr>
            <a:p>
              <a:r>
                <a:rPr lang="en-US" altLang="zh-CN" sz="3200" dirty="0">
                  <a:solidFill>
                    <a:schemeClr val="bg1"/>
                  </a:solidFill>
                  <a:cs typeface="+mn-ea"/>
                  <a:sym typeface="+mn-lt"/>
                </a:rPr>
                <a:t>No.4</a:t>
              </a:r>
              <a:endParaRPr lang="en-US" altLang="zh-CN" sz="3200" dirty="0">
                <a:solidFill>
                  <a:schemeClr val="bg1"/>
                </a:solidFill>
                <a:cs typeface="+mn-ea"/>
                <a:sym typeface="+mn-lt"/>
              </a:endParaRPr>
            </a:p>
          </p:txBody>
        </p:sp>
        <p:grpSp>
          <p:nvGrpSpPr>
            <p:cNvPr id="487" name="组合 133"/>
            <p:cNvGrpSpPr/>
            <p:nvPr/>
          </p:nvGrpSpPr>
          <p:grpSpPr>
            <a:xfrm>
              <a:off x="4750157" y="4978122"/>
              <a:ext cx="534916" cy="534916"/>
              <a:chOff x="2654675" y="1308599"/>
              <a:chExt cx="452588" cy="452588"/>
            </a:xfrm>
          </p:grpSpPr>
          <p:sp>
            <p:nvSpPr>
              <p:cNvPr id="488" name="椭圆 487"/>
              <p:cNvSpPr/>
              <p:nvPr/>
            </p:nvSpPr>
            <p:spPr>
              <a:xfrm>
                <a:off x="2654675" y="1308599"/>
                <a:ext cx="452588" cy="452588"/>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cs typeface="+mn-ea"/>
                  <a:sym typeface="+mn-lt"/>
                </a:endParaRPr>
              </a:p>
            </p:txBody>
          </p:sp>
          <p:grpSp>
            <p:nvGrpSpPr>
              <p:cNvPr id="489" name="组合 136"/>
              <p:cNvGrpSpPr/>
              <p:nvPr/>
            </p:nvGrpSpPr>
            <p:grpSpPr>
              <a:xfrm>
                <a:off x="2766793" y="1394572"/>
                <a:ext cx="228351" cy="261219"/>
                <a:chOff x="10856093" y="315913"/>
                <a:chExt cx="419100" cy="479425"/>
              </a:xfrm>
              <a:solidFill>
                <a:schemeClr val="tx1">
                  <a:lumMod val="75000"/>
                  <a:lumOff val="25000"/>
                </a:schemeClr>
              </a:solidFill>
            </p:grpSpPr>
            <p:sp>
              <p:nvSpPr>
                <p:cNvPr id="490"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1" name="Rectangle 8"/>
                <p:cNvSpPr>
                  <a:spLocks noChangeArrowheads="1"/>
                </p:cNvSpPr>
                <p:nvPr/>
              </p:nvSpPr>
              <p:spPr bwMode="auto">
                <a:xfrm>
                  <a:off x="10930706" y="495301"/>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2" name="Rectangle 9"/>
                <p:cNvSpPr>
                  <a:spLocks noChangeArrowheads="1"/>
                </p:cNvSpPr>
                <p:nvPr/>
              </p:nvSpPr>
              <p:spPr bwMode="auto">
                <a:xfrm>
                  <a:off x="10930706" y="555626"/>
                  <a:ext cx="1793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3" name="Rectangle 10"/>
                <p:cNvSpPr>
                  <a:spLocks noChangeArrowheads="1"/>
                </p:cNvSpPr>
                <p:nvPr/>
              </p:nvSpPr>
              <p:spPr bwMode="auto">
                <a:xfrm>
                  <a:off x="10930706" y="615951"/>
                  <a:ext cx="179388" cy="28575"/>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4" name="Rectangle 11"/>
                <p:cNvSpPr>
                  <a:spLocks noChangeArrowheads="1"/>
                </p:cNvSpPr>
                <p:nvPr/>
              </p:nvSpPr>
              <p:spPr bwMode="auto">
                <a:xfrm>
                  <a:off x="10930706" y="434975"/>
                  <a:ext cx="90488" cy="30163"/>
                </a:xfrm>
                <a:prstGeom prst="rect">
                  <a:avLst/>
                </a:prstGeom>
                <a:grpFill/>
                <a:ln>
                  <a:noFill/>
                </a:ln>
              </p:spPr>
              <p:txBody>
                <a:bodyPr vert="horz" wrap="square" lIns="121920" tIns="60960" rIns="121920" bIns="60960" numCol="1" anchor="t" anchorCtr="0" compatLnSpc="1"/>
                <a:p>
                  <a:endParaRPr lang="zh-CN" altLang="en-US" sz="2400">
                    <a:cs typeface="+mn-ea"/>
                    <a:sym typeface="+mn-lt"/>
                  </a:endParaRPr>
                </a:p>
              </p:txBody>
            </p:sp>
            <p:sp>
              <p:nvSpPr>
                <p:cNvPr id="495"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121920" tIns="60960" rIns="121920" bIns="60960" numCol="1" anchor="t" anchorCtr="0" compatLnSpc="1"/>
                <a:p>
                  <a:endParaRPr lang="zh-CN" altLang="en-US" sz="2400">
                    <a:cs typeface="+mn-ea"/>
                    <a:sym typeface="+mn-lt"/>
                  </a:endParaRPr>
                </a:p>
              </p:txBody>
            </p:sp>
          </p:grpSp>
        </p:grpSp>
        <p:sp>
          <p:nvSpPr>
            <p:cNvPr id="496" name="矩形 495"/>
            <p:cNvSpPr/>
            <p:nvPr/>
          </p:nvSpPr>
          <p:spPr>
            <a:xfrm>
              <a:off x="5381036" y="4636645"/>
              <a:ext cx="2207095" cy="1270878"/>
            </a:xfrm>
            <a:prstGeom prst="rect">
              <a:avLst/>
            </a:prstGeom>
          </p:spPr>
          <p:txBody>
            <a:bodyPr wrap="square" lIns="121899" tIns="60949" rIns="121899" bIns="60949">
              <a:spAutoFit/>
            </a:bodyPr>
            <a:p>
              <a:r>
                <a:rPr lang="en-US" b="1" dirty="0" smtClean="0">
                  <a:solidFill>
                    <a:srgbClr val="008E76"/>
                  </a:solidFill>
                  <a:latin typeface="微软雅黑" panose="020B0503020204020204" pitchFamily="34" charset="-122"/>
                  <a:ea typeface="微软雅黑" panose="020B0503020204020204" pitchFamily="34" charset="-122"/>
                  <a:cs typeface="+mn-ea"/>
                  <a:sym typeface="+mn-lt"/>
                </a:rPr>
                <a:t>1</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，心态调整</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2</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，考点预测</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a:p>
              <a:r>
                <a:rPr lang="en-US" altLang="zh-CN" b="1" dirty="0" smtClean="0">
                  <a:solidFill>
                    <a:srgbClr val="008E76"/>
                  </a:solidFill>
                  <a:latin typeface="微软雅黑" panose="020B0503020204020204" pitchFamily="34" charset="-122"/>
                  <a:ea typeface="微软雅黑" panose="020B0503020204020204" pitchFamily="34" charset="-122"/>
                  <a:cs typeface="+mn-ea"/>
                  <a:sym typeface="+mn-lt"/>
                </a:rPr>
                <a:t>3</a:t>
              </a:r>
              <a:r>
                <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rPr>
                <a:t>，模考实战</a:t>
              </a:r>
              <a:endParaRPr lang="zh-CN" altLang="en-US" b="1" dirty="0" smtClean="0">
                <a:solidFill>
                  <a:srgbClr val="008E76"/>
                </a:solidFill>
                <a:latin typeface="微软雅黑" panose="020B0503020204020204" pitchFamily="34" charset="-122"/>
                <a:ea typeface="微软雅黑" panose="020B0503020204020204" pitchFamily="34" charset="-122"/>
                <a:cs typeface="+mn-ea"/>
                <a:sym typeface="+mn-lt"/>
              </a:endParaRPr>
            </a:p>
          </p:txBody>
        </p:sp>
        <p:grpSp>
          <p:nvGrpSpPr>
            <p:cNvPr id="497" name="组 109"/>
            <p:cNvGrpSpPr/>
            <p:nvPr/>
          </p:nvGrpSpPr>
          <p:grpSpPr>
            <a:xfrm flipV="1">
              <a:off x="5901707" y="1122561"/>
              <a:ext cx="1824715" cy="2564658"/>
              <a:chOff x="2256477" y="2960682"/>
              <a:chExt cx="1368536" cy="1923494"/>
            </a:xfrm>
            <a:effectLst>
              <a:outerShdw blurRad="50800" dist="76200" dir="2700000" algn="tl" rotWithShape="0">
                <a:prstClr val="black">
                  <a:alpha val="40000"/>
                </a:prstClr>
              </a:outerShdw>
            </a:effectLst>
          </p:grpSpPr>
          <p:sp>
            <p:nvSpPr>
              <p:cNvPr id="498" name="Freeform 55"/>
              <p:cNvSpPr/>
              <p:nvPr/>
            </p:nvSpPr>
            <p:spPr bwMode="auto">
              <a:xfrm>
                <a:off x="2539344" y="4135253"/>
                <a:ext cx="933460" cy="266703"/>
              </a:xfrm>
              <a:custGeom>
                <a:avLst/>
                <a:gdLst>
                  <a:gd name="T0" fmla="*/ 686 w 693"/>
                  <a:gd name="T1" fmla="*/ 0 h 198"/>
                  <a:gd name="T2" fmla="*/ 0 w 693"/>
                  <a:gd name="T3" fmla="*/ 0 h 198"/>
                  <a:gd name="T4" fmla="*/ 0 w 693"/>
                  <a:gd name="T5" fmla="*/ 0 h 198"/>
                  <a:gd name="T6" fmla="*/ 0 w 693"/>
                  <a:gd name="T7" fmla="*/ 11 h 198"/>
                  <a:gd name="T8" fmla="*/ 0 w 693"/>
                  <a:gd name="T9" fmla="*/ 11 h 198"/>
                  <a:gd name="T10" fmla="*/ 3 w 693"/>
                  <a:gd name="T11" fmla="*/ 21 h 198"/>
                  <a:gd name="T12" fmla="*/ 6 w 693"/>
                  <a:gd name="T13" fmla="*/ 34 h 198"/>
                  <a:gd name="T14" fmla="*/ 11 w 693"/>
                  <a:gd name="T15" fmla="*/ 44 h 198"/>
                  <a:gd name="T16" fmla="*/ 18 w 693"/>
                  <a:gd name="T17" fmla="*/ 57 h 198"/>
                  <a:gd name="T18" fmla="*/ 26 w 693"/>
                  <a:gd name="T19" fmla="*/ 67 h 198"/>
                  <a:gd name="T20" fmla="*/ 35 w 693"/>
                  <a:gd name="T21" fmla="*/ 79 h 198"/>
                  <a:gd name="T22" fmla="*/ 45 w 693"/>
                  <a:gd name="T23" fmla="*/ 92 h 198"/>
                  <a:gd name="T24" fmla="*/ 57 w 693"/>
                  <a:gd name="T25" fmla="*/ 104 h 198"/>
                  <a:gd name="T26" fmla="*/ 84 w 693"/>
                  <a:gd name="T27" fmla="*/ 128 h 198"/>
                  <a:gd name="T28" fmla="*/ 115 w 693"/>
                  <a:gd name="T29" fmla="*/ 152 h 198"/>
                  <a:gd name="T30" fmla="*/ 149 w 693"/>
                  <a:gd name="T31" fmla="*/ 175 h 198"/>
                  <a:gd name="T32" fmla="*/ 185 w 693"/>
                  <a:gd name="T33" fmla="*/ 198 h 198"/>
                  <a:gd name="T34" fmla="*/ 671 w 693"/>
                  <a:gd name="T35" fmla="*/ 198 h 198"/>
                  <a:gd name="T36" fmla="*/ 671 w 693"/>
                  <a:gd name="T37" fmla="*/ 198 h 198"/>
                  <a:gd name="T38" fmla="*/ 681 w 693"/>
                  <a:gd name="T39" fmla="*/ 173 h 198"/>
                  <a:gd name="T40" fmla="*/ 686 w 693"/>
                  <a:gd name="T41" fmla="*/ 147 h 198"/>
                  <a:gd name="T42" fmla="*/ 691 w 693"/>
                  <a:gd name="T43" fmla="*/ 121 h 198"/>
                  <a:gd name="T44" fmla="*/ 693 w 693"/>
                  <a:gd name="T45" fmla="*/ 96 h 198"/>
                  <a:gd name="T46" fmla="*/ 693 w 693"/>
                  <a:gd name="T47" fmla="*/ 70 h 198"/>
                  <a:gd name="T48" fmla="*/ 691 w 693"/>
                  <a:gd name="T49" fmla="*/ 46 h 198"/>
                  <a:gd name="T50" fmla="*/ 689 w 693"/>
                  <a:gd name="T51" fmla="*/ 23 h 198"/>
                  <a:gd name="T52" fmla="*/ 686 w 693"/>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198">
                    <a:moveTo>
                      <a:pt x="686" y="0"/>
                    </a:moveTo>
                    <a:lnTo>
                      <a:pt x="0" y="0"/>
                    </a:lnTo>
                    <a:lnTo>
                      <a:pt x="0" y="0"/>
                    </a:lnTo>
                    <a:lnTo>
                      <a:pt x="0" y="11"/>
                    </a:lnTo>
                    <a:lnTo>
                      <a:pt x="0" y="11"/>
                    </a:lnTo>
                    <a:lnTo>
                      <a:pt x="3" y="21"/>
                    </a:lnTo>
                    <a:lnTo>
                      <a:pt x="6" y="34"/>
                    </a:lnTo>
                    <a:lnTo>
                      <a:pt x="11" y="44"/>
                    </a:lnTo>
                    <a:lnTo>
                      <a:pt x="18" y="57"/>
                    </a:lnTo>
                    <a:lnTo>
                      <a:pt x="26" y="67"/>
                    </a:lnTo>
                    <a:lnTo>
                      <a:pt x="35" y="79"/>
                    </a:lnTo>
                    <a:lnTo>
                      <a:pt x="45" y="92"/>
                    </a:lnTo>
                    <a:lnTo>
                      <a:pt x="57" y="104"/>
                    </a:lnTo>
                    <a:lnTo>
                      <a:pt x="84" y="128"/>
                    </a:lnTo>
                    <a:lnTo>
                      <a:pt x="115" y="152"/>
                    </a:lnTo>
                    <a:lnTo>
                      <a:pt x="149" y="175"/>
                    </a:lnTo>
                    <a:lnTo>
                      <a:pt x="185" y="198"/>
                    </a:lnTo>
                    <a:lnTo>
                      <a:pt x="671" y="198"/>
                    </a:lnTo>
                    <a:lnTo>
                      <a:pt x="671" y="198"/>
                    </a:lnTo>
                    <a:lnTo>
                      <a:pt x="681" y="173"/>
                    </a:lnTo>
                    <a:lnTo>
                      <a:pt x="686" y="147"/>
                    </a:lnTo>
                    <a:lnTo>
                      <a:pt x="691" y="121"/>
                    </a:lnTo>
                    <a:lnTo>
                      <a:pt x="693" y="96"/>
                    </a:lnTo>
                    <a:lnTo>
                      <a:pt x="693" y="70"/>
                    </a:lnTo>
                    <a:lnTo>
                      <a:pt x="691" y="46"/>
                    </a:lnTo>
                    <a:lnTo>
                      <a:pt x="689" y="23"/>
                    </a:lnTo>
                    <a:lnTo>
                      <a:pt x="6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499" name="Freeform 218"/>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0" name="Freeform 219"/>
              <p:cNvSpPr/>
              <p:nvPr/>
            </p:nvSpPr>
            <p:spPr bwMode="auto">
              <a:xfrm>
                <a:off x="3039075" y="3106157"/>
                <a:ext cx="134698" cy="101024"/>
              </a:xfrm>
              <a:custGeom>
                <a:avLst/>
                <a:gdLst>
                  <a:gd name="T0" fmla="*/ 77 w 100"/>
                  <a:gd name="T1" fmla="*/ 0 h 75"/>
                  <a:gd name="T2" fmla="*/ 65 w 100"/>
                  <a:gd name="T3" fmla="*/ 2 h 75"/>
                  <a:gd name="T4" fmla="*/ 30 w 100"/>
                  <a:gd name="T5" fmla="*/ 21 h 75"/>
                  <a:gd name="T6" fmla="*/ 29 w 100"/>
                  <a:gd name="T7" fmla="*/ 24 h 75"/>
                  <a:gd name="T8" fmla="*/ 31 w 100"/>
                  <a:gd name="T9" fmla="*/ 25 h 75"/>
                  <a:gd name="T10" fmla="*/ 31 w 100"/>
                  <a:gd name="T11" fmla="*/ 25 h 75"/>
                  <a:gd name="T12" fmla="*/ 68 w 100"/>
                  <a:gd name="T13" fmla="*/ 6 h 75"/>
                  <a:gd name="T14" fmla="*/ 77 w 100"/>
                  <a:gd name="T15" fmla="*/ 5 h 75"/>
                  <a:gd name="T16" fmla="*/ 81 w 100"/>
                  <a:gd name="T17" fmla="*/ 5 h 75"/>
                  <a:gd name="T18" fmla="*/ 88 w 100"/>
                  <a:gd name="T19" fmla="*/ 9 h 75"/>
                  <a:gd name="T20" fmla="*/ 94 w 100"/>
                  <a:gd name="T21" fmla="*/ 15 h 75"/>
                  <a:gd name="T22" fmla="*/ 94 w 100"/>
                  <a:gd name="T23" fmla="*/ 28 h 75"/>
                  <a:gd name="T24" fmla="*/ 91 w 100"/>
                  <a:gd name="T25" fmla="*/ 33 h 75"/>
                  <a:gd name="T26" fmla="*/ 25 w 100"/>
                  <a:gd name="T27" fmla="*/ 69 h 75"/>
                  <a:gd name="T28" fmla="*/ 22 w 100"/>
                  <a:gd name="T29" fmla="*/ 70 h 75"/>
                  <a:gd name="T30" fmla="*/ 18 w 100"/>
                  <a:gd name="T31" fmla="*/ 71 h 75"/>
                  <a:gd name="T32" fmla="*/ 11 w 100"/>
                  <a:gd name="T33" fmla="*/ 69 h 75"/>
                  <a:gd name="T34" fmla="*/ 6 w 100"/>
                  <a:gd name="T35" fmla="*/ 63 h 75"/>
                  <a:gd name="T36" fmla="*/ 4 w 100"/>
                  <a:gd name="T37" fmla="*/ 59 h 75"/>
                  <a:gd name="T38" fmla="*/ 9 w 100"/>
                  <a:gd name="T39" fmla="*/ 48 h 75"/>
                  <a:gd name="T40" fmla="*/ 65 w 100"/>
                  <a:gd name="T41" fmla="*/ 19 h 75"/>
                  <a:gd name="T42" fmla="*/ 69 w 100"/>
                  <a:gd name="T43" fmla="*/ 17 h 75"/>
                  <a:gd name="T44" fmla="*/ 72 w 100"/>
                  <a:gd name="T45" fmla="*/ 17 h 75"/>
                  <a:gd name="T46" fmla="*/ 75 w 100"/>
                  <a:gd name="T47" fmla="*/ 19 h 75"/>
                  <a:gd name="T48" fmla="*/ 77 w 100"/>
                  <a:gd name="T49" fmla="*/ 21 h 75"/>
                  <a:gd name="T50" fmla="*/ 79 w 100"/>
                  <a:gd name="T51" fmla="*/ 28 h 75"/>
                  <a:gd name="T52" fmla="*/ 76 w 100"/>
                  <a:gd name="T53" fmla="*/ 32 h 75"/>
                  <a:gd name="T54" fmla="*/ 23 w 100"/>
                  <a:gd name="T55" fmla="*/ 59 h 75"/>
                  <a:gd name="T56" fmla="*/ 23 w 100"/>
                  <a:gd name="T57" fmla="*/ 60 h 75"/>
                  <a:gd name="T58" fmla="*/ 23 w 100"/>
                  <a:gd name="T59" fmla="*/ 63 h 75"/>
                  <a:gd name="T60" fmla="*/ 25 w 100"/>
                  <a:gd name="T61" fmla="*/ 63 h 75"/>
                  <a:gd name="T62" fmla="*/ 76 w 100"/>
                  <a:gd name="T63" fmla="*/ 38 h 75"/>
                  <a:gd name="T64" fmla="*/ 80 w 100"/>
                  <a:gd name="T65" fmla="*/ 35 h 75"/>
                  <a:gd name="T66" fmla="*/ 83 w 100"/>
                  <a:gd name="T67" fmla="*/ 29 h 75"/>
                  <a:gd name="T68" fmla="*/ 81 w 100"/>
                  <a:gd name="T69" fmla="*/ 20 h 75"/>
                  <a:gd name="T70" fmla="*/ 79 w 100"/>
                  <a:gd name="T71" fmla="*/ 16 h 75"/>
                  <a:gd name="T72" fmla="*/ 73 w 100"/>
                  <a:gd name="T73" fmla="*/ 13 h 75"/>
                  <a:gd name="T74" fmla="*/ 69 w 100"/>
                  <a:gd name="T75" fmla="*/ 13 h 75"/>
                  <a:gd name="T76" fmla="*/ 63 w 100"/>
                  <a:gd name="T77" fmla="*/ 15 h 75"/>
                  <a:gd name="T78" fmla="*/ 10 w 100"/>
                  <a:gd name="T79" fmla="*/ 42 h 75"/>
                  <a:gd name="T80" fmla="*/ 0 w 100"/>
                  <a:gd name="T81" fmla="*/ 52 h 75"/>
                  <a:gd name="T82" fmla="*/ 2 w 100"/>
                  <a:gd name="T83" fmla="*/ 66 h 75"/>
                  <a:gd name="T84" fmla="*/ 4 w 100"/>
                  <a:gd name="T85" fmla="*/ 70 h 75"/>
                  <a:gd name="T86" fmla="*/ 14 w 100"/>
                  <a:gd name="T87" fmla="*/ 75 h 75"/>
                  <a:gd name="T88" fmla="*/ 18 w 100"/>
                  <a:gd name="T89" fmla="*/ 75 h 75"/>
                  <a:gd name="T90" fmla="*/ 23 w 100"/>
                  <a:gd name="T91" fmla="*/ 74 h 75"/>
                  <a:gd name="T92" fmla="*/ 87 w 100"/>
                  <a:gd name="T93" fmla="*/ 43 h 75"/>
                  <a:gd name="T94" fmla="*/ 91 w 100"/>
                  <a:gd name="T95" fmla="*/ 40 h 75"/>
                  <a:gd name="T96" fmla="*/ 96 w 100"/>
                  <a:gd name="T97" fmla="*/ 33 h 75"/>
                  <a:gd name="T98" fmla="*/ 99 w 100"/>
                  <a:gd name="T99" fmla="*/ 29 h 75"/>
                  <a:gd name="T100" fmla="*/ 100 w 100"/>
                  <a:gd name="T101" fmla="*/ 20 h 75"/>
                  <a:gd name="T102" fmla="*/ 98 w 100"/>
                  <a:gd name="T103" fmla="*/ 12 h 75"/>
                  <a:gd name="T104" fmla="*/ 95 w 100"/>
                  <a:gd name="T105" fmla="*/ 8 h 75"/>
                  <a:gd name="T106" fmla="*/ 88 w 100"/>
                  <a:gd name="T107" fmla="*/ 2 h 75"/>
                  <a:gd name="T108" fmla="*/ 84 w 100"/>
                  <a:gd name="T10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75">
                    <a:moveTo>
                      <a:pt x="77" y="0"/>
                    </a:moveTo>
                    <a:lnTo>
                      <a:pt x="77" y="0"/>
                    </a:lnTo>
                    <a:lnTo>
                      <a:pt x="71" y="1"/>
                    </a:lnTo>
                    <a:lnTo>
                      <a:pt x="65" y="2"/>
                    </a:lnTo>
                    <a:lnTo>
                      <a:pt x="30" y="21"/>
                    </a:lnTo>
                    <a:lnTo>
                      <a:pt x="30" y="21"/>
                    </a:lnTo>
                    <a:lnTo>
                      <a:pt x="29" y="23"/>
                    </a:lnTo>
                    <a:lnTo>
                      <a:pt x="29" y="24"/>
                    </a:lnTo>
                    <a:lnTo>
                      <a:pt x="29" y="24"/>
                    </a:lnTo>
                    <a:lnTo>
                      <a:pt x="31" y="25"/>
                    </a:lnTo>
                    <a:lnTo>
                      <a:pt x="31" y="25"/>
                    </a:lnTo>
                    <a:lnTo>
                      <a:pt x="31" y="25"/>
                    </a:lnTo>
                    <a:lnTo>
                      <a:pt x="68" y="6"/>
                    </a:lnTo>
                    <a:lnTo>
                      <a:pt x="68" y="6"/>
                    </a:lnTo>
                    <a:lnTo>
                      <a:pt x="72" y="5"/>
                    </a:lnTo>
                    <a:lnTo>
                      <a:pt x="77" y="5"/>
                    </a:lnTo>
                    <a:lnTo>
                      <a:pt x="77" y="5"/>
                    </a:lnTo>
                    <a:lnTo>
                      <a:pt x="81" y="5"/>
                    </a:lnTo>
                    <a:lnTo>
                      <a:pt x="81" y="5"/>
                    </a:lnTo>
                    <a:lnTo>
                      <a:pt x="88" y="9"/>
                    </a:lnTo>
                    <a:lnTo>
                      <a:pt x="94" y="15"/>
                    </a:lnTo>
                    <a:lnTo>
                      <a:pt x="94" y="15"/>
                    </a:lnTo>
                    <a:lnTo>
                      <a:pt x="95" y="21"/>
                    </a:lnTo>
                    <a:lnTo>
                      <a:pt x="94" y="28"/>
                    </a:lnTo>
                    <a:lnTo>
                      <a:pt x="94" y="28"/>
                    </a:lnTo>
                    <a:lnTo>
                      <a:pt x="91" y="33"/>
                    </a:lnTo>
                    <a:lnTo>
                      <a:pt x="85" y="39"/>
                    </a:lnTo>
                    <a:lnTo>
                      <a:pt x="25" y="69"/>
                    </a:lnTo>
                    <a:lnTo>
                      <a:pt x="25" y="69"/>
                    </a:lnTo>
                    <a:lnTo>
                      <a:pt x="22" y="70"/>
                    </a:lnTo>
                    <a:lnTo>
                      <a:pt x="18" y="71"/>
                    </a:lnTo>
                    <a:lnTo>
                      <a:pt x="18" y="71"/>
                    </a:lnTo>
                    <a:lnTo>
                      <a:pt x="15" y="70"/>
                    </a:lnTo>
                    <a:lnTo>
                      <a:pt x="11" y="69"/>
                    </a:lnTo>
                    <a:lnTo>
                      <a:pt x="9" y="67"/>
                    </a:lnTo>
                    <a:lnTo>
                      <a:pt x="6" y="63"/>
                    </a:lnTo>
                    <a:lnTo>
                      <a:pt x="6" y="63"/>
                    </a:lnTo>
                    <a:lnTo>
                      <a:pt x="4" y="59"/>
                    </a:lnTo>
                    <a:lnTo>
                      <a:pt x="6" y="54"/>
                    </a:lnTo>
                    <a:lnTo>
                      <a:pt x="9" y="48"/>
                    </a:lnTo>
                    <a:lnTo>
                      <a:pt x="13" y="46"/>
                    </a:lnTo>
                    <a:lnTo>
                      <a:pt x="65" y="19"/>
                    </a:lnTo>
                    <a:lnTo>
                      <a:pt x="65" y="19"/>
                    </a:lnTo>
                    <a:lnTo>
                      <a:pt x="69" y="17"/>
                    </a:lnTo>
                    <a:lnTo>
                      <a:pt x="69" y="17"/>
                    </a:lnTo>
                    <a:lnTo>
                      <a:pt x="72" y="17"/>
                    </a:lnTo>
                    <a:lnTo>
                      <a:pt x="72" y="17"/>
                    </a:lnTo>
                    <a:lnTo>
                      <a:pt x="75" y="19"/>
                    </a:lnTo>
                    <a:lnTo>
                      <a:pt x="77" y="21"/>
                    </a:lnTo>
                    <a:lnTo>
                      <a:pt x="77" y="21"/>
                    </a:lnTo>
                    <a:lnTo>
                      <a:pt x="79" y="25"/>
                    </a:lnTo>
                    <a:lnTo>
                      <a:pt x="79" y="28"/>
                    </a:lnTo>
                    <a:lnTo>
                      <a:pt x="79" y="28"/>
                    </a:lnTo>
                    <a:lnTo>
                      <a:pt x="76" y="32"/>
                    </a:lnTo>
                    <a:lnTo>
                      <a:pt x="73" y="33"/>
                    </a:lnTo>
                    <a:lnTo>
                      <a:pt x="23" y="59"/>
                    </a:lnTo>
                    <a:lnTo>
                      <a:pt x="23" y="59"/>
                    </a:lnTo>
                    <a:lnTo>
                      <a:pt x="23" y="60"/>
                    </a:lnTo>
                    <a:lnTo>
                      <a:pt x="23" y="63"/>
                    </a:lnTo>
                    <a:lnTo>
                      <a:pt x="23" y="63"/>
                    </a:lnTo>
                    <a:lnTo>
                      <a:pt x="25" y="63"/>
                    </a:lnTo>
                    <a:lnTo>
                      <a:pt x="25" y="63"/>
                    </a:lnTo>
                    <a:lnTo>
                      <a:pt x="26" y="63"/>
                    </a:lnTo>
                    <a:lnTo>
                      <a:pt x="76" y="38"/>
                    </a:lnTo>
                    <a:lnTo>
                      <a:pt x="76" y="38"/>
                    </a:lnTo>
                    <a:lnTo>
                      <a:pt x="80" y="35"/>
                    </a:lnTo>
                    <a:lnTo>
                      <a:pt x="83" y="29"/>
                    </a:lnTo>
                    <a:lnTo>
                      <a:pt x="83" y="29"/>
                    </a:lnTo>
                    <a:lnTo>
                      <a:pt x="83" y="24"/>
                    </a:lnTo>
                    <a:lnTo>
                      <a:pt x="81" y="20"/>
                    </a:lnTo>
                    <a:lnTo>
                      <a:pt x="81" y="20"/>
                    </a:lnTo>
                    <a:lnTo>
                      <a:pt x="79" y="16"/>
                    </a:lnTo>
                    <a:lnTo>
                      <a:pt x="73" y="13"/>
                    </a:lnTo>
                    <a:lnTo>
                      <a:pt x="73" y="13"/>
                    </a:lnTo>
                    <a:lnTo>
                      <a:pt x="69" y="13"/>
                    </a:lnTo>
                    <a:lnTo>
                      <a:pt x="69" y="13"/>
                    </a:lnTo>
                    <a:lnTo>
                      <a:pt x="67" y="13"/>
                    </a:lnTo>
                    <a:lnTo>
                      <a:pt x="63" y="15"/>
                    </a:lnTo>
                    <a:lnTo>
                      <a:pt x="10" y="42"/>
                    </a:lnTo>
                    <a:lnTo>
                      <a:pt x="10" y="42"/>
                    </a:lnTo>
                    <a:lnTo>
                      <a:pt x="4" y="46"/>
                    </a:lnTo>
                    <a:lnTo>
                      <a:pt x="0" y="52"/>
                    </a:lnTo>
                    <a:lnTo>
                      <a:pt x="0" y="59"/>
                    </a:lnTo>
                    <a:lnTo>
                      <a:pt x="2" y="66"/>
                    </a:lnTo>
                    <a:lnTo>
                      <a:pt x="2" y="66"/>
                    </a:lnTo>
                    <a:lnTo>
                      <a:pt x="4" y="70"/>
                    </a:lnTo>
                    <a:lnTo>
                      <a:pt x="9" y="73"/>
                    </a:lnTo>
                    <a:lnTo>
                      <a:pt x="14" y="75"/>
                    </a:lnTo>
                    <a:lnTo>
                      <a:pt x="18" y="75"/>
                    </a:lnTo>
                    <a:lnTo>
                      <a:pt x="18" y="75"/>
                    </a:lnTo>
                    <a:lnTo>
                      <a:pt x="23" y="74"/>
                    </a:lnTo>
                    <a:lnTo>
                      <a:pt x="23" y="74"/>
                    </a:lnTo>
                    <a:lnTo>
                      <a:pt x="27" y="73"/>
                    </a:lnTo>
                    <a:lnTo>
                      <a:pt x="87" y="43"/>
                    </a:lnTo>
                    <a:lnTo>
                      <a:pt x="87" y="43"/>
                    </a:lnTo>
                    <a:lnTo>
                      <a:pt x="91" y="40"/>
                    </a:lnTo>
                    <a:lnTo>
                      <a:pt x="94" y="36"/>
                    </a:lnTo>
                    <a:lnTo>
                      <a:pt x="96" y="33"/>
                    </a:lnTo>
                    <a:lnTo>
                      <a:pt x="99" y="29"/>
                    </a:lnTo>
                    <a:lnTo>
                      <a:pt x="99" y="29"/>
                    </a:lnTo>
                    <a:lnTo>
                      <a:pt x="99" y="24"/>
                    </a:lnTo>
                    <a:lnTo>
                      <a:pt x="100" y="20"/>
                    </a:lnTo>
                    <a:lnTo>
                      <a:pt x="99" y="16"/>
                    </a:lnTo>
                    <a:lnTo>
                      <a:pt x="98" y="12"/>
                    </a:lnTo>
                    <a:lnTo>
                      <a:pt x="98" y="12"/>
                    </a:lnTo>
                    <a:lnTo>
                      <a:pt x="95" y="8"/>
                    </a:lnTo>
                    <a:lnTo>
                      <a:pt x="91" y="5"/>
                    </a:lnTo>
                    <a:lnTo>
                      <a:pt x="88" y="2"/>
                    </a:lnTo>
                    <a:lnTo>
                      <a:pt x="84" y="1"/>
                    </a:lnTo>
                    <a:lnTo>
                      <a:pt x="84"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1" name="Freeform 220"/>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2" name="Freeform 221"/>
              <p:cNvSpPr/>
              <p:nvPr/>
            </p:nvSpPr>
            <p:spPr bwMode="auto">
              <a:xfrm>
                <a:off x="3028299" y="3013215"/>
                <a:ext cx="134698" cy="99677"/>
              </a:xfrm>
              <a:custGeom>
                <a:avLst/>
                <a:gdLst>
                  <a:gd name="T0" fmla="*/ 77 w 100"/>
                  <a:gd name="T1" fmla="*/ 0 h 74"/>
                  <a:gd name="T2" fmla="*/ 66 w 100"/>
                  <a:gd name="T3" fmla="*/ 3 h 74"/>
                  <a:gd name="T4" fmla="*/ 31 w 100"/>
                  <a:gd name="T5" fmla="*/ 20 h 74"/>
                  <a:gd name="T6" fmla="*/ 30 w 100"/>
                  <a:gd name="T7" fmla="*/ 23 h 74"/>
                  <a:gd name="T8" fmla="*/ 31 w 100"/>
                  <a:gd name="T9" fmla="*/ 24 h 74"/>
                  <a:gd name="T10" fmla="*/ 33 w 100"/>
                  <a:gd name="T11" fmla="*/ 24 h 74"/>
                  <a:gd name="T12" fmla="*/ 69 w 100"/>
                  <a:gd name="T13" fmla="*/ 7 h 74"/>
                  <a:gd name="T14" fmla="*/ 77 w 100"/>
                  <a:gd name="T15" fmla="*/ 4 h 74"/>
                  <a:gd name="T16" fmla="*/ 83 w 100"/>
                  <a:gd name="T17" fmla="*/ 5 h 74"/>
                  <a:gd name="T18" fmla="*/ 89 w 100"/>
                  <a:gd name="T19" fmla="*/ 9 h 74"/>
                  <a:gd name="T20" fmla="*/ 93 w 100"/>
                  <a:gd name="T21" fmla="*/ 15 h 74"/>
                  <a:gd name="T22" fmla="*/ 95 w 100"/>
                  <a:gd name="T23" fmla="*/ 28 h 74"/>
                  <a:gd name="T24" fmla="*/ 91 w 100"/>
                  <a:gd name="T25" fmla="*/ 34 h 74"/>
                  <a:gd name="T26" fmla="*/ 25 w 100"/>
                  <a:gd name="T27" fmla="*/ 67 h 74"/>
                  <a:gd name="T28" fmla="*/ 18 w 100"/>
                  <a:gd name="T29" fmla="*/ 69 h 74"/>
                  <a:gd name="T30" fmla="*/ 15 w 100"/>
                  <a:gd name="T31" fmla="*/ 69 h 74"/>
                  <a:gd name="T32" fmla="*/ 8 w 100"/>
                  <a:gd name="T33" fmla="*/ 65 h 74"/>
                  <a:gd name="T34" fmla="*/ 6 w 100"/>
                  <a:gd name="T35" fmla="*/ 62 h 74"/>
                  <a:gd name="T36" fmla="*/ 6 w 100"/>
                  <a:gd name="T37" fmla="*/ 51 h 74"/>
                  <a:gd name="T38" fmla="*/ 12 w 100"/>
                  <a:gd name="T39" fmla="*/ 43 h 74"/>
                  <a:gd name="T40" fmla="*/ 66 w 100"/>
                  <a:gd name="T41" fmla="*/ 17 h 74"/>
                  <a:gd name="T42" fmla="*/ 71 w 100"/>
                  <a:gd name="T43" fmla="*/ 16 h 74"/>
                  <a:gd name="T44" fmla="*/ 73 w 100"/>
                  <a:gd name="T45" fmla="*/ 17 h 74"/>
                  <a:gd name="T46" fmla="*/ 79 w 100"/>
                  <a:gd name="T47" fmla="*/ 21 h 74"/>
                  <a:gd name="T48" fmla="*/ 79 w 100"/>
                  <a:gd name="T49" fmla="*/ 26 h 74"/>
                  <a:gd name="T50" fmla="*/ 79 w 100"/>
                  <a:gd name="T51" fmla="*/ 28 h 74"/>
                  <a:gd name="T52" fmla="*/ 75 w 100"/>
                  <a:gd name="T53" fmla="*/ 34 h 74"/>
                  <a:gd name="T54" fmla="*/ 23 w 100"/>
                  <a:gd name="T55" fmla="*/ 58 h 74"/>
                  <a:gd name="T56" fmla="*/ 22 w 100"/>
                  <a:gd name="T57" fmla="*/ 61 h 74"/>
                  <a:gd name="T58" fmla="*/ 25 w 100"/>
                  <a:gd name="T59" fmla="*/ 62 h 74"/>
                  <a:gd name="T60" fmla="*/ 26 w 100"/>
                  <a:gd name="T61" fmla="*/ 62 h 74"/>
                  <a:gd name="T62" fmla="*/ 76 w 100"/>
                  <a:gd name="T63" fmla="*/ 38 h 74"/>
                  <a:gd name="T64" fmla="*/ 83 w 100"/>
                  <a:gd name="T65" fmla="*/ 30 h 74"/>
                  <a:gd name="T66" fmla="*/ 84 w 100"/>
                  <a:gd name="T67" fmla="*/ 24 h 74"/>
                  <a:gd name="T68" fmla="*/ 83 w 100"/>
                  <a:gd name="T69" fmla="*/ 20 h 74"/>
                  <a:gd name="T70" fmla="*/ 75 w 100"/>
                  <a:gd name="T71" fmla="*/ 13 h 74"/>
                  <a:gd name="T72" fmla="*/ 71 w 100"/>
                  <a:gd name="T73" fmla="*/ 12 h 74"/>
                  <a:gd name="T74" fmla="*/ 64 w 100"/>
                  <a:gd name="T75" fmla="*/ 13 h 74"/>
                  <a:gd name="T76" fmla="*/ 11 w 100"/>
                  <a:gd name="T77" fmla="*/ 39 h 74"/>
                  <a:gd name="T78" fmla="*/ 0 w 100"/>
                  <a:gd name="T79" fmla="*/ 50 h 74"/>
                  <a:gd name="T80" fmla="*/ 2 w 100"/>
                  <a:gd name="T81" fmla="*/ 63 h 74"/>
                  <a:gd name="T82" fmla="*/ 4 w 100"/>
                  <a:gd name="T83" fmla="*/ 67 h 74"/>
                  <a:gd name="T84" fmla="*/ 14 w 100"/>
                  <a:gd name="T85" fmla="*/ 73 h 74"/>
                  <a:gd name="T86" fmla="*/ 18 w 100"/>
                  <a:gd name="T87" fmla="*/ 74 h 74"/>
                  <a:gd name="T88" fmla="*/ 23 w 100"/>
                  <a:gd name="T89" fmla="*/ 73 h 74"/>
                  <a:gd name="T90" fmla="*/ 87 w 100"/>
                  <a:gd name="T91" fmla="*/ 42 h 74"/>
                  <a:gd name="T92" fmla="*/ 91 w 100"/>
                  <a:gd name="T93" fmla="*/ 40 h 74"/>
                  <a:gd name="T94" fmla="*/ 98 w 100"/>
                  <a:gd name="T95" fmla="*/ 34 h 74"/>
                  <a:gd name="T96" fmla="*/ 99 w 100"/>
                  <a:gd name="T97" fmla="*/ 30 h 74"/>
                  <a:gd name="T98" fmla="*/ 100 w 100"/>
                  <a:gd name="T99" fmla="*/ 20 h 74"/>
                  <a:gd name="T100" fmla="*/ 98 w 100"/>
                  <a:gd name="T101" fmla="*/ 12 h 74"/>
                  <a:gd name="T102" fmla="*/ 96 w 100"/>
                  <a:gd name="T103" fmla="*/ 8 h 74"/>
                  <a:gd name="T104" fmla="*/ 89 w 100"/>
                  <a:gd name="T105" fmla="*/ 3 h 74"/>
                  <a:gd name="T106" fmla="*/ 85 w 100"/>
                  <a:gd name="T107"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4">
                    <a:moveTo>
                      <a:pt x="77" y="0"/>
                    </a:moveTo>
                    <a:lnTo>
                      <a:pt x="77" y="0"/>
                    </a:lnTo>
                    <a:lnTo>
                      <a:pt x="72" y="1"/>
                    </a:lnTo>
                    <a:lnTo>
                      <a:pt x="66" y="3"/>
                    </a:lnTo>
                    <a:lnTo>
                      <a:pt x="31" y="20"/>
                    </a:lnTo>
                    <a:lnTo>
                      <a:pt x="31" y="20"/>
                    </a:lnTo>
                    <a:lnTo>
                      <a:pt x="30" y="21"/>
                    </a:lnTo>
                    <a:lnTo>
                      <a:pt x="30" y="23"/>
                    </a:lnTo>
                    <a:lnTo>
                      <a:pt x="30" y="23"/>
                    </a:lnTo>
                    <a:lnTo>
                      <a:pt x="31" y="24"/>
                    </a:lnTo>
                    <a:lnTo>
                      <a:pt x="31" y="24"/>
                    </a:lnTo>
                    <a:lnTo>
                      <a:pt x="33" y="24"/>
                    </a:lnTo>
                    <a:lnTo>
                      <a:pt x="69" y="7"/>
                    </a:lnTo>
                    <a:lnTo>
                      <a:pt x="69" y="7"/>
                    </a:lnTo>
                    <a:lnTo>
                      <a:pt x="73" y="5"/>
                    </a:lnTo>
                    <a:lnTo>
                      <a:pt x="77" y="4"/>
                    </a:lnTo>
                    <a:lnTo>
                      <a:pt x="77" y="4"/>
                    </a:lnTo>
                    <a:lnTo>
                      <a:pt x="83" y="5"/>
                    </a:lnTo>
                    <a:lnTo>
                      <a:pt x="83" y="5"/>
                    </a:lnTo>
                    <a:lnTo>
                      <a:pt x="89" y="9"/>
                    </a:lnTo>
                    <a:lnTo>
                      <a:pt x="93" y="15"/>
                    </a:lnTo>
                    <a:lnTo>
                      <a:pt x="93" y="15"/>
                    </a:lnTo>
                    <a:lnTo>
                      <a:pt x="96" y="21"/>
                    </a:lnTo>
                    <a:lnTo>
                      <a:pt x="95" y="28"/>
                    </a:lnTo>
                    <a:lnTo>
                      <a:pt x="95" y="28"/>
                    </a:lnTo>
                    <a:lnTo>
                      <a:pt x="91" y="34"/>
                    </a:lnTo>
                    <a:lnTo>
                      <a:pt x="85" y="38"/>
                    </a:lnTo>
                    <a:lnTo>
                      <a:pt x="25" y="67"/>
                    </a:lnTo>
                    <a:lnTo>
                      <a:pt x="25" y="67"/>
                    </a:lnTo>
                    <a:lnTo>
                      <a:pt x="18" y="69"/>
                    </a:lnTo>
                    <a:lnTo>
                      <a:pt x="18" y="69"/>
                    </a:lnTo>
                    <a:lnTo>
                      <a:pt x="15" y="69"/>
                    </a:lnTo>
                    <a:lnTo>
                      <a:pt x="11" y="67"/>
                    </a:lnTo>
                    <a:lnTo>
                      <a:pt x="8" y="65"/>
                    </a:lnTo>
                    <a:lnTo>
                      <a:pt x="6" y="62"/>
                    </a:lnTo>
                    <a:lnTo>
                      <a:pt x="6" y="62"/>
                    </a:lnTo>
                    <a:lnTo>
                      <a:pt x="4" y="57"/>
                    </a:lnTo>
                    <a:lnTo>
                      <a:pt x="6" y="51"/>
                    </a:lnTo>
                    <a:lnTo>
                      <a:pt x="8" y="47"/>
                    </a:lnTo>
                    <a:lnTo>
                      <a:pt x="12" y="43"/>
                    </a:lnTo>
                    <a:lnTo>
                      <a:pt x="66" y="17"/>
                    </a:lnTo>
                    <a:lnTo>
                      <a:pt x="66" y="17"/>
                    </a:lnTo>
                    <a:lnTo>
                      <a:pt x="71" y="16"/>
                    </a:lnTo>
                    <a:lnTo>
                      <a:pt x="71" y="16"/>
                    </a:lnTo>
                    <a:lnTo>
                      <a:pt x="73" y="17"/>
                    </a:lnTo>
                    <a:lnTo>
                      <a:pt x="73" y="17"/>
                    </a:lnTo>
                    <a:lnTo>
                      <a:pt x="76" y="19"/>
                    </a:lnTo>
                    <a:lnTo>
                      <a:pt x="79" y="21"/>
                    </a:lnTo>
                    <a:lnTo>
                      <a:pt x="79" y="21"/>
                    </a:lnTo>
                    <a:lnTo>
                      <a:pt x="79" y="26"/>
                    </a:lnTo>
                    <a:lnTo>
                      <a:pt x="79" y="28"/>
                    </a:lnTo>
                    <a:lnTo>
                      <a:pt x="79" y="28"/>
                    </a:lnTo>
                    <a:lnTo>
                      <a:pt x="77" y="31"/>
                    </a:lnTo>
                    <a:lnTo>
                      <a:pt x="75" y="34"/>
                    </a:lnTo>
                    <a:lnTo>
                      <a:pt x="23" y="58"/>
                    </a:lnTo>
                    <a:lnTo>
                      <a:pt x="23" y="58"/>
                    </a:lnTo>
                    <a:lnTo>
                      <a:pt x="22" y="59"/>
                    </a:lnTo>
                    <a:lnTo>
                      <a:pt x="22" y="61"/>
                    </a:lnTo>
                    <a:lnTo>
                      <a:pt x="22" y="61"/>
                    </a:lnTo>
                    <a:lnTo>
                      <a:pt x="25" y="62"/>
                    </a:lnTo>
                    <a:lnTo>
                      <a:pt x="25" y="62"/>
                    </a:lnTo>
                    <a:lnTo>
                      <a:pt x="26" y="62"/>
                    </a:lnTo>
                    <a:lnTo>
                      <a:pt x="76" y="38"/>
                    </a:lnTo>
                    <a:lnTo>
                      <a:pt x="76" y="38"/>
                    </a:lnTo>
                    <a:lnTo>
                      <a:pt x="80" y="35"/>
                    </a:lnTo>
                    <a:lnTo>
                      <a:pt x="83" y="30"/>
                    </a:lnTo>
                    <a:lnTo>
                      <a:pt x="83" y="30"/>
                    </a:lnTo>
                    <a:lnTo>
                      <a:pt x="84" y="24"/>
                    </a:lnTo>
                    <a:lnTo>
                      <a:pt x="83" y="20"/>
                    </a:lnTo>
                    <a:lnTo>
                      <a:pt x="83" y="20"/>
                    </a:lnTo>
                    <a:lnTo>
                      <a:pt x="79" y="16"/>
                    </a:lnTo>
                    <a:lnTo>
                      <a:pt x="75" y="13"/>
                    </a:lnTo>
                    <a:lnTo>
                      <a:pt x="75" y="13"/>
                    </a:lnTo>
                    <a:lnTo>
                      <a:pt x="71" y="12"/>
                    </a:lnTo>
                    <a:lnTo>
                      <a:pt x="71" y="12"/>
                    </a:lnTo>
                    <a:lnTo>
                      <a:pt x="64" y="13"/>
                    </a:lnTo>
                    <a:lnTo>
                      <a:pt x="11" y="39"/>
                    </a:lnTo>
                    <a:lnTo>
                      <a:pt x="11" y="39"/>
                    </a:lnTo>
                    <a:lnTo>
                      <a:pt x="4" y="44"/>
                    </a:lnTo>
                    <a:lnTo>
                      <a:pt x="0" y="50"/>
                    </a:lnTo>
                    <a:lnTo>
                      <a:pt x="0" y="57"/>
                    </a:lnTo>
                    <a:lnTo>
                      <a:pt x="2" y="63"/>
                    </a:lnTo>
                    <a:lnTo>
                      <a:pt x="2" y="63"/>
                    </a:lnTo>
                    <a:lnTo>
                      <a:pt x="4" y="67"/>
                    </a:lnTo>
                    <a:lnTo>
                      <a:pt x="8" y="71"/>
                    </a:lnTo>
                    <a:lnTo>
                      <a:pt x="14" y="73"/>
                    </a:lnTo>
                    <a:lnTo>
                      <a:pt x="18" y="74"/>
                    </a:lnTo>
                    <a:lnTo>
                      <a:pt x="18" y="74"/>
                    </a:lnTo>
                    <a:lnTo>
                      <a:pt x="23" y="73"/>
                    </a:lnTo>
                    <a:lnTo>
                      <a:pt x="23" y="73"/>
                    </a:lnTo>
                    <a:lnTo>
                      <a:pt x="27" y="71"/>
                    </a:lnTo>
                    <a:lnTo>
                      <a:pt x="87" y="42"/>
                    </a:lnTo>
                    <a:lnTo>
                      <a:pt x="87" y="42"/>
                    </a:lnTo>
                    <a:lnTo>
                      <a:pt x="91" y="40"/>
                    </a:lnTo>
                    <a:lnTo>
                      <a:pt x="95" y="36"/>
                    </a:lnTo>
                    <a:lnTo>
                      <a:pt x="98" y="34"/>
                    </a:lnTo>
                    <a:lnTo>
                      <a:pt x="99" y="30"/>
                    </a:lnTo>
                    <a:lnTo>
                      <a:pt x="99" y="30"/>
                    </a:lnTo>
                    <a:lnTo>
                      <a:pt x="100" y="26"/>
                    </a:lnTo>
                    <a:lnTo>
                      <a:pt x="100" y="20"/>
                    </a:lnTo>
                    <a:lnTo>
                      <a:pt x="100" y="16"/>
                    </a:lnTo>
                    <a:lnTo>
                      <a:pt x="98" y="12"/>
                    </a:lnTo>
                    <a:lnTo>
                      <a:pt x="98" y="12"/>
                    </a:lnTo>
                    <a:lnTo>
                      <a:pt x="96" y="8"/>
                    </a:lnTo>
                    <a:lnTo>
                      <a:pt x="92" y="5"/>
                    </a:lnTo>
                    <a:lnTo>
                      <a:pt x="89" y="3"/>
                    </a:lnTo>
                    <a:lnTo>
                      <a:pt x="85" y="1"/>
                    </a:lnTo>
                    <a:lnTo>
                      <a:pt x="85" y="1"/>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3" name="Freeform 222"/>
              <p:cNvSpPr/>
              <p:nvPr/>
            </p:nvSpPr>
            <p:spPr bwMode="auto">
              <a:xfrm>
                <a:off x="2994625" y="3053625"/>
                <a:ext cx="134698" cy="101024"/>
              </a:xfrm>
              <a:custGeom>
                <a:avLst/>
                <a:gdLst>
                  <a:gd name="T0" fmla="*/ 83 w 100"/>
                  <a:gd name="T1" fmla="*/ 1 h 75"/>
                  <a:gd name="T2" fmla="*/ 74 w 100"/>
                  <a:gd name="T3" fmla="*/ 0 h 75"/>
                  <a:gd name="T4" fmla="*/ 66 w 100"/>
                  <a:gd name="T5" fmla="*/ 2 h 75"/>
                  <a:gd name="T6" fmla="*/ 29 w 100"/>
                  <a:gd name="T7" fmla="*/ 21 h 75"/>
                  <a:gd name="T8" fmla="*/ 28 w 100"/>
                  <a:gd name="T9" fmla="*/ 24 h 75"/>
                  <a:gd name="T10" fmla="*/ 29 w 100"/>
                  <a:gd name="T11" fmla="*/ 25 h 75"/>
                  <a:gd name="T12" fmla="*/ 67 w 100"/>
                  <a:gd name="T13" fmla="*/ 6 h 75"/>
                  <a:gd name="T14" fmla="*/ 74 w 100"/>
                  <a:gd name="T15" fmla="*/ 4 h 75"/>
                  <a:gd name="T16" fmla="*/ 82 w 100"/>
                  <a:gd name="T17" fmla="*/ 5 h 75"/>
                  <a:gd name="T18" fmla="*/ 93 w 100"/>
                  <a:gd name="T19" fmla="*/ 13 h 75"/>
                  <a:gd name="T20" fmla="*/ 94 w 100"/>
                  <a:gd name="T21" fmla="*/ 20 h 75"/>
                  <a:gd name="T22" fmla="*/ 94 w 100"/>
                  <a:gd name="T23" fmla="*/ 27 h 75"/>
                  <a:gd name="T24" fmla="*/ 85 w 100"/>
                  <a:gd name="T25" fmla="*/ 37 h 75"/>
                  <a:gd name="T26" fmla="*/ 25 w 100"/>
                  <a:gd name="T27" fmla="*/ 68 h 75"/>
                  <a:gd name="T28" fmla="*/ 15 w 100"/>
                  <a:gd name="T29" fmla="*/ 70 h 75"/>
                  <a:gd name="T30" fmla="*/ 6 w 100"/>
                  <a:gd name="T31" fmla="*/ 63 h 75"/>
                  <a:gd name="T32" fmla="*/ 4 w 100"/>
                  <a:gd name="T33" fmla="*/ 58 h 75"/>
                  <a:gd name="T34" fmla="*/ 8 w 100"/>
                  <a:gd name="T35" fmla="*/ 48 h 75"/>
                  <a:gd name="T36" fmla="*/ 64 w 100"/>
                  <a:gd name="T37" fmla="*/ 17 h 75"/>
                  <a:gd name="T38" fmla="*/ 69 w 100"/>
                  <a:gd name="T39" fmla="*/ 17 h 75"/>
                  <a:gd name="T40" fmla="*/ 71 w 100"/>
                  <a:gd name="T41" fmla="*/ 17 h 75"/>
                  <a:gd name="T42" fmla="*/ 77 w 100"/>
                  <a:gd name="T43" fmla="*/ 21 h 75"/>
                  <a:gd name="T44" fmla="*/ 78 w 100"/>
                  <a:gd name="T45" fmla="*/ 24 h 75"/>
                  <a:gd name="T46" fmla="*/ 78 w 100"/>
                  <a:gd name="T47" fmla="*/ 28 h 75"/>
                  <a:gd name="T48" fmla="*/ 73 w 100"/>
                  <a:gd name="T49" fmla="*/ 33 h 75"/>
                  <a:gd name="T50" fmla="*/ 24 w 100"/>
                  <a:gd name="T51" fmla="*/ 59 h 75"/>
                  <a:gd name="T52" fmla="*/ 23 w 100"/>
                  <a:gd name="T53" fmla="*/ 62 h 75"/>
                  <a:gd name="T54" fmla="*/ 24 w 100"/>
                  <a:gd name="T55" fmla="*/ 63 h 75"/>
                  <a:gd name="T56" fmla="*/ 75 w 100"/>
                  <a:gd name="T57" fmla="*/ 37 h 75"/>
                  <a:gd name="T58" fmla="*/ 79 w 100"/>
                  <a:gd name="T59" fmla="*/ 33 h 75"/>
                  <a:gd name="T60" fmla="*/ 82 w 100"/>
                  <a:gd name="T61" fmla="*/ 29 h 75"/>
                  <a:gd name="T62" fmla="*/ 81 w 100"/>
                  <a:gd name="T63" fmla="*/ 18 h 75"/>
                  <a:gd name="T64" fmla="*/ 78 w 100"/>
                  <a:gd name="T65" fmla="*/ 14 h 75"/>
                  <a:gd name="T66" fmla="*/ 73 w 100"/>
                  <a:gd name="T67" fmla="*/ 13 h 75"/>
                  <a:gd name="T68" fmla="*/ 63 w 100"/>
                  <a:gd name="T69" fmla="*/ 13 h 75"/>
                  <a:gd name="T70" fmla="*/ 9 w 100"/>
                  <a:gd name="T71" fmla="*/ 41 h 75"/>
                  <a:gd name="T72" fmla="*/ 1 w 100"/>
                  <a:gd name="T73" fmla="*/ 52 h 75"/>
                  <a:gd name="T74" fmla="*/ 1 w 100"/>
                  <a:gd name="T75" fmla="*/ 66 h 75"/>
                  <a:gd name="T76" fmla="*/ 5 w 100"/>
                  <a:gd name="T77" fmla="*/ 70 h 75"/>
                  <a:gd name="T78" fmla="*/ 17 w 100"/>
                  <a:gd name="T79" fmla="*/ 75 h 75"/>
                  <a:gd name="T80" fmla="*/ 23 w 100"/>
                  <a:gd name="T81" fmla="*/ 74 h 75"/>
                  <a:gd name="T82" fmla="*/ 86 w 100"/>
                  <a:gd name="T83" fmla="*/ 41 h 75"/>
                  <a:gd name="T84" fmla="*/ 90 w 100"/>
                  <a:gd name="T85" fmla="*/ 39 h 75"/>
                  <a:gd name="T86" fmla="*/ 97 w 100"/>
                  <a:gd name="T87" fmla="*/ 32 h 75"/>
                  <a:gd name="T88" fmla="*/ 98 w 100"/>
                  <a:gd name="T89" fmla="*/ 28 h 75"/>
                  <a:gd name="T90" fmla="*/ 100 w 100"/>
                  <a:gd name="T91" fmla="*/ 20 h 75"/>
                  <a:gd name="T92" fmla="*/ 97 w 100"/>
                  <a:gd name="T93" fmla="*/ 12 h 75"/>
                  <a:gd name="T94" fmla="*/ 94 w 100"/>
                  <a:gd name="T95" fmla="*/ 8 h 75"/>
                  <a:gd name="T96" fmla="*/ 87 w 100"/>
                  <a:gd name="T97" fmla="*/ 2 h 75"/>
                  <a:gd name="T98" fmla="*/ 83 w 100"/>
                  <a:gd name="T9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75">
                    <a:moveTo>
                      <a:pt x="83" y="1"/>
                    </a:moveTo>
                    <a:lnTo>
                      <a:pt x="83" y="1"/>
                    </a:lnTo>
                    <a:lnTo>
                      <a:pt x="78" y="0"/>
                    </a:lnTo>
                    <a:lnTo>
                      <a:pt x="74" y="0"/>
                    </a:lnTo>
                    <a:lnTo>
                      <a:pt x="70" y="1"/>
                    </a:lnTo>
                    <a:lnTo>
                      <a:pt x="66" y="2"/>
                    </a:lnTo>
                    <a:lnTo>
                      <a:pt x="29" y="21"/>
                    </a:lnTo>
                    <a:lnTo>
                      <a:pt x="29" y="21"/>
                    </a:lnTo>
                    <a:lnTo>
                      <a:pt x="28" y="23"/>
                    </a:lnTo>
                    <a:lnTo>
                      <a:pt x="28" y="24"/>
                    </a:lnTo>
                    <a:lnTo>
                      <a:pt x="28" y="24"/>
                    </a:lnTo>
                    <a:lnTo>
                      <a:pt x="29" y="25"/>
                    </a:lnTo>
                    <a:lnTo>
                      <a:pt x="32" y="25"/>
                    </a:lnTo>
                    <a:lnTo>
                      <a:pt x="67" y="6"/>
                    </a:lnTo>
                    <a:lnTo>
                      <a:pt x="67" y="6"/>
                    </a:lnTo>
                    <a:lnTo>
                      <a:pt x="74" y="4"/>
                    </a:lnTo>
                    <a:lnTo>
                      <a:pt x="82" y="5"/>
                    </a:lnTo>
                    <a:lnTo>
                      <a:pt x="82" y="5"/>
                    </a:lnTo>
                    <a:lnTo>
                      <a:pt x="87" y="8"/>
                    </a:lnTo>
                    <a:lnTo>
                      <a:pt x="93" y="13"/>
                    </a:lnTo>
                    <a:lnTo>
                      <a:pt x="93" y="13"/>
                    </a:lnTo>
                    <a:lnTo>
                      <a:pt x="94" y="20"/>
                    </a:lnTo>
                    <a:lnTo>
                      <a:pt x="94" y="27"/>
                    </a:lnTo>
                    <a:lnTo>
                      <a:pt x="94" y="27"/>
                    </a:lnTo>
                    <a:lnTo>
                      <a:pt x="90" y="33"/>
                    </a:lnTo>
                    <a:lnTo>
                      <a:pt x="85" y="37"/>
                    </a:lnTo>
                    <a:lnTo>
                      <a:pt x="25" y="68"/>
                    </a:lnTo>
                    <a:lnTo>
                      <a:pt x="25" y="68"/>
                    </a:lnTo>
                    <a:lnTo>
                      <a:pt x="20" y="70"/>
                    </a:lnTo>
                    <a:lnTo>
                      <a:pt x="15" y="70"/>
                    </a:lnTo>
                    <a:lnTo>
                      <a:pt x="9" y="67"/>
                    </a:lnTo>
                    <a:lnTo>
                      <a:pt x="6" y="63"/>
                    </a:lnTo>
                    <a:lnTo>
                      <a:pt x="6" y="63"/>
                    </a:lnTo>
                    <a:lnTo>
                      <a:pt x="4" y="58"/>
                    </a:lnTo>
                    <a:lnTo>
                      <a:pt x="5" y="52"/>
                    </a:lnTo>
                    <a:lnTo>
                      <a:pt x="8" y="48"/>
                    </a:lnTo>
                    <a:lnTo>
                      <a:pt x="12" y="45"/>
                    </a:lnTo>
                    <a:lnTo>
                      <a:pt x="64" y="17"/>
                    </a:lnTo>
                    <a:lnTo>
                      <a:pt x="64" y="17"/>
                    </a:lnTo>
                    <a:lnTo>
                      <a:pt x="69" y="17"/>
                    </a:lnTo>
                    <a:lnTo>
                      <a:pt x="71" y="17"/>
                    </a:lnTo>
                    <a:lnTo>
                      <a:pt x="71" y="17"/>
                    </a:lnTo>
                    <a:lnTo>
                      <a:pt x="75" y="18"/>
                    </a:lnTo>
                    <a:lnTo>
                      <a:pt x="77" y="21"/>
                    </a:lnTo>
                    <a:lnTo>
                      <a:pt x="77" y="21"/>
                    </a:lnTo>
                    <a:lnTo>
                      <a:pt x="78" y="24"/>
                    </a:lnTo>
                    <a:lnTo>
                      <a:pt x="78" y="28"/>
                    </a:lnTo>
                    <a:lnTo>
                      <a:pt x="78" y="28"/>
                    </a:lnTo>
                    <a:lnTo>
                      <a:pt x="75" y="31"/>
                    </a:lnTo>
                    <a:lnTo>
                      <a:pt x="73" y="33"/>
                    </a:lnTo>
                    <a:lnTo>
                      <a:pt x="24" y="59"/>
                    </a:lnTo>
                    <a:lnTo>
                      <a:pt x="24" y="59"/>
                    </a:lnTo>
                    <a:lnTo>
                      <a:pt x="23" y="60"/>
                    </a:lnTo>
                    <a:lnTo>
                      <a:pt x="23" y="62"/>
                    </a:lnTo>
                    <a:lnTo>
                      <a:pt x="23" y="62"/>
                    </a:lnTo>
                    <a:lnTo>
                      <a:pt x="24" y="63"/>
                    </a:lnTo>
                    <a:lnTo>
                      <a:pt x="25" y="63"/>
                    </a:lnTo>
                    <a:lnTo>
                      <a:pt x="75" y="37"/>
                    </a:lnTo>
                    <a:lnTo>
                      <a:pt x="75" y="37"/>
                    </a:lnTo>
                    <a:lnTo>
                      <a:pt x="79" y="33"/>
                    </a:lnTo>
                    <a:lnTo>
                      <a:pt x="82" y="29"/>
                    </a:lnTo>
                    <a:lnTo>
                      <a:pt x="82" y="29"/>
                    </a:lnTo>
                    <a:lnTo>
                      <a:pt x="83" y="24"/>
                    </a:lnTo>
                    <a:lnTo>
                      <a:pt x="81" y="18"/>
                    </a:lnTo>
                    <a:lnTo>
                      <a:pt x="81" y="18"/>
                    </a:lnTo>
                    <a:lnTo>
                      <a:pt x="78" y="14"/>
                    </a:lnTo>
                    <a:lnTo>
                      <a:pt x="73" y="13"/>
                    </a:lnTo>
                    <a:lnTo>
                      <a:pt x="73" y="13"/>
                    </a:lnTo>
                    <a:lnTo>
                      <a:pt x="67" y="12"/>
                    </a:lnTo>
                    <a:lnTo>
                      <a:pt x="63" y="13"/>
                    </a:lnTo>
                    <a:lnTo>
                      <a:pt x="9" y="41"/>
                    </a:lnTo>
                    <a:lnTo>
                      <a:pt x="9" y="41"/>
                    </a:lnTo>
                    <a:lnTo>
                      <a:pt x="4" y="45"/>
                    </a:lnTo>
                    <a:lnTo>
                      <a:pt x="1" y="52"/>
                    </a:lnTo>
                    <a:lnTo>
                      <a:pt x="0" y="59"/>
                    </a:lnTo>
                    <a:lnTo>
                      <a:pt x="1" y="66"/>
                    </a:lnTo>
                    <a:lnTo>
                      <a:pt x="1" y="66"/>
                    </a:lnTo>
                    <a:lnTo>
                      <a:pt x="5" y="70"/>
                    </a:lnTo>
                    <a:lnTo>
                      <a:pt x="10" y="74"/>
                    </a:lnTo>
                    <a:lnTo>
                      <a:pt x="17" y="75"/>
                    </a:lnTo>
                    <a:lnTo>
                      <a:pt x="23" y="74"/>
                    </a:lnTo>
                    <a:lnTo>
                      <a:pt x="23" y="74"/>
                    </a:lnTo>
                    <a:lnTo>
                      <a:pt x="27" y="72"/>
                    </a:lnTo>
                    <a:lnTo>
                      <a:pt x="86" y="41"/>
                    </a:lnTo>
                    <a:lnTo>
                      <a:pt x="86" y="41"/>
                    </a:lnTo>
                    <a:lnTo>
                      <a:pt x="90" y="39"/>
                    </a:lnTo>
                    <a:lnTo>
                      <a:pt x="94" y="36"/>
                    </a:lnTo>
                    <a:lnTo>
                      <a:pt x="97" y="32"/>
                    </a:lnTo>
                    <a:lnTo>
                      <a:pt x="98" y="28"/>
                    </a:lnTo>
                    <a:lnTo>
                      <a:pt x="98" y="28"/>
                    </a:lnTo>
                    <a:lnTo>
                      <a:pt x="100" y="24"/>
                    </a:lnTo>
                    <a:lnTo>
                      <a:pt x="100" y="20"/>
                    </a:lnTo>
                    <a:lnTo>
                      <a:pt x="98" y="16"/>
                    </a:lnTo>
                    <a:lnTo>
                      <a:pt x="97" y="12"/>
                    </a:lnTo>
                    <a:lnTo>
                      <a:pt x="97" y="12"/>
                    </a:lnTo>
                    <a:lnTo>
                      <a:pt x="94" y="8"/>
                    </a:lnTo>
                    <a:lnTo>
                      <a:pt x="91" y="5"/>
                    </a:lnTo>
                    <a:lnTo>
                      <a:pt x="87" y="2"/>
                    </a:lnTo>
                    <a:lnTo>
                      <a:pt x="83" y="1"/>
                    </a:lnTo>
                    <a:lnTo>
                      <a:pt x="83" y="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4" name="Freeform 223"/>
              <p:cNvSpPr/>
              <p:nvPr/>
            </p:nvSpPr>
            <p:spPr bwMode="auto">
              <a:xfrm>
                <a:off x="2983849" y="2960682"/>
                <a:ext cx="133352" cy="98330"/>
              </a:xfrm>
              <a:custGeom>
                <a:avLst/>
                <a:gdLst>
                  <a:gd name="T0" fmla="*/ 85 w 99"/>
                  <a:gd name="T1" fmla="*/ 0 h 73"/>
                  <a:gd name="T2" fmla="*/ 75 w 99"/>
                  <a:gd name="T3" fmla="*/ 0 h 73"/>
                  <a:gd name="T4" fmla="*/ 67 w 99"/>
                  <a:gd name="T5" fmla="*/ 1 h 73"/>
                  <a:gd name="T6" fmla="*/ 31 w 99"/>
                  <a:gd name="T7" fmla="*/ 19 h 73"/>
                  <a:gd name="T8" fmla="*/ 29 w 99"/>
                  <a:gd name="T9" fmla="*/ 23 h 73"/>
                  <a:gd name="T10" fmla="*/ 31 w 99"/>
                  <a:gd name="T11" fmla="*/ 24 h 73"/>
                  <a:gd name="T12" fmla="*/ 68 w 99"/>
                  <a:gd name="T13" fmla="*/ 5 h 73"/>
                  <a:gd name="T14" fmla="*/ 75 w 99"/>
                  <a:gd name="T15" fmla="*/ 4 h 73"/>
                  <a:gd name="T16" fmla="*/ 83 w 99"/>
                  <a:gd name="T17" fmla="*/ 5 h 73"/>
                  <a:gd name="T18" fmla="*/ 94 w 99"/>
                  <a:gd name="T19" fmla="*/ 13 h 73"/>
                  <a:gd name="T20" fmla="*/ 95 w 99"/>
                  <a:gd name="T21" fmla="*/ 20 h 73"/>
                  <a:gd name="T22" fmla="*/ 94 w 99"/>
                  <a:gd name="T23" fmla="*/ 27 h 73"/>
                  <a:gd name="T24" fmla="*/ 85 w 99"/>
                  <a:gd name="T25" fmla="*/ 38 h 73"/>
                  <a:gd name="T26" fmla="*/ 24 w 99"/>
                  <a:gd name="T27" fmla="*/ 67 h 73"/>
                  <a:gd name="T28" fmla="*/ 13 w 99"/>
                  <a:gd name="T29" fmla="*/ 67 h 73"/>
                  <a:gd name="T30" fmla="*/ 5 w 99"/>
                  <a:gd name="T31" fmla="*/ 60 h 73"/>
                  <a:gd name="T32" fmla="*/ 4 w 99"/>
                  <a:gd name="T33" fmla="*/ 56 h 73"/>
                  <a:gd name="T34" fmla="*/ 8 w 99"/>
                  <a:gd name="T35" fmla="*/ 46 h 73"/>
                  <a:gd name="T36" fmla="*/ 66 w 99"/>
                  <a:gd name="T37" fmla="*/ 17 h 73"/>
                  <a:gd name="T38" fmla="*/ 68 w 99"/>
                  <a:gd name="T39" fmla="*/ 16 h 73"/>
                  <a:gd name="T40" fmla="*/ 72 w 99"/>
                  <a:gd name="T41" fmla="*/ 16 h 73"/>
                  <a:gd name="T42" fmla="*/ 78 w 99"/>
                  <a:gd name="T43" fmla="*/ 21 h 73"/>
                  <a:gd name="T44" fmla="*/ 79 w 99"/>
                  <a:gd name="T45" fmla="*/ 24 h 73"/>
                  <a:gd name="T46" fmla="*/ 78 w 99"/>
                  <a:gd name="T47" fmla="*/ 28 h 73"/>
                  <a:gd name="T48" fmla="*/ 74 w 99"/>
                  <a:gd name="T49" fmla="*/ 33 h 73"/>
                  <a:gd name="T50" fmla="*/ 24 w 99"/>
                  <a:gd name="T51" fmla="*/ 58 h 73"/>
                  <a:gd name="T52" fmla="*/ 23 w 99"/>
                  <a:gd name="T53" fmla="*/ 60 h 73"/>
                  <a:gd name="T54" fmla="*/ 24 w 99"/>
                  <a:gd name="T55" fmla="*/ 62 h 73"/>
                  <a:gd name="T56" fmla="*/ 75 w 99"/>
                  <a:gd name="T57" fmla="*/ 38 h 73"/>
                  <a:gd name="T58" fmla="*/ 81 w 99"/>
                  <a:gd name="T59" fmla="*/ 33 h 73"/>
                  <a:gd name="T60" fmla="*/ 83 w 99"/>
                  <a:gd name="T61" fmla="*/ 29 h 73"/>
                  <a:gd name="T62" fmla="*/ 82 w 99"/>
                  <a:gd name="T63" fmla="*/ 19 h 73"/>
                  <a:gd name="T64" fmla="*/ 79 w 99"/>
                  <a:gd name="T65" fmla="*/ 15 h 73"/>
                  <a:gd name="T66" fmla="*/ 74 w 99"/>
                  <a:gd name="T67" fmla="*/ 12 h 73"/>
                  <a:gd name="T68" fmla="*/ 63 w 99"/>
                  <a:gd name="T69" fmla="*/ 13 h 73"/>
                  <a:gd name="T70" fmla="*/ 10 w 99"/>
                  <a:gd name="T71" fmla="*/ 39 h 73"/>
                  <a:gd name="T72" fmla="*/ 1 w 99"/>
                  <a:gd name="T73" fmla="*/ 50 h 73"/>
                  <a:gd name="T74" fmla="*/ 1 w 99"/>
                  <a:gd name="T75" fmla="*/ 63 h 73"/>
                  <a:gd name="T76" fmla="*/ 5 w 99"/>
                  <a:gd name="T77" fmla="*/ 69 h 73"/>
                  <a:gd name="T78" fmla="*/ 16 w 99"/>
                  <a:gd name="T79" fmla="*/ 73 h 73"/>
                  <a:gd name="T80" fmla="*/ 23 w 99"/>
                  <a:gd name="T81" fmla="*/ 73 h 73"/>
                  <a:gd name="T82" fmla="*/ 87 w 99"/>
                  <a:gd name="T83" fmla="*/ 42 h 73"/>
                  <a:gd name="T84" fmla="*/ 91 w 99"/>
                  <a:gd name="T85" fmla="*/ 39 h 73"/>
                  <a:gd name="T86" fmla="*/ 97 w 99"/>
                  <a:gd name="T87" fmla="*/ 32 h 73"/>
                  <a:gd name="T88" fmla="*/ 98 w 99"/>
                  <a:gd name="T89" fmla="*/ 28 h 73"/>
                  <a:gd name="T90" fmla="*/ 99 w 99"/>
                  <a:gd name="T91" fmla="*/ 20 h 73"/>
                  <a:gd name="T92" fmla="*/ 98 w 99"/>
                  <a:gd name="T93" fmla="*/ 12 h 73"/>
                  <a:gd name="T94" fmla="*/ 95 w 99"/>
                  <a:gd name="T95" fmla="*/ 8 h 73"/>
                  <a:gd name="T96" fmla="*/ 89 w 99"/>
                  <a:gd name="T97" fmla="*/ 2 h 73"/>
                  <a:gd name="T98" fmla="*/ 85 w 99"/>
                  <a:gd name="T9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3">
                    <a:moveTo>
                      <a:pt x="85" y="0"/>
                    </a:moveTo>
                    <a:lnTo>
                      <a:pt x="85" y="0"/>
                    </a:lnTo>
                    <a:lnTo>
                      <a:pt x="79" y="0"/>
                    </a:lnTo>
                    <a:lnTo>
                      <a:pt x="75" y="0"/>
                    </a:lnTo>
                    <a:lnTo>
                      <a:pt x="71" y="0"/>
                    </a:lnTo>
                    <a:lnTo>
                      <a:pt x="67" y="1"/>
                    </a:lnTo>
                    <a:lnTo>
                      <a:pt x="31" y="19"/>
                    </a:lnTo>
                    <a:lnTo>
                      <a:pt x="31" y="19"/>
                    </a:lnTo>
                    <a:lnTo>
                      <a:pt x="29" y="20"/>
                    </a:lnTo>
                    <a:lnTo>
                      <a:pt x="29" y="23"/>
                    </a:lnTo>
                    <a:lnTo>
                      <a:pt x="29" y="23"/>
                    </a:lnTo>
                    <a:lnTo>
                      <a:pt x="31" y="24"/>
                    </a:lnTo>
                    <a:lnTo>
                      <a:pt x="32" y="23"/>
                    </a:lnTo>
                    <a:lnTo>
                      <a:pt x="68" y="5"/>
                    </a:lnTo>
                    <a:lnTo>
                      <a:pt x="68" y="5"/>
                    </a:lnTo>
                    <a:lnTo>
                      <a:pt x="75" y="4"/>
                    </a:lnTo>
                    <a:lnTo>
                      <a:pt x="83" y="5"/>
                    </a:lnTo>
                    <a:lnTo>
                      <a:pt x="83" y="5"/>
                    </a:lnTo>
                    <a:lnTo>
                      <a:pt x="89" y="8"/>
                    </a:lnTo>
                    <a:lnTo>
                      <a:pt x="94" y="13"/>
                    </a:lnTo>
                    <a:lnTo>
                      <a:pt x="94" y="13"/>
                    </a:lnTo>
                    <a:lnTo>
                      <a:pt x="95" y="20"/>
                    </a:lnTo>
                    <a:lnTo>
                      <a:pt x="94" y="27"/>
                    </a:lnTo>
                    <a:lnTo>
                      <a:pt x="94" y="27"/>
                    </a:lnTo>
                    <a:lnTo>
                      <a:pt x="90" y="33"/>
                    </a:lnTo>
                    <a:lnTo>
                      <a:pt x="85" y="38"/>
                    </a:lnTo>
                    <a:lnTo>
                      <a:pt x="24" y="67"/>
                    </a:lnTo>
                    <a:lnTo>
                      <a:pt x="24" y="67"/>
                    </a:lnTo>
                    <a:lnTo>
                      <a:pt x="18" y="69"/>
                    </a:lnTo>
                    <a:lnTo>
                      <a:pt x="13" y="67"/>
                    </a:lnTo>
                    <a:lnTo>
                      <a:pt x="9" y="65"/>
                    </a:lnTo>
                    <a:lnTo>
                      <a:pt x="5" y="60"/>
                    </a:lnTo>
                    <a:lnTo>
                      <a:pt x="5" y="60"/>
                    </a:lnTo>
                    <a:lnTo>
                      <a:pt x="4" y="56"/>
                    </a:lnTo>
                    <a:lnTo>
                      <a:pt x="5" y="51"/>
                    </a:lnTo>
                    <a:lnTo>
                      <a:pt x="8" y="46"/>
                    </a:lnTo>
                    <a:lnTo>
                      <a:pt x="12" y="43"/>
                    </a:lnTo>
                    <a:lnTo>
                      <a:pt x="66" y="17"/>
                    </a:lnTo>
                    <a:lnTo>
                      <a:pt x="66" y="17"/>
                    </a:lnTo>
                    <a:lnTo>
                      <a:pt x="68" y="16"/>
                    </a:lnTo>
                    <a:lnTo>
                      <a:pt x="72" y="16"/>
                    </a:lnTo>
                    <a:lnTo>
                      <a:pt x="72" y="16"/>
                    </a:lnTo>
                    <a:lnTo>
                      <a:pt x="75" y="19"/>
                    </a:lnTo>
                    <a:lnTo>
                      <a:pt x="78" y="21"/>
                    </a:lnTo>
                    <a:lnTo>
                      <a:pt x="78" y="21"/>
                    </a:lnTo>
                    <a:lnTo>
                      <a:pt x="79" y="24"/>
                    </a:lnTo>
                    <a:lnTo>
                      <a:pt x="78" y="28"/>
                    </a:lnTo>
                    <a:lnTo>
                      <a:pt x="78" y="28"/>
                    </a:lnTo>
                    <a:lnTo>
                      <a:pt x="77" y="31"/>
                    </a:lnTo>
                    <a:lnTo>
                      <a:pt x="74" y="33"/>
                    </a:lnTo>
                    <a:lnTo>
                      <a:pt x="24" y="58"/>
                    </a:lnTo>
                    <a:lnTo>
                      <a:pt x="24" y="58"/>
                    </a:lnTo>
                    <a:lnTo>
                      <a:pt x="23" y="59"/>
                    </a:lnTo>
                    <a:lnTo>
                      <a:pt x="23" y="60"/>
                    </a:lnTo>
                    <a:lnTo>
                      <a:pt x="23" y="60"/>
                    </a:lnTo>
                    <a:lnTo>
                      <a:pt x="24" y="62"/>
                    </a:lnTo>
                    <a:lnTo>
                      <a:pt x="25" y="62"/>
                    </a:lnTo>
                    <a:lnTo>
                      <a:pt x="75" y="38"/>
                    </a:lnTo>
                    <a:lnTo>
                      <a:pt x="75" y="38"/>
                    </a:lnTo>
                    <a:lnTo>
                      <a:pt x="81" y="33"/>
                    </a:lnTo>
                    <a:lnTo>
                      <a:pt x="83" y="29"/>
                    </a:lnTo>
                    <a:lnTo>
                      <a:pt x="83" y="29"/>
                    </a:lnTo>
                    <a:lnTo>
                      <a:pt x="83" y="24"/>
                    </a:lnTo>
                    <a:lnTo>
                      <a:pt x="82" y="19"/>
                    </a:lnTo>
                    <a:lnTo>
                      <a:pt x="82" y="19"/>
                    </a:lnTo>
                    <a:lnTo>
                      <a:pt x="79" y="15"/>
                    </a:lnTo>
                    <a:lnTo>
                      <a:pt x="74" y="12"/>
                    </a:lnTo>
                    <a:lnTo>
                      <a:pt x="74" y="12"/>
                    </a:lnTo>
                    <a:lnTo>
                      <a:pt x="68" y="12"/>
                    </a:lnTo>
                    <a:lnTo>
                      <a:pt x="63" y="13"/>
                    </a:lnTo>
                    <a:lnTo>
                      <a:pt x="10" y="39"/>
                    </a:lnTo>
                    <a:lnTo>
                      <a:pt x="10" y="39"/>
                    </a:lnTo>
                    <a:lnTo>
                      <a:pt x="4" y="43"/>
                    </a:lnTo>
                    <a:lnTo>
                      <a:pt x="1" y="50"/>
                    </a:lnTo>
                    <a:lnTo>
                      <a:pt x="0" y="56"/>
                    </a:lnTo>
                    <a:lnTo>
                      <a:pt x="1" y="63"/>
                    </a:lnTo>
                    <a:lnTo>
                      <a:pt x="1" y="63"/>
                    </a:lnTo>
                    <a:lnTo>
                      <a:pt x="5" y="69"/>
                    </a:lnTo>
                    <a:lnTo>
                      <a:pt x="10" y="71"/>
                    </a:lnTo>
                    <a:lnTo>
                      <a:pt x="16" y="73"/>
                    </a:lnTo>
                    <a:lnTo>
                      <a:pt x="23" y="73"/>
                    </a:lnTo>
                    <a:lnTo>
                      <a:pt x="23" y="73"/>
                    </a:lnTo>
                    <a:lnTo>
                      <a:pt x="27" y="71"/>
                    </a:lnTo>
                    <a:lnTo>
                      <a:pt x="87" y="42"/>
                    </a:lnTo>
                    <a:lnTo>
                      <a:pt x="87" y="42"/>
                    </a:lnTo>
                    <a:lnTo>
                      <a:pt x="91" y="39"/>
                    </a:lnTo>
                    <a:lnTo>
                      <a:pt x="94" y="36"/>
                    </a:lnTo>
                    <a:lnTo>
                      <a:pt x="97" y="32"/>
                    </a:lnTo>
                    <a:lnTo>
                      <a:pt x="98" y="28"/>
                    </a:lnTo>
                    <a:lnTo>
                      <a:pt x="98" y="28"/>
                    </a:lnTo>
                    <a:lnTo>
                      <a:pt x="99" y="24"/>
                    </a:lnTo>
                    <a:lnTo>
                      <a:pt x="99" y="20"/>
                    </a:lnTo>
                    <a:lnTo>
                      <a:pt x="99" y="16"/>
                    </a:lnTo>
                    <a:lnTo>
                      <a:pt x="98" y="12"/>
                    </a:lnTo>
                    <a:lnTo>
                      <a:pt x="98" y="12"/>
                    </a:lnTo>
                    <a:lnTo>
                      <a:pt x="95" y="8"/>
                    </a:lnTo>
                    <a:lnTo>
                      <a:pt x="93" y="5"/>
                    </a:lnTo>
                    <a:lnTo>
                      <a:pt x="89" y="2"/>
                    </a:lnTo>
                    <a:lnTo>
                      <a:pt x="85" y="0"/>
                    </a:lnTo>
                    <a:lnTo>
                      <a:pt x="85" y="0"/>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5" name="Freeform 224"/>
              <p:cNvSpPr>
                <a:spLocks noEditPoints="1"/>
              </p:cNvSpPr>
              <p:nvPr/>
            </p:nvSpPr>
            <p:spPr bwMode="auto">
              <a:xfrm>
                <a:off x="2641715" y="3014562"/>
                <a:ext cx="468750" cy="845906"/>
              </a:xfrm>
              <a:custGeom>
                <a:avLst/>
                <a:gdLst>
                  <a:gd name="T0" fmla="*/ 325 w 348"/>
                  <a:gd name="T1" fmla="*/ 423 h 628"/>
                  <a:gd name="T2" fmla="*/ 308 w 348"/>
                  <a:gd name="T3" fmla="*/ 423 h 628"/>
                  <a:gd name="T4" fmla="*/ 308 w 348"/>
                  <a:gd name="T5" fmla="*/ 423 h 628"/>
                  <a:gd name="T6" fmla="*/ 290 w 348"/>
                  <a:gd name="T7" fmla="*/ 424 h 628"/>
                  <a:gd name="T8" fmla="*/ 304 w 348"/>
                  <a:gd name="T9" fmla="*/ 454 h 628"/>
                  <a:gd name="T10" fmla="*/ 0 w 348"/>
                  <a:gd name="T11" fmla="*/ 596 h 628"/>
                  <a:gd name="T12" fmla="*/ 15 w 348"/>
                  <a:gd name="T13" fmla="*/ 628 h 628"/>
                  <a:gd name="T14" fmla="*/ 348 w 348"/>
                  <a:gd name="T15" fmla="*/ 473 h 628"/>
                  <a:gd name="T16" fmla="*/ 325 w 348"/>
                  <a:gd name="T17" fmla="*/ 423 h 628"/>
                  <a:gd name="T18" fmla="*/ 294 w 348"/>
                  <a:gd name="T19" fmla="*/ 357 h 628"/>
                  <a:gd name="T20" fmla="*/ 259 w 348"/>
                  <a:gd name="T21" fmla="*/ 357 h 628"/>
                  <a:gd name="T22" fmla="*/ 268 w 348"/>
                  <a:gd name="T23" fmla="*/ 378 h 628"/>
                  <a:gd name="T24" fmla="*/ 305 w 348"/>
                  <a:gd name="T25" fmla="*/ 377 h 628"/>
                  <a:gd name="T26" fmla="*/ 294 w 348"/>
                  <a:gd name="T27" fmla="*/ 357 h 628"/>
                  <a:gd name="T28" fmla="*/ 232 w 348"/>
                  <a:gd name="T29" fmla="*/ 299 h 628"/>
                  <a:gd name="T30" fmla="*/ 245 w 348"/>
                  <a:gd name="T31" fmla="*/ 330 h 628"/>
                  <a:gd name="T32" fmla="*/ 282 w 348"/>
                  <a:gd name="T33" fmla="*/ 328 h 628"/>
                  <a:gd name="T34" fmla="*/ 268 w 348"/>
                  <a:gd name="T35" fmla="*/ 301 h 628"/>
                  <a:gd name="T36" fmla="*/ 250 w 348"/>
                  <a:gd name="T37" fmla="*/ 301 h 628"/>
                  <a:gd name="T38" fmla="*/ 250 w 348"/>
                  <a:gd name="T39" fmla="*/ 301 h 628"/>
                  <a:gd name="T40" fmla="*/ 250 w 348"/>
                  <a:gd name="T41" fmla="*/ 301 h 628"/>
                  <a:gd name="T42" fmla="*/ 250 w 348"/>
                  <a:gd name="T43" fmla="*/ 301 h 628"/>
                  <a:gd name="T44" fmla="*/ 245 w 348"/>
                  <a:gd name="T45" fmla="*/ 301 h 628"/>
                  <a:gd name="T46" fmla="*/ 243 w 348"/>
                  <a:gd name="T47" fmla="*/ 299 h 628"/>
                  <a:gd name="T48" fmla="*/ 235 w 348"/>
                  <a:gd name="T49" fmla="*/ 300 h 628"/>
                  <a:gd name="T50" fmla="*/ 235 w 348"/>
                  <a:gd name="T51" fmla="*/ 300 h 628"/>
                  <a:gd name="T52" fmla="*/ 235 w 348"/>
                  <a:gd name="T53" fmla="*/ 300 h 628"/>
                  <a:gd name="T54" fmla="*/ 235 w 348"/>
                  <a:gd name="T55" fmla="*/ 300 h 628"/>
                  <a:gd name="T56" fmla="*/ 232 w 348"/>
                  <a:gd name="T57" fmla="*/ 299 h 628"/>
                  <a:gd name="T58" fmla="*/ 129 w 348"/>
                  <a:gd name="T59" fmla="*/ 0 h 628"/>
                  <a:gd name="T60" fmla="*/ 100 w 348"/>
                  <a:gd name="T61" fmla="*/ 15 h 628"/>
                  <a:gd name="T62" fmla="*/ 224 w 348"/>
                  <a:gd name="T63" fmla="*/ 282 h 628"/>
                  <a:gd name="T64" fmla="*/ 224 w 348"/>
                  <a:gd name="T65" fmla="*/ 282 h 628"/>
                  <a:gd name="T66" fmla="*/ 229 w 348"/>
                  <a:gd name="T67" fmla="*/ 280 h 628"/>
                  <a:gd name="T68" fmla="*/ 235 w 348"/>
                  <a:gd name="T69" fmla="*/ 278 h 628"/>
                  <a:gd name="T70" fmla="*/ 241 w 348"/>
                  <a:gd name="T71" fmla="*/ 278 h 628"/>
                  <a:gd name="T72" fmla="*/ 241 w 348"/>
                  <a:gd name="T73" fmla="*/ 278 h 628"/>
                  <a:gd name="T74" fmla="*/ 245 w 348"/>
                  <a:gd name="T75" fmla="*/ 277 h 628"/>
                  <a:gd name="T76" fmla="*/ 250 w 348"/>
                  <a:gd name="T77" fmla="*/ 276 h 628"/>
                  <a:gd name="T78" fmla="*/ 256 w 348"/>
                  <a:gd name="T79" fmla="*/ 276 h 628"/>
                  <a:gd name="T80" fmla="*/ 129 w 348"/>
                  <a:gd name="T81"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8" h="628">
                    <a:moveTo>
                      <a:pt x="325" y="423"/>
                    </a:moveTo>
                    <a:lnTo>
                      <a:pt x="308" y="423"/>
                    </a:lnTo>
                    <a:lnTo>
                      <a:pt x="308" y="423"/>
                    </a:lnTo>
                    <a:lnTo>
                      <a:pt x="290" y="424"/>
                    </a:lnTo>
                    <a:lnTo>
                      <a:pt x="304" y="454"/>
                    </a:lnTo>
                    <a:lnTo>
                      <a:pt x="0" y="596"/>
                    </a:lnTo>
                    <a:lnTo>
                      <a:pt x="15" y="628"/>
                    </a:lnTo>
                    <a:lnTo>
                      <a:pt x="348" y="473"/>
                    </a:lnTo>
                    <a:lnTo>
                      <a:pt x="325" y="423"/>
                    </a:lnTo>
                    <a:close/>
                    <a:moveTo>
                      <a:pt x="294" y="357"/>
                    </a:moveTo>
                    <a:lnTo>
                      <a:pt x="259" y="357"/>
                    </a:lnTo>
                    <a:lnTo>
                      <a:pt x="268" y="378"/>
                    </a:lnTo>
                    <a:lnTo>
                      <a:pt x="305" y="377"/>
                    </a:lnTo>
                    <a:lnTo>
                      <a:pt x="294" y="357"/>
                    </a:lnTo>
                    <a:close/>
                    <a:moveTo>
                      <a:pt x="232" y="299"/>
                    </a:moveTo>
                    <a:lnTo>
                      <a:pt x="245" y="330"/>
                    </a:lnTo>
                    <a:lnTo>
                      <a:pt x="282" y="328"/>
                    </a:lnTo>
                    <a:lnTo>
                      <a:pt x="268" y="301"/>
                    </a:lnTo>
                    <a:lnTo>
                      <a:pt x="250" y="301"/>
                    </a:lnTo>
                    <a:lnTo>
                      <a:pt x="250" y="301"/>
                    </a:lnTo>
                    <a:lnTo>
                      <a:pt x="250" y="301"/>
                    </a:lnTo>
                    <a:lnTo>
                      <a:pt x="250" y="301"/>
                    </a:lnTo>
                    <a:lnTo>
                      <a:pt x="245" y="301"/>
                    </a:lnTo>
                    <a:lnTo>
                      <a:pt x="243" y="299"/>
                    </a:lnTo>
                    <a:lnTo>
                      <a:pt x="235" y="300"/>
                    </a:lnTo>
                    <a:lnTo>
                      <a:pt x="235" y="300"/>
                    </a:lnTo>
                    <a:lnTo>
                      <a:pt x="235" y="300"/>
                    </a:lnTo>
                    <a:lnTo>
                      <a:pt x="235" y="300"/>
                    </a:lnTo>
                    <a:lnTo>
                      <a:pt x="232" y="299"/>
                    </a:lnTo>
                    <a:close/>
                    <a:moveTo>
                      <a:pt x="129" y="0"/>
                    </a:moveTo>
                    <a:lnTo>
                      <a:pt x="100" y="15"/>
                    </a:lnTo>
                    <a:lnTo>
                      <a:pt x="224" y="282"/>
                    </a:lnTo>
                    <a:lnTo>
                      <a:pt x="224" y="282"/>
                    </a:lnTo>
                    <a:lnTo>
                      <a:pt x="229" y="280"/>
                    </a:lnTo>
                    <a:lnTo>
                      <a:pt x="235" y="278"/>
                    </a:lnTo>
                    <a:lnTo>
                      <a:pt x="241" y="278"/>
                    </a:lnTo>
                    <a:lnTo>
                      <a:pt x="241" y="278"/>
                    </a:lnTo>
                    <a:lnTo>
                      <a:pt x="245" y="277"/>
                    </a:lnTo>
                    <a:lnTo>
                      <a:pt x="250" y="276"/>
                    </a:lnTo>
                    <a:lnTo>
                      <a:pt x="256" y="276"/>
                    </a:lnTo>
                    <a:lnTo>
                      <a:pt x="129"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6" name="Freeform 225"/>
              <p:cNvSpPr/>
              <p:nvPr/>
            </p:nvSpPr>
            <p:spPr bwMode="auto">
              <a:xfrm>
                <a:off x="2641715" y="3584337"/>
                <a:ext cx="468750" cy="276132"/>
              </a:xfrm>
              <a:custGeom>
                <a:avLst/>
                <a:gdLst>
                  <a:gd name="T0" fmla="*/ 325 w 348"/>
                  <a:gd name="T1" fmla="*/ 0 h 205"/>
                  <a:gd name="T2" fmla="*/ 308 w 348"/>
                  <a:gd name="T3" fmla="*/ 0 h 205"/>
                  <a:gd name="T4" fmla="*/ 308 w 348"/>
                  <a:gd name="T5" fmla="*/ 0 h 205"/>
                  <a:gd name="T6" fmla="*/ 290 w 348"/>
                  <a:gd name="T7" fmla="*/ 1 h 205"/>
                  <a:gd name="T8" fmla="*/ 304 w 348"/>
                  <a:gd name="T9" fmla="*/ 31 h 205"/>
                  <a:gd name="T10" fmla="*/ 0 w 348"/>
                  <a:gd name="T11" fmla="*/ 173 h 205"/>
                  <a:gd name="T12" fmla="*/ 15 w 348"/>
                  <a:gd name="T13" fmla="*/ 205 h 205"/>
                  <a:gd name="T14" fmla="*/ 348 w 348"/>
                  <a:gd name="T15" fmla="*/ 50 h 205"/>
                  <a:gd name="T16" fmla="*/ 325 w 348"/>
                  <a:gd name="T1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05">
                    <a:moveTo>
                      <a:pt x="325" y="0"/>
                    </a:moveTo>
                    <a:lnTo>
                      <a:pt x="308" y="0"/>
                    </a:lnTo>
                    <a:lnTo>
                      <a:pt x="308" y="0"/>
                    </a:lnTo>
                    <a:lnTo>
                      <a:pt x="290" y="1"/>
                    </a:lnTo>
                    <a:lnTo>
                      <a:pt x="304" y="31"/>
                    </a:lnTo>
                    <a:lnTo>
                      <a:pt x="0" y="173"/>
                    </a:lnTo>
                    <a:lnTo>
                      <a:pt x="15" y="205"/>
                    </a:lnTo>
                    <a:lnTo>
                      <a:pt x="348" y="50"/>
                    </a:lnTo>
                    <a:lnTo>
                      <a:pt x="3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7" name="Freeform 226"/>
              <p:cNvSpPr/>
              <p:nvPr/>
            </p:nvSpPr>
            <p:spPr bwMode="auto">
              <a:xfrm>
                <a:off x="2990584" y="3495436"/>
                <a:ext cx="61961" cy="28287"/>
              </a:xfrm>
              <a:custGeom>
                <a:avLst/>
                <a:gdLst>
                  <a:gd name="T0" fmla="*/ 35 w 46"/>
                  <a:gd name="T1" fmla="*/ 0 h 21"/>
                  <a:gd name="T2" fmla="*/ 0 w 46"/>
                  <a:gd name="T3" fmla="*/ 0 h 21"/>
                  <a:gd name="T4" fmla="*/ 9 w 46"/>
                  <a:gd name="T5" fmla="*/ 21 h 21"/>
                  <a:gd name="T6" fmla="*/ 46 w 46"/>
                  <a:gd name="T7" fmla="*/ 20 h 21"/>
                  <a:gd name="T8" fmla="*/ 35 w 46"/>
                  <a:gd name="T9" fmla="*/ 0 h 21"/>
                </a:gdLst>
                <a:ahLst/>
                <a:cxnLst>
                  <a:cxn ang="0">
                    <a:pos x="T0" y="T1"/>
                  </a:cxn>
                  <a:cxn ang="0">
                    <a:pos x="T2" y="T3"/>
                  </a:cxn>
                  <a:cxn ang="0">
                    <a:pos x="T4" y="T5"/>
                  </a:cxn>
                  <a:cxn ang="0">
                    <a:pos x="T6" y="T7"/>
                  </a:cxn>
                  <a:cxn ang="0">
                    <a:pos x="T8" y="T9"/>
                  </a:cxn>
                </a:cxnLst>
                <a:rect l="0" t="0" r="r" b="b"/>
                <a:pathLst>
                  <a:path w="46" h="21">
                    <a:moveTo>
                      <a:pt x="35" y="0"/>
                    </a:moveTo>
                    <a:lnTo>
                      <a:pt x="0" y="0"/>
                    </a:lnTo>
                    <a:lnTo>
                      <a:pt x="9" y="2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8" name="Freeform 227"/>
              <p:cNvSpPr/>
              <p:nvPr/>
            </p:nvSpPr>
            <p:spPr bwMode="auto">
              <a:xfrm>
                <a:off x="2954216" y="3417311"/>
                <a:ext cx="67349" cy="41757"/>
              </a:xfrm>
              <a:custGeom>
                <a:avLst/>
                <a:gdLst>
                  <a:gd name="T0" fmla="*/ 0 w 50"/>
                  <a:gd name="T1" fmla="*/ 0 h 31"/>
                  <a:gd name="T2" fmla="*/ 13 w 50"/>
                  <a:gd name="T3" fmla="*/ 31 h 31"/>
                  <a:gd name="T4" fmla="*/ 50 w 50"/>
                  <a:gd name="T5" fmla="*/ 29 h 31"/>
                  <a:gd name="T6" fmla="*/ 36 w 50"/>
                  <a:gd name="T7" fmla="*/ 2 h 31"/>
                  <a:gd name="T8" fmla="*/ 18 w 50"/>
                  <a:gd name="T9" fmla="*/ 2 h 31"/>
                  <a:gd name="T10" fmla="*/ 18 w 50"/>
                  <a:gd name="T11" fmla="*/ 2 h 31"/>
                  <a:gd name="T12" fmla="*/ 18 w 50"/>
                  <a:gd name="T13" fmla="*/ 2 h 31"/>
                  <a:gd name="T14" fmla="*/ 18 w 50"/>
                  <a:gd name="T15" fmla="*/ 2 h 31"/>
                  <a:gd name="T16" fmla="*/ 13 w 50"/>
                  <a:gd name="T17" fmla="*/ 2 h 31"/>
                  <a:gd name="T18" fmla="*/ 11 w 50"/>
                  <a:gd name="T19" fmla="*/ 0 h 31"/>
                  <a:gd name="T20" fmla="*/ 3 w 50"/>
                  <a:gd name="T21" fmla="*/ 1 h 31"/>
                  <a:gd name="T22" fmla="*/ 3 w 50"/>
                  <a:gd name="T23" fmla="*/ 1 h 31"/>
                  <a:gd name="T24" fmla="*/ 3 w 50"/>
                  <a:gd name="T25" fmla="*/ 1 h 31"/>
                  <a:gd name="T26" fmla="*/ 3 w 50"/>
                  <a:gd name="T27" fmla="*/ 1 h 31"/>
                  <a:gd name="T28" fmla="*/ 0 w 5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1">
                    <a:moveTo>
                      <a:pt x="0" y="0"/>
                    </a:moveTo>
                    <a:lnTo>
                      <a:pt x="13" y="31"/>
                    </a:lnTo>
                    <a:lnTo>
                      <a:pt x="50" y="29"/>
                    </a:lnTo>
                    <a:lnTo>
                      <a:pt x="36" y="2"/>
                    </a:lnTo>
                    <a:lnTo>
                      <a:pt x="18" y="2"/>
                    </a:lnTo>
                    <a:lnTo>
                      <a:pt x="18" y="2"/>
                    </a:lnTo>
                    <a:lnTo>
                      <a:pt x="18" y="2"/>
                    </a:lnTo>
                    <a:lnTo>
                      <a:pt x="18" y="2"/>
                    </a:lnTo>
                    <a:lnTo>
                      <a:pt x="13" y="2"/>
                    </a:lnTo>
                    <a:lnTo>
                      <a:pt x="11" y="0"/>
                    </a:lnTo>
                    <a:lnTo>
                      <a:pt x="3" y="1"/>
                    </a:lnTo>
                    <a:lnTo>
                      <a:pt x="3" y="1"/>
                    </a:lnTo>
                    <a:lnTo>
                      <a:pt x="3" y="1"/>
                    </a:lnTo>
                    <a:lnTo>
                      <a:pt x="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09" name="Freeform 228"/>
              <p:cNvSpPr/>
              <p:nvPr/>
            </p:nvSpPr>
            <p:spPr bwMode="auto">
              <a:xfrm>
                <a:off x="2776414" y="3014562"/>
                <a:ext cx="210130" cy="379850"/>
              </a:xfrm>
              <a:custGeom>
                <a:avLst/>
                <a:gdLst>
                  <a:gd name="T0" fmla="*/ 29 w 156"/>
                  <a:gd name="T1" fmla="*/ 0 h 282"/>
                  <a:gd name="T2" fmla="*/ 0 w 156"/>
                  <a:gd name="T3" fmla="*/ 15 h 282"/>
                  <a:gd name="T4" fmla="*/ 124 w 156"/>
                  <a:gd name="T5" fmla="*/ 282 h 282"/>
                  <a:gd name="T6" fmla="*/ 124 w 156"/>
                  <a:gd name="T7" fmla="*/ 282 h 282"/>
                  <a:gd name="T8" fmla="*/ 129 w 156"/>
                  <a:gd name="T9" fmla="*/ 280 h 282"/>
                  <a:gd name="T10" fmla="*/ 135 w 156"/>
                  <a:gd name="T11" fmla="*/ 278 h 282"/>
                  <a:gd name="T12" fmla="*/ 141 w 156"/>
                  <a:gd name="T13" fmla="*/ 278 h 282"/>
                  <a:gd name="T14" fmla="*/ 141 w 156"/>
                  <a:gd name="T15" fmla="*/ 278 h 282"/>
                  <a:gd name="T16" fmla="*/ 145 w 156"/>
                  <a:gd name="T17" fmla="*/ 277 h 282"/>
                  <a:gd name="T18" fmla="*/ 150 w 156"/>
                  <a:gd name="T19" fmla="*/ 276 h 282"/>
                  <a:gd name="T20" fmla="*/ 156 w 156"/>
                  <a:gd name="T21" fmla="*/ 276 h 282"/>
                  <a:gd name="T22" fmla="*/ 29 w 1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82">
                    <a:moveTo>
                      <a:pt x="29" y="0"/>
                    </a:moveTo>
                    <a:lnTo>
                      <a:pt x="0" y="15"/>
                    </a:lnTo>
                    <a:lnTo>
                      <a:pt x="124" y="282"/>
                    </a:lnTo>
                    <a:lnTo>
                      <a:pt x="124" y="282"/>
                    </a:lnTo>
                    <a:lnTo>
                      <a:pt x="129" y="280"/>
                    </a:lnTo>
                    <a:lnTo>
                      <a:pt x="135" y="278"/>
                    </a:lnTo>
                    <a:lnTo>
                      <a:pt x="141" y="278"/>
                    </a:lnTo>
                    <a:lnTo>
                      <a:pt x="141" y="278"/>
                    </a:lnTo>
                    <a:lnTo>
                      <a:pt x="145" y="277"/>
                    </a:lnTo>
                    <a:lnTo>
                      <a:pt x="150" y="276"/>
                    </a:lnTo>
                    <a:lnTo>
                      <a:pt x="156" y="276"/>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0" name="Freeform 229"/>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1" name="Freeform 230"/>
              <p:cNvSpPr/>
              <p:nvPr/>
            </p:nvSpPr>
            <p:spPr bwMode="auto">
              <a:xfrm>
                <a:off x="2306316" y="2991664"/>
                <a:ext cx="744883" cy="843212"/>
              </a:xfrm>
              <a:custGeom>
                <a:avLst/>
                <a:gdLst>
                  <a:gd name="T0" fmla="*/ 0 w 553"/>
                  <a:gd name="T1" fmla="*/ 155 h 626"/>
                  <a:gd name="T2" fmla="*/ 334 w 553"/>
                  <a:gd name="T3" fmla="*/ 0 h 626"/>
                  <a:gd name="T4" fmla="*/ 553 w 553"/>
                  <a:gd name="T5" fmla="*/ 471 h 626"/>
                  <a:gd name="T6" fmla="*/ 219 w 553"/>
                  <a:gd name="T7" fmla="*/ 626 h 626"/>
                  <a:gd name="T8" fmla="*/ 0 w 553"/>
                  <a:gd name="T9" fmla="*/ 155 h 626"/>
                </a:gdLst>
                <a:ahLst/>
                <a:cxnLst>
                  <a:cxn ang="0">
                    <a:pos x="T0" y="T1"/>
                  </a:cxn>
                  <a:cxn ang="0">
                    <a:pos x="T2" y="T3"/>
                  </a:cxn>
                  <a:cxn ang="0">
                    <a:pos x="T4" y="T5"/>
                  </a:cxn>
                  <a:cxn ang="0">
                    <a:pos x="T6" y="T7"/>
                  </a:cxn>
                  <a:cxn ang="0">
                    <a:pos x="T8" y="T9"/>
                  </a:cxn>
                </a:cxnLst>
                <a:rect l="0" t="0" r="r" b="b"/>
                <a:pathLst>
                  <a:path w="553" h="626">
                    <a:moveTo>
                      <a:pt x="0" y="155"/>
                    </a:moveTo>
                    <a:lnTo>
                      <a:pt x="334" y="0"/>
                    </a:lnTo>
                    <a:lnTo>
                      <a:pt x="553" y="471"/>
                    </a:lnTo>
                    <a:lnTo>
                      <a:pt x="219" y="626"/>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2" name="Freeform 231"/>
              <p:cNvSpPr/>
              <p:nvPr/>
            </p:nvSpPr>
            <p:spPr bwMode="auto">
              <a:xfrm>
                <a:off x="2454484" y="3112892"/>
                <a:ext cx="220905" cy="113147"/>
              </a:xfrm>
              <a:custGeom>
                <a:avLst/>
                <a:gdLst>
                  <a:gd name="T0" fmla="*/ 0 w 164"/>
                  <a:gd name="T1" fmla="*/ 76 h 84"/>
                  <a:gd name="T2" fmla="*/ 160 w 164"/>
                  <a:gd name="T3" fmla="*/ 0 h 84"/>
                  <a:gd name="T4" fmla="*/ 164 w 164"/>
                  <a:gd name="T5" fmla="*/ 8 h 84"/>
                  <a:gd name="T6" fmla="*/ 2 w 164"/>
                  <a:gd name="T7" fmla="*/ 84 h 84"/>
                  <a:gd name="T8" fmla="*/ 0 w 164"/>
                  <a:gd name="T9" fmla="*/ 76 h 84"/>
                </a:gdLst>
                <a:ahLst/>
                <a:cxnLst>
                  <a:cxn ang="0">
                    <a:pos x="T0" y="T1"/>
                  </a:cxn>
                  <a:cxn ang="0">
                    <a:pos x="T2" y="T3"/>
                  </a:cxn>
                  <a:cxn ang="0">
                    <a:pos x="T4" y="T5"/>
                  </a:cxn>
                  <a:cxn ang="0">
                    <a:pos x="T6" y="T7"/>
                  </a:cxn>
                  <a:cxn ang="0">
                    <a:pos x="T8" y="T9"/>
                  </a:cxn>
                </a:cxnLst>
                <a:rect l="0" t="0" r="r" b="b"/>
                <a:pathLst>
                  <a:path w="164" h="84">
                    <a:moveTo>
                      <a:pt x="0" y="76"/>
                    </a:moveTo>
                    <a:lnTo>
                      <a:pt x="160" y="0"/>
                    </a:lnTo>
                    <a:lnTo>
                      <a:pt x="164" y="8"/>
                    </a:lnTo>
                    <a:lnTo>
                      <a:pt x="2" y="84"/>
                    </a:lnTo>
                    <a:lnTo>
                      <a:pt x="0" y="7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3" name="Freeform 232"/>
              <p:cNvSpPr/>
              <p:nvPr/>
            </p:nvSpPr>
            <p:spPr bwMode="auto">
              <a:xfrm>
                <a:off x="2392523" y="3106157"/>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4" name="Freeform 233"/>
              <p:cNvSpPr/>
              <p:nvPr/>
            </p:nvSpPr>
            <p:spPr bwMode="auto">
              <a:xfrm>
                <a:off x="2401952" y="3126362"/>
                <a:ext cx="370421" cy="181843"/>
              </a:xfrm>
              <a:custGeom>
                <a:avLst/>
                <a:gdLst>
                  <a:gd name="T0" fmla="*/ 0 w 275"/>
                  <a:gd name="T1" fmla="*/ 126 h 135"/>
                  <a:gd name="T2" fmla="*/ 272 w 275"/>
                  <a:gd name="T3" fmla="*/ 0 h 135"/>
                  <a:gd name="T4" fmla="*/ 275 w 275"/>
                  <a:gd name="T5" fmla="*/ 8 h 135"/>
                  <a:gd name="T6" fmla="*/ 4 w 275"/>
                  <a:gd name="T7" fmla="*/ 135 h 135"/>
                  <a:gd name="T8" fmla="*/ 0 w 275"/>
                  <a:gd name="T9" fmla="*/ 126 h 135"/>
                </a:gdLst>
                <a:ahLst/>
                <a:cxnLst>
                  <a:cxn ang="0">
                    <a:pos x="T0" y="T1"/>
                  </a:cxn>
                  <a:cxn ang="0">
                    <a:pos x="T2" y="T3"/>
                  </a:cxn>
                  <a:cxn ang="0">
                    <a:pos x="T4" y="T5"/>
                  </a:cxn>
                  <a:cxn ang="0">
                    <a:pos x="T6" y="T7"/>
                  </a:cxn>
                  <a:cxn ang="0">
                    <a:pos x="T8" y="T9"/>
                  </a:cxn>
                </a:cxnLst>
                <a:rect l="0" t="0" r="r" b="b"/>
                <a:pathLst>
                  <a:path w="275" h="135">
                    <a:moveTo>
                      <a:pt x="0" y="126"/>
                    </a:moveTo>
                    <a:lnTo>
                      <a:pt x="272" y="0"/>
                    </a:lnTo>
                    <a:lnTo>
                      <a:pt x="275" y="8"/>
                    </a:lnTo>
                    <a:lnTo>
                      <a:pt x="4" y="135"/>
                    </a:lnTo>
                    <a:lnTo>
                      <a:pt x="0" y="126"/>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5" name="Freeform 234"/>
              <p:cNvSpPr/>
              <p:nvPr/>
            </p:nvSpPr>
            <p:spPr bwMode="auto">
              <a:xfrm>
                <a:off x="2410034" y="3145220"/>
                <a:ext cx="371768" cy="181843"/>
              </a:xfrm>
              <a:custGeom>
                <a:avLst/>
                <a:gdLst>
                  <a:gd name="T0" fmla="*/ 0 w 276"/>
                  <a:gd name="T1" fmla="*/ 127 h 135"/>
                  <a:gd name="T2" fmla="*/ 273 w 276"/>
                  <a:gd name="T3" fmla="*/ 0 h 135"/>
                  <a:gd name="T4" fmla="*/ 276 w 276"/>
                  <a:gd name="T5" fmla="*/ 9 h 135"/>
                  <a:gd name="T6" fmla="*/ 4 w 276"/>
                  <a:gd name="T7" fmla="*/ 135 h 135"/>
                  <a:gd name="T8" fmla="*/ 0 w 276"/>
                  <a:gd name="T9" fmla="*/ 127 h 135"/>
                </a:gdLst>
                <a:ahLst/>
                <a:cxnLst>
                  <a:cxn ang="0">
                    <a:pos x="T0" y="T1"/>
                  </a:cxn>
                  <a:cxn ang="0">
                    <a:pos x="T2" y="T3"/>
                  </a:cxn>
                  <a:cxn ang="0">
                    <a:pos x="T4" y="T5"/>
                  </a:cxn>
                  <a:cxn ang="0">
                    <a:pos x="T6" y="T7"/>
                  </a:cxn>
                  <a:cxn ang="0">
                    <a:pos x="T8" y="T9"/>
                  </a:cxn>
                </a:cxnLst>
                <a:rect l="0" t="0" r="r" b="b"/>
                <a:pathLst>
                  <a:path w="276" h="135">
                    <a:moveTo>
                      <a:pt x="0" y="127"/>
                    </a:moveTo>
                    <a:lnTo>
                      <a:pt x="273" y="0"/>
                    </a:lnTo>
                    <a:lnTo>
                      <a:pt x="276"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6" name="Freeform 235"/>
              <p:cNvSpPr/>
              <p:nvPr/>
            </p:nvSpPr>
            <p:spPr bwMode="auto">
              <a:xfrm>
                <a:off x="2419463" y="3165424"/>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7" name="Freeform 236"/>
              <p:cNvSpPr/>
              <p:nvPr/>
            </p:nvSpPr>
            <p:spPr bwMode="auto">
              <a:xfrm>
                <a:off x="2428892" y="3184282"/>
                <a:ext cx="370421" cy="181843"/>
              </a:xfrm>
              <a:custGeom>
                <a:avLst/>
                <a:gdLst>
                  <a:gd name="T0" fmla="*/ 0 w 275"/>
                  <a:gd name="T1" fmla="*/ 127 h 135"/>
                  <a:gd name="T2" fmla="*/ 273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3"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8" name="Freeform 237"/>
              <p:cNvSpPr/>
              <p:nvPr/>
            </p:nvSpPr>
            <p:spPr bwMode="auto">
              <a:xfrm>
                <a:off x="2438320" y="3204487"/>
                <a:ext cx="370421" cy="181843"/>
              </a:xfrm>
              <a:custGeom>
                <a:avLst/>
                <a:gdLst>
                  <a:gd name="T0" fmla="*/ 0 w 275"/>
                  <a:gd name="T1" fmla="*/ 127 h 135"/>
                  <a:gd name="T2" fmla="*/ 272 w 275"/>
                  <a:gd name="T3" fmla="*/ 0 h 135"/>
                  <a:gd name="T4" fmla="*/ 275 w 275"/>
                  <a:gd name="T5" fmla="*/ 8 h 135"/>
                  <a:gd name="T6" fmla="*/ 4 w 275"/>
                  <a:gd name="T7" fmla="*/ 135 h 135"/>
                  <a:gd name="T8" fmla="*/ 0 w 275"/>
                  <a:gd name="T9" fmla="*/ 127 h 135"/>
                </a:gdLst>
                <a:ahLst/>
                <a:cxnLst>
                  <a:cxn ang="0">
                    <a:pos x="T0" y="T1"/>
                  </a:cxn>
                  <a:cxn ang="0">
                    <a:pos x="T2" y="T3"/>
                  </a:cxn>
                  <a:cxn ang="0">
                    <a:pos x="T4" y="T5"/>
                  </a:cxn>
                  <a:cxn ang="0">
                    <a:pos x="T6" y="T7"/>
                  </a:cxn>
                  <a:cxn ang="0">
                    <a:pos x="T8" y="T9"/>
                  </a:cxn>
                </a:cxnLst>
                <a:rect l="0" t="0" r="r" b="b"/>
                <a:pathLst>
                  <a:path w="275" h="135">
                    <a:moveTo>
                      <a:pt x="0" y="127"/>
                    </a:moveTo>
                    <a:lnTo>
                      <a:pt x="272" y="0"/>
                    </a:lnTo>
                    <a:lnTo>
                      <a:pt x="275"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19" name="Freeform 238"/>
              <p:cNvSpPr/>
              <p:nvPr/>
            </p:nvSpPr>
            <p:spPr bwMode="auto">
              <a:xfrm>
                <a:off x="2446402" y="3223345"/>
                <a:ext cx="373115" cy="181843"/>
              </a:xfrm>
              <a:custGeom>
                <a:avLst/>
                <a:gdLst>
                  <a:gd name="T0" fmla="*/ 0 w 277"/>
                  <a:gd name="T1" fmla="*/ 127 h 135"/>
                  <a:gd name="T2" fmla="*/ 273 w 277"/>
                  <a:gd name="T3" fmla="*/ 0 h 135"/>
                  <a:gd name="T4" fmla="*/ 277 w 277"/>
                  <a:gd name="T5" fmla="*/ 9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9"/>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0" name="Freeform 239"/>
              <p:cNvSpPr/>
              <p:nvPr/>
            </p:nvSpPr>
            <p:spPr bwMode="auto">
              <a:xfrm>
                <a:off x="2455832" y="3243549"/>
                <a:ext cx="373115" cy="181843"/>
              </a:xfrm>
              <a:custGeom>
                <a:avLst/>
                <a:gdLst>
                  <a:gd name="T0" fmla="*/ 0 w 277"/>
                  <a:gd name="T1" fmla="*/ 127 h 135"/>
                  <a:gd name="T2" fmla="*/ 273 w 277"/>
                  <a:gd name="T3" fmla="*/ 0 h 135"/>
                  <a:gd name="T4" fmla="*/ 277 w 277"/>
                  <a:gd name="T5" fmla="*/ 8 h 135"/>
                  <a:gd name="T6" fmla="*/ 4 w 277"/>
                  <a:gd name="T7" fmla="*/ 135 h 135"/>
                  <a:gd name="T8" fmla="*/ 0 w 277"/>
                  <a:gd name="T9" fmla="*/ 127 h 135"/>
                </a:gdLst>
                <a:ahLst/>
                <a:cxnLst>
                  <a:cxn ang="0">
                    <a:pos x="T0" y="T1"/>
                  </a:cxn>
                  <a:cxn ang="0">
                    <a:pos x="T2" y="T3"/>
                  </a:cxn>
                  <a:cxn ang="0">
                    <a:pos x="T4" y="T5"/>
                  </a:cxn>
                  <a:cxn ang="0">
                    <a:pos x="T6" y="T7"/>
                  </a:cxn>
                  <a:cxn ang="0">
                    <a:pos x="T8" y="T9"/>
                  </a:cxn>
                </a:cxnLst>
                <a:rect l="0" t="0" r="r" b="b"/>
                <a:pathLst>
                  <a:path w="277" h="135">
                    <a:moveTo>
                      <a:pt x="0" y="127"/>
                    </a:moveTo>
                    <a:lnTo>
                      <a:pt x="273" y="0"/>
                    </a:lnTo>
                    <a:lnTo>
                      <a:pt x="277" y="8"/>
                    </a:lnTo>
                    <a:lnTo>
                      <a:pt x="4" y="135"/>
                    </a:lnTo>
                    <a:lnTo>
                      <a:pt x="0" y="12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1" name="Freeform 240"/>
              <p:cNvSpPr/>
              <p:nvPr/>
            </p:nvSpPr>
            <p:spPr bwMode="auto">
              <a:xfrm>
                <a:off x="2465260" y="3347267"/>
                <a:ext cx="188578" cy="98330"/>
              </a:xfrm>
              <a:custGeom>
                <a:avLst/>
                <a:gdLst>
                  <a:gd name="T0" fmla="*/ 0 w 140"/>
                  <a:gd name="T1" fmla="*/ 64 h 73"/>
                  <a:gd name="T2" fmla="*/ 136 w 140"/>
                  <a:gd name="T3" fmla="*/ 0 h 73"/>
                  <a:gd name="T4" fmla="*/ 140 w 140"/>
                  <a:gd name="T5" fmla="*/ 8 h 73"/>
                  <a:gd name="T6" fmla="*/ 4 w 140"/>
                  <a:gd name="T7" fmla="*/ 73 h 73"/>
                  <a:gd name="T8" fmla="*/ 0 w 140"/>
                  <a:gd name="T9" fmla="*/ 64 h 73"/>
                </a:gdLst>
                <a:ahLst/>
                <a:cxnLst>
                  <a:cxn ang="0">
                    <a:pos x="T0" y="T1"/>
                  </a:cxn>
                  <a:cxn ang="0">
                    <a:pos x="T2" y="T3"/>
                  </a:cxn>
                  <a:cxn ang="0">
                    <a:pos x="T4" y="T5"/>
                  </a:cxn>
                  <a:cxn ang="0">
                    <a:pos x="T6" y="T7"/>
                  </a:cxn>
                  <a:cxn ang="0">
                    <a:pos x="T8" y="T9"/>
                  </a:cxn>
                </a:cxnLst>
                <a:rect l="0" t="0" r="r" b="b"/>
                <a:pathLst>
                  <a:path w="140" h="73">
                    <a:moveTo>
                      <a:pt x="0" y="64"/>
                    </a:moveTo>
                    <a:lnTo>
                      <a:pt x="136" y="0"/>
                    </a:lnTo>
                    <a:lnTo>
                      <a:pt x="140" y="8"/>
                    </a:lnTo>
                    <a:lnTo>
                      <a:pt x="4" y="73"/>
                    </a:lnTo>
                    <a:lnTo>
                      <a:pt x="0" y="6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2" name="Freeform 241"/>
              <p:cNvSpPr/>
              <p:nvPr/>
            </p:nvSpPr>
            <p:spPr bwMode="auto">
              <a:xfrm>
                <a:off x="2781802" y="3340532"/>
                <a:ext cx="105065" cy="105065"/>
              </a:xfrm>
              <a:custGeom>
                <a:avLst/>
                <a:gdLst>
                  <a:gd name="T0" fmla="*/ 23 w 78"/>
                  <a:gd name="T1" fmla="*/ 4 h 78"/>
                  <a:gd name="T2" fmla="*/ 23 w 78"/>
                  <a:gd name="T3" fmla="*/ 4 h 78"/>
                  <a:gd name="T4" fmla="*/ 31 w 78"/>
                  <a:gd name="T5" fmla="*/ 1 h 78"/>
                  <a:gd name="T6" fmla="*/ 38 w 78"/>
                  <a:gd name="T7" fmla="*/ 0 h 78"/>
                  <a:gd name="T8" fmla="*/ 46 w 78"/>
                  <a:gd name="T9" fmla="*/ 1 h 78"/>
                  <a:gd name="T10" fmla="*/ 52 w 78"/>
                  <a:gd name="T11" fmla="*/ 3 h 78"/>
                  <a:gd name="T12" fmla="*/ 59 w 78"/>
                  <a:gd name="T13" fmla="*/ 5 h 78"/>
                  <a:gd name="T14" fmla="*/ 66 w 78"/>
                  <a:gd name="T15" fmla="*/ 11 h 78"/>
                  <a:gd name="T16" fmla="*/ 70 w 78"/>
                  <a:gd name="T17" fmla="*/ 16 h 78"/>
                  <a:gd name="T18" fmla="*/ 74 w 78"/>
                  <a:gd name="T19" fmla="*/ 23 h 78"/>
                  <a:gd name="T20" fmla="*/ 74 w 78"/>
                  <a:gd name="T21" fmla="*/ 23 h 78"/>
                  <a:gd name="T22" fmla="*/ 77 w 78"/>
                  <a:gd name="T23" fmla="*/ 30 h 78"/>
                  <a:gd name="T24" fmla="*/ 78 w 78"/>
                  <a:gd name="T25" fmla="*/ 38 h 78"/>
                  <a:gd name="T26" fmla="*/ 78 w 78"/>
                  <a:gd name="T27" fmla="*/ 46 h 78"/>
                  <a:gd name="T28" fmla="*/ 75 w 78"/>
                  <a:gd name="T29" fmla="*/ 53 h 78"/>
                  <a:gd name="T30" fmla="*/ 73 w 78"/>
                  <a:gd name="T31" fmla="*/ 59 h 78"/>
                  <a:gd name="T32" fmla="*/ 69 w 78"/>
                  <a:gd name="T33" fmla="*/ 65 h 78"/>
                  <a:gd name="T34" fmla="*/ 62 w 78"/>
                  <a:gd name="T35" fmla="*/ 70 h 78"/>
                  <a:gd name="T36" fmla="*/ 55 w 78"/>
                  <a:gd name="T37" fmla="*/ 74 h 78"/>
                  <a:gd name="T38" fmla="*/ 55 w 78"/>
                  <a:gd name="T39" fmla="*/ 74 h 78"/>
                  <a:gd name="T40" fmla="*/ 48 w 78"/>
                  <a:gd name="T41" fmla="*/ 77 h 78"/>
                  <a:gd name="T42" fmla="*/ 40 w 78"/>
                  <a:gd name="T43" fmla="*/ 78 h 78"/>
                  <a:gd name="T44" fmla="*/ 33 w 78"/>
                  <a:gd name="T45" fmla="*/ 78 h 78"/>
                  <a:gd name="T46" fmla="*/ 25 w 78"/>
                  <a:gd name="T47" fmla="*/ 75 h 78"/>
                  <a:gd name="T48" fmla="*/ 19 w 78"/>
                  <a:gd name="T49" fmla="*/ 73 h 78"/>
                  <a:gd name="T50" fmla="*/ 13 w 78"/>
                  <a:gd name="T51" fmla="*/ 67 h 78"/>
                  <a:gd name="T52" fmla="*/ 8 w 78"/>
                  <a:gd name="T53" fmla="*/ 62 h 78"/>
                  <a:gd name="T54" fmla="*/ 4 w 78"/>
                  <a:gd name="T55" fmla="*/ 55 h 78"/>
                  <a:gd name="T56" fmla="*/ 4 w 78"/>
                  <a:gd name="T57" fmla="*/ 55 h 78"/>
                  <a:gd name="T58" fmla="*/ 1 w 78"/>
                  <a:gd name="T59" fmla="*/ 48 h 78"/>
                  <a:gd name="T60" fmla="*/ 0 w 78"/>
                  <a:gd name="T61" fmla="*/ 40 h 78"/>
                  <a:gd name="T62" fmla="*/ 1 w 78"/>
                  <a:gd name="T63" fmla="*/ 34 h 78"/>
                  <a:gd name="T64" fmla="*/ 2 w 78"/>
                  <a:gd name="T65" fmla="*/ 26 h 78"/>
                  <a:gd name="T66" fmla="*/ 6 w 78"/>
                  <a:gd name="T67" fmla="*/ 19 h 78"/>
                  <a:gd name="T68" fmla="*/ 11 w 78"/>
                  <a:gd name="T69" fmla="*/ 13 h 78"/>
                  <a:gd name="T70" fmla="*/ 16 w 78"/>
                  <a:gd name="T71" fmla="*/ 8 h 78"/>
                  <a:gd name="T72" fmla="*/ 23 w 78"/>
                  <a:gd name="T73" fmla="*/ 4 h 78"/>
                  <a:gd name="T74" fmla="*/ 23 w 78"/>
                  <a:gd name="T75"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3" y="4"/>
                    </a:moveTo>
                    <a:lnTo>
                      <a:pt x="23" y="4"/>
                    </a:lnTo>
                    <a:lnTo>
                      <a:pt x="31" y="1"/>
                    </a:lnTo>
                    <a:lnTo>
                      <a:pt x="38" y="0"/>
                    </a:lnTo>
                    <a:lnTo>
                      <a:pt x="46" y="1"/>
                    </a:lnTo>
                    <a:lnTo>
                      <a:pt x="52" y="3"/>
                    </a:lnTo>
                    <a:lnTo>
                      <a:pt x="59" y="5"/>
                    </a:lnTo>
                    <a:lnTo>
                      <a:pt x="66" y="11"/>
                    </a:lnTo>
                    <a:lnTo>
                      <a:pt x="70" y="16"/>
                    </a:lnTo>
                    <a:lnTo>
                      <a:pt x="74" y="23"/>
                    </a:lnTo>
                    <a:lnTo>
                      <a:pt x="74" y="23"/>
                    </a:lnTo>
                    <a:lnTo>
                      <a:pt x="77" y="30"/>
                    </a:lnTo>
                    <a:lnTo>
                      <a:pt x="78" y="38"/>
                    </a:lnTo>
                    <a:lnTo>
                      <a:pt x="78" y="46"/>
                    </a:lnTo>
                    <a:lnTo>
                      <a:pt x="75" y="53"/>
                    </a:lnTo>
                    <a:lnTo>
                      <a:pt x="73" y="59"/>
                    </a:lnTo>
                    <a:lnTo>
                      <a:pt x="69" y="65"/>
                    </a:lnTo>
                    <a:lnTo>
                      <a:pt x="62" y="70"/>
                    </a:lnTo>
                    <a:lnTo>
                      <a:pt x="55" y="74"/>
                    </a:lnTo>
                    <a:lnTo>
                      <a:pt x="55" y="74"/>
                    </a:lnTo>
                    <a:lnTo>
                      <a:pt x="48" y="77"/>
                    </a:lnTo>
                    <a:lnTo>
                      <a:pt x="40" y="78"/>
                    </a:lnTo>
                    <a:lnTo>
                      <a:pt x="33" y="78"/>
                    </a:lnTo>
                    <a:lnTo>
                      <a:pt x="25" y="75"/>
                    </a:lnTo>
                    <a:lnTo>
                      <a:pt x="19" y="73"/>
                    </a:lnTo>
                    <a:lnTo>
                      <a:pt x="13" y="67"/>
                    </a:lnTo>
                    <a:lnTo>
                      <a:pt x="8" y="62"/>
                    </a:lnTo>
                    <a:lnTo>
                      <a:pt x="4" y="55"/>
                    </a:lnTo>
                    <a:lnTo>
                      <a:pt x="4" y="55"/>
                    </a:lnTo>
                    <a:lnTo>
                      <a:pt x="1" y="48"/>
                    </a:lnTo>
                    <a:lnTo>
                      <a:pt x="0" y="40"/>
                    </a:lnTo>
                    <a:lnTo>
                      <a:pt x="1" y="34"/>
                    </a:lnTo>
                    <a:lnTo>
                      <a:pt x="2" y="26"/>
                    </a:lnTo>
                    <a:lnTo>
                      <a:pt x="6" y="19"/>
                    </a:lnTo>
                    <a:lnTo>
                      <a:pt x="11" y="13"/>
                    </a:lnTo>
                    <a:lnTo>
                      <a:pt x="16" y="8"/>
                    </a:lnTo>
                    <a:lnTo>
                      <a:pt x="23" y="4"/>
                    </a:lnTo>
                    <a:lnTo>
                      <a:pt x="23" y="4"/>
                    </a:lnTo>
                    <a:close/>
                  </a:path>
                </a:pathLst>
              </a:custGeom>
              <a:solidFill>
                <a:srgbClr val="80BDA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3" name="Freeform 242"/>
              <p:cNvSpPr/>
              <p:nvPr/>
            </p:nvSpPr>
            <p:spPr bwMode="auto">
              <a:xfrm>
                <a:off x="2803353" y="3393065"/>
                <a:ext cx="30981" cy="52533"/>
              </a:xfrm>
              <a:custGeom>
                <a:avLst/>
                <a:gdLst>
                  <a:gd name="T0" fmla="*/ 17 w 23"/>
                  <a:gd name="T1" fmla="*/ 39 h 39"/>
                  <a:gd name="T2" fmla="*/ 17 w 23"/>
                  <a:gd name="T3" fmla="*/ 39 h 39"/>
                  <a:gd name="T4" fmla="*/ 8 w 23"/>
                  <a:gd name="T5" fmla="*/ 36 h 39"/>
                  <a:gd name="T6" fmla="*/ 0 w 23"/>
                  <a:gd name="T7" fmla="*/ 31 h 39"/>
                  <a:gd name="T8" fmla="*/ 23 w 23"/>
                  <a:gd name="T9" fmla="*/ 0 h 39"/>
                  <a:gd name="T10" fmla="*/ 17 w 23"/>
                  <a:gd name="T11" fmla="*/ 39 h 39"/>
                </a:gdLst>
                <a:ahLst/>
                <a:cxnLst>
                  <a:cxn ang="0">
                    <a:pos x="T0" y="T1"/>
                  </a:cxn>
                  <a:cxn ang="0">
                    <a:pos x="T2" y="T3"/>
                  </a:cxn>
                  <a:cxn ang="0">
                    <a:pos x="T4" y="T5"/>
                  </a:cxn>
                  <a:cxn ang="0">
                    <a:pos x="T6" y="T7"/>
                  </a:cxn>
                  <a:cxn ang="0">
                    <a:pos x="T8" y="T9"/>
                  </a:cxn>
                  <a:cxn ang="0">
                    <a:pos x="T10" y="T11"/>
                  </a:cxn>
                </a:cxnLst>
                <a:rect l="0" t="0" r="r" b="b"/>
                <a:pathLst>
                  <a:path w="23" h="39">
                    <a:moveTo>
                      <a:pt x="17" y="39"/>
                    </a:moveTo>
                    <a:lnTo>
                      <a:pt x="17" y="39"/>
                    </a:lnTo>
                    <a:lnTo>
                      <a:pt x="8" y="36"/>
                    </a:lnTo>
                    <a:lnTo>
                      <a:pt x="0" y="31"/>
                    </a:lnTo>
                    <a:lnTo>
                      <a:pt x="23" y="0"/>
                    </a:lnTo>
                    <a:lnTo>
                      <a:pt x="17" y="39"/>
                    </a:lnTo>
                    <a:close/>
                  </a:path>
                </a:pathLst>
              </a:custGeom>
              <a:solidFill>
                <a:srgbClr val="C0F0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4" name="Freeform 243"/>
              <p:cNvSpPr/>
              <p:nvPr/>
            </p:nvSpPr>
            <p:spPr bwMode="auto">
              <a:xfrm>
                <a:off x="2781802" y="3368819"/>
                <a:ext cx="52533" cy="66003"/>
              </a:xfrm>
              <a:custGeom>
                <a:avLst/>
                <a:gdLst>
                  <a:gd name="T0" fmla="*/ 16 w 39"/>
                  <a:gd name="T1" fmla="*/ 49 h 49"/>
                  <a:gd name="T2" fmla="*/ 16 w 39"/>
                  <a:gd name="T3" fmla="*/ 49 h 49"/>
                  <a:gd name="T4" fmla="*/ 9 w 39"/>
                  <a:gd name="T5" fmla="*/ 42 h 49"/>
                  <a:gd name="T6" fmla="*/ 4 w 39"/>
                  <a:gd name="T7" fmla="*/ 34 h 49"/>
                  <a:gd name="T8" fmla="*/ 4 w 39"/>
                  <a:gd name="T9" fmla="*/ 34 h 49"/>
                  <a:gd name="T10" fmla="*/ 1 w 39"/>
                  <a:gd name="T11" fmla="*/ 26 h 49"/>
                  <a:gd name="T12" fmla="*/ 0 w 39"/>
                  <a:gd name="T13" fmla="*/ 17 h 49"/>
                  <a:gd name="T14" fmla="*/ 1 w 39"/>
                  <a:gd name="T15" fmla="*/ 9 h 49"/>
                  <a:gd name="T16" fmla="*/ 5 w 39"/>
                  <a:gd name="T17" fmla="*/ 0 h 49"/>
                  <a:gd name="T18" fmla="*/ 39 w 39"/>
                  <a:gd name="T19" fmla="*/ 18 h 49"/>
                  <a:gd name="T20" fmla="*/ 16 w 3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9">
                    <a:moveTo>
                      <a:pt x="16" y="49"/>
                    </a:moveTo>
                    <a:lnTo>
                      <a:pt x="16" y="49"/>
                    </a:lnTo>
                    <a:lnTo>
                      <a:pt x="9" y="42"/>
                    </a:lnTo>
                    <a:lnTo>
                      <a:pt x="4" y="34"/>
                    </a:lnTo>
                    <a:lnTo>
                      <a:pt x="4" y="34"/>
                    </a:lnTo>
                    <a:lnTo>
                      <a:pt x="1" y="26"/>
                    </a:lnTo>
                    <a:lnTo>
                      <a:pt x="0" y="17"/>
                    </a:lnTo>
                    <a:lnTo>
                      <a:pt x="1" y="9"/>
                    </a:lnTo>
                    <a:lnTo>
                      <a:pt x="5" y="0"/>
                    </a:lnTo>
                    <a:lnTo>
                      <a:pt x="39" y="18"/>
                    </a:lnTo>
                    <a:lnTo>
                      <a:pt x="16" y="49"/>
                    </a:lnTo>
                    <a:close/>
                  </a:path>
                </a:pathLst>
              </a:custGeom>
              <a:solidFill>
                <a:srgbClr val="AFE3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5" name="Freeform 244"/>
              <p:cNvSpPr/>
              <p:nvPr/>
            </p:nvSpPr>
            <p:spPr bwMode="auto">
              <a:xfrm>
                <a:off x="2788536" y="3345920"/>
                <a:ext cx="45797" cy="47145"/>
              </a:xfrm>
              <a:custGeom>
                <a:avLst/>
                <a:gdLst>
                  <a:gd name="T0" fmla="*/ 0 w 34"/>
                  <a:gd name="T1" fmla="*/ 17 h 35"/>
                  <a:gd name="T2" fmla="*/ 0 w 34"/>
                  <a:gd name="T3" fmla="*/ 17 h 35"/>
                  <a:gd name="T4" fmla="*/ 3 w 34"/>
                  <a:gd name="T5" fmla="*/ 12 h 35"/>
                  <a:gd name="T6" fmla="*/ 7 w 34"/>
                  <a:gd name="T7" fmla="*/ 7 h 35"/>
                  <a:gd name="T8" fmla="*/ 12 w 34"/>
                  <a:gd name="T9" fmla="*/ 3 h 35"/>
                  <a:gd name="T10" fmla="*/ 18 w 34"/>
                  <a:gd name="T11" fmla="*/ 0 h 35"/>
                  <a:gd name="T12" fmla="*/ 34 w 34"/>
                  <a:gd name="T13" fmla="*/ 35 h 35"/>
                  <a:gd name="T14" fmla="*/ 0 w 34"/>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0" y="17"/>
                    </a:moveTo>
                    <a:lnTo>
                      <a:pt x="0" y="17"/>
                    </a:lnTo>
                    <a:lnTo>
                      <a:pt x="3" y="12"/>
                    </a:lnTo>
                    <a:lnTo>
                      <a:pt x="7" y="7"/>
                    </a:lnTo>
                    <a:lnTo>
                      <a:pt x="12" y="3"/>
                    </a:lnTo>
                    <a:lnTo>
                      <a:pt x="18" y="0"/>
                    </a:lnTo>
                    <a:lnTo>
                      <a:pt x="34" y="35"/>
                    </a:lnTo>
                    <a:lnTo>
                      <a:pt x="0" y="17"/>
                    </a:lnTo>
                    <a:close/>
                  </a:path>
                </a:pathLst>
              </a:custGeom>
              <a:solidFill>
                <a:srgbClr val="9ED6C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6" name="Freeform 245"/>
              <p:cNvSpPr/>
              <p:nvPr/>
            </p:nvSpPr>
            <p:spPr bwMode="auto">
              <a:xfrm>
                <a:off x="2812782" y="3340532"/>
                <a:ext cx="39063" cy="52533"/>
              </a:xfrm>
              <a:custGeom>
                <a:avLst/>
                <a:gdLst>
                  <a:gd name="T0" fmla="*/ 0 w 29"/>
                  <a:gd name="T1" fmla="*/ 4 h 39"/>
                  <a:gd name="T2" fmla="*/ 16 w 29"/>
                  <a:gd name="T3" fmla="*/ 39 h 39"/>
                  <a:gd name="T4" fmla="*/ 29 w 29"/>
                  <a:gd name="T5" fmla="*/ 3 h 39"/>
                  <a:gd name="T6" fmla="*/ 29 w 29"/>
                  <a:gd name="T7" fmla="*/ 3 h 39"/>
                  <a:gd name="T8" fmla="*/ 23 w 29"/>
                  <a:gd name="T9" fmla="*/ 1 h 39"/>
                  <a:gd name="T10" fmla="*/ 15 w 29"/>
                  <a:gd name="T11" fmla="*/ 0 h 39"/>
                  <a:gd name="T12" fmla="*/ 8 w 29"/>
                  <a:gd name="T13" fmla="*/ 1 h 39"/>
                  <a:gd name="T14" fmla="*/ 0 w 29"/>
                  <a:gd name="T15" fmla="*/ 4 h 39"/>
                  <a:gd name="T16" fmla="*/ 0 w 29"/>
                  <a:gd name="T17"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9">
                    <a:moveTo>
                      <a:pt x="0" y="4"/>
                    </a:moveTo>
                    <a:lnTo>
                      <a:pt x="16" y="39"/>
                    </a:lnTo>
                    <a:lnTo>
                      <a:pt x="29" y="3"/>
                    </a:lnTo>
                    <a:lnTo>
                      <a:pt x="29" y="3"/>
                    </a:lnTo>
                    <a:lnTo>
                      <a:pt x="23" y="1"/>
                    </a:lnTo>
                    <a:lnTo>
                      <a:pt x="15" y="0"/>
                    </a:lnTo>
                    <a:lnTo>
                      <a:pt x="8" y="1"/>
                    </a:lnTo>
                    <a:lnTo>
                      <a:pt x="0" y="4"/>
                    </a:lnTo>
                    <a:lnTo>
                      <a:pt x="0" y="4"/>
                    </a:lnTo>
                    <a:close/>
                  </a:path>
                </a:pathLst>
              </a:custGeom>
              <a:solidFill>
                <a:srgbClr val="8ECAB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7" name="Freeform 246"/>
              <p:cNvSpPr/>
              <p:nvPr/>
            </p:nvSpPr>
            <p:spPr bwMode="auto">
              <a:xfrm>
                <a:off x="2542039" y="3496782"/>
                <a:ext cx="219559" cy="107759"/>
              </a:xfrm>
              <a:custGeom>
                <a:avLst/>
                <a:gdLst>
                  <a:gd name="T0" fmla="*/ 0 w 163"/>
                  <a:gd name="T1" fmla="*/ 74 h 80"/>
                  <a:gd name="T2" fmla="*/ 162 w 163"/>
                  <a:gd name="T3" fmla="*/ 0 h 80"/>
                  <a:gd name="T4" fmla="*/ 163 w 163"/>
                  <a:gd name="T5" fmla="*/ 4 h 80"/>
                  <a:gd name="T6" fmla="*/ 1 w 163"/>
                  <a:gd name="T7" fmla="*/ 80 h 80"/>
                  <a:gd name="T8" fmla="*/ 0 w 163"/>
                  <a:gd name="T9" fmla="*/ 74 h 80"/>
                </a:gdLst>
                <a:ahLst/>
                <a:cxnLst>
                  <a:cxn ang="0">
                    <a:pos x="T0" y="T1"/>
                  </a:cxn>
                  <a:cxn ang="0">
                    <a:pos x="T2" y="T3"/>
                  </a:cxn>
                  <a:cxn ang="0">
                    <a:pos x="T4" y="T5"/>
                  </a:cxn>
                  <a:cxn ang="0">
                    <a:pos x="T6" y="T7"/>
                  </a:cxn>
                  <a:cxn ang="0">
                    <a:pos x="T8" y="T9"/>
                  </a:cxn>
                </a:cxnLst>
                <a:rect l="0" t="0" r="r" b="b"/>
                <a:pathLst>
                  <a:path w="163" h="80">
                    <a:moveTo>
                      <a:pt x="0" y="74"/>
                    </a:moveTo>
                    <a:lnTo>
                      <a:pt x="162" y="0"/>
                    </a:lnTo>
                    <a:lnTo>
                      <a:pt x="163" y="4"/>
                    </a:lnTo>
                    <a:lnTo>
                      <a:pt x="1" y="80"/>
                    </a:lnTo>
                    <a:lnTo>
                      <a:pt x="0" y="74"/>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8" name="Freeform 247"/>
              <p:cNvSpPr/>
              <p:nvPr/>
            </p:nvSpPr>
            <p:spPr bwMode="auto">
              <a:xfrm>
                <a:off x="2486812" y="3461761"/>
                <a:ext cx="92942" cy="134698"/>
              </a:xfrm>
              <a:custGeom>
                <a:avLst/>
                <a:gdLst>
                  <a:gd name="T0" fmla="*/ 0 w 69"/>
                  <a:gd name="T1" fmla="*/ 14 h 100"/>
                  <a:gd name="T2" fmla="*/ 28 w 69"/>
                  <a:gd name="T3" fmla="*/ 0 h 100"/>
                  <a:gd name="T4" fmla="*/ 69 w 69"/>
                  <a:gd name="T5" fmla="*/ 88 h 100"/>
                  <a:gd name="T6" fmla="*/ 41 w 69"/>
                  <a:gd name="T7" fmla="*/ 100 h 100"/>
                  <a:gd name="T8" fmla="*/ 0 w 69"/>
                  <a:gd name="T9" fmla="*/ 14 h 100"/>
                </a:gdLst>
                <a:ahLst/>
                <a:cxnLst>
                  <a:cxn ang="0">
                    <a:pos x="T0" y="T1"/>
                  </a:cxn>
                  <a:cxn ang="0">
                    <a:pos x="T2" y="T3"/>
                  </a:cxn>
                  <a:cxn ang="0">
                    <a:pos x="T4" y="T5"/>
                  </a:cxn>
                  <a:cxn ang="0">
                    <a:pos x="T6" y="T7"/>
                  </a:cxn>
                  <a:cxn ang="0">
                    <a:pos x="T8" y="T9"/>
                  </a:cxn>
                </a:cxnLst>
                <a:rect l="0" t="0" r="r" b="b"/>
                <a:pathLst>
                  <a:path w="69" h="100">
                    <a:moveTo>
                      <a:pt x="0" y="14"/>
                    </a:moveTo>
                    <a:lnTo>
                      <a:pt x="28" y="0"/>
                    </a:lnTo>
                    <a:lnTo>
                      <a:pt x="69" y="88"/>
                    </a:lnTo>
                    <a:lnTo>
                      <a:pt x="41" y="100"/>
                    </a:lnTo>
                    <a:lnTo>
                      <a:pt x="0" y="14"/>
                    </a:lnTo>
                    <a:close/>
                  </a:path>
                </a:pathLst>
              </a:custGeom>
              <a:solidFill>
                <a:srgbClr val="AD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29" name="Freeform 248"/>
              <p:cNvSpPr/>
              <p:nvPr/>
            </p:nvSpPr>
            <p:spPr bwMode="auto">
              <a:xfrm>
                <a:off x="2552814" y="3486006"/>
                <a:ext cx="72737" cy="90248"/>
              </a:xfrm>
              <a:custGeom>
                <a:avLst/>
                <a:gdLst>
                  <a:gd name="T0" fmla="*/ 0 w 54"/>
                  <a:gd name="T1" fmla="*/ 13 h 67"/>
                  <a:gd name="T2" fmla="*/ 28 w 54"/>
                  <a:gd name="T3" fmla="*/ 0 h 67"/>
                  <a:gd name="T4" fmla="*/ 54 w 54"/>
                  <a:gd name="T5" fmla="*/ 54 h 67"/>
                  <a:gd name="T6" fmla="*/ 25 w 54"/>
                  <a:gd name="T7" fmla="*/ 67 h 67"/>
                  <a:gd name="T8" fmla="*/ 0 w 54"/>
                  <a:gd name="T9" fmla="*/ 13 h 67"/>
                </a:gdLst>
                <a:ahLst/>
                <a:cxnLst>
                  <a:cxn ang="0">
                    <a:pos x="T0" y="T1"/>
                  </a:cxn>
                  <a:cxn ang="0">
                    <a:pos x="T2" y="T3"/>
                  </a:cxn>
                  <a:cxn ang="0">
                    <a:pos x="T4" y="T5"/>
                  </a:cxn>
                  <a:cxn ang="0">
                    <a:pos x="T6" y="T7"/>
                  </a:cxn>
                  <a:cxn ang="0">
                    <a:pos x="T8" y="T9"/>
                  </a:cxn>
                </a:cxnLst>
                <a:rect l="0" t="0" r="r" b="b"/>
                <a:pathLst>
                  <a:path w="54" h="67">
                    <a:moveTo>
                      <a:pt x="0" y="13"/>
                    </a:moveTo>
                    <a:lnTo>
                      <a:pt x="28" y="0"/>
                    </a:lnTo>
                    <a:lnTo>
                      <a:pt x="54" y="54"/>
                    </a:lnTo>
                    <a:lnTo>
                      <a:pt x="25" y="67"/>
                    </a:lnTo>
                    <a:lnTo>
                      <a:pt x="0" y="13"/>
                    </a:lnTo>
                    <a:close/>
                  </a:path>
                </a:pathLst>
              </a:custGeom>
              <a:solidFill>
                <a:srgbClr val="B9181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0" name="Freeform 249"/>
              <p:cNvSpPr/>
              <p:nvPr/>
            </p:nvSpPr>
            <p:spPr bwMode="auto">
              <a:xfrm>
                <a:off x="2608040" y="3490048"/>
                <a:ext cx="61961" cy="64655"/>
              </a:xfrm>
              <a:custGeom>
                <a:avLst/>
                <a:gdLst>
                  <a:gd name="T0" fmla="*/ 0 w 46"/>
                  <a:gd name="T1" fmla="*/ 13 h 48"/>
                  <a:gd name="T2" fmla="*/ 29 w 46"/>
                  <a:gd name="T3" fmla="*/ 0 h 48"/>
                  <a:gd name="T4" fmla="*/ 46 w 46"/>
                  <a:gd name="T5" fmla="*/ 36 h 48"/>
                  <a:gd name="T6" fmla="*/ 17 w 46"/>
                  <a:gd name="T7" fmla="*/ 48 h 48"/>
                  <a:gd name="T8" fmla="*/ 0 w 46"/>
                  <a:gd name="T9" fmla="*/ 13 h 48"/>
                </a:gdLst>
                <a:ahLst/>
                <a:cxnLst>
                  <a:cxn ang="0">
                    <a:pos x="T0" y="T1"/>
                  </a:cxn>
                  <a:cxn ang="0">
                    <a:pos x="T2" y="T3"/>
                  </a:cxn>
                  <a:cxn ang="0">
                    <a:pos x="T4" y="T5"/>
                  </a:cxn>
                  <a:cxn ang="0">
                    <a:pos x="T6" y="T7"/>
                  </a:cxn>
                  <a:cxn ang="0">
                    <a:pos x="T8" y="T9"/>
                  </a:cxn>
                </a:cxnLst>
                <a:rect l="0" t="0" r="r" b="b"/>
                <a:pathLst>
                  <a:path w="46" h="48">
                    <a:moveTo>
                      <a:pt x="0" y="13"/>
                    </a:moveTo>
                    <a:lnTo>
                      <a:pt x="29" y="0"/>
                    </a:lnTo>
                    <a:lnTo>
                      <a:pt x="46" y="36"/>
                    </a:lnTo>
                    <a:lnTo>
                      <a:pt x="17" y="48"/>
                    </a:lnTo>
                    <a:lnTo>
                      <a:pt x="0" y="13"/>
                    </a:lnTo>
                    <a:close/>
                  </a:path>
                </a:pathLst>
              </a:custGeom>
              <a:solidFill>
                <a:srgbClr val="C4252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1" name="Freeform 250"/>
              <p:cNvSpPr/>
              <p:nvPr/>
            </p:nvSpPr>
            <p:spPr bwMode="auto">
              <a:xfrm>
                <a:off x="2643062" y="3445597"/>
                <a:ext cx="71391" cy="88901"/>
              </a:xfrm>
              <a:custGeom>
                <a:avLst/>
                <a:gdLst>
                  <a:gd name="T0" fmla="*/ 0 w 53"/>
                  <a:gd name="T1" fmla="*/ 14 h 66"/>
                  <a:gd name="T2" fmla="*/ 28 w 53"/>
                  <a:gd name="T3" fmla="*/ 0 h 66"/>
                  <a:gd name="T4" fmla="*/ 53 w 53"/>
                  <a:gd name="T5" fmla="*/ 53 h 66"/>
                  <a:gd name="T6" fmla="*/ 24 w 53"/>
                  <a:gd name="T7" fmla="*/ 66 h 66"/>
                  <a:gd name="T8" fmla="*/ 0 w 53"/>
                  <a:gd name="T9" fmla="*/ 14 h 66"/>
                </a:gdLst>
                <a:ahLst/>
                <a:cxnLst>
                  <a:cxn ang="0">
                    <a:pos x="T0" y="T1"/>
                  </a:cxn>
                  <a:cxn ang="0">
                    <a:pos x="T2" y="T3"/>
                  </a:cxn>
                  <a:cxn ang="0">
                    <a:pos x="T4" y="T5"/>
                  </a:cxn>
                  <a:cxn ang="0">
                    <a:pos x="T6" y="T7"/>
                  </a:cxn>
                  <a:cxn ang="0">
                    <a:pos x="T8" y="T9"/>
                  </a:cxn>
                </a:cxnLst>
                <a:rect l="0" t="0" r="r" b="b"/>
                <a:pathLst>
                  <a:path w="53" h="66">
                    <a:moveTo>
                      <a:pt x="0" y="14"/>
                    </a:moveTo>
                    <a:lnTo>
                      <a:pt x="28" y="0"/>
                    </a:lnTo>
                    <a:lnTo>
                      <a:pt x="53" y="53"/>
                    </a:lnTo>
                    <a:lnTo>
                      <a:pt x="24" y="66"/>
                    </a:lnTo>
                    <a:lnTo>
                      <a:pt x="0" y="14"/>
                    </a:lnTo>
                    <a:close/>
                  </a:path>
                </a:pathLst>
              </a:custGeom>
              <a:solidFill>
                <a:srgbClr val="D0333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2" name="Freeform 251"/>
              <p:cNvSpPr/>
              <p:nvPr/>
            </p:nvSpPr>
            <p:spPr bwMode="auto">
              <a:xfrm>
                <a:off x="2698289" y="3445597"/>
                <a:ext cx="61961" cy="67349"/>
              </a:xfrm>
              <a:custGeom>
                <a:avLst/>
                <a:gdLst>
                  <a:gd name="T0" fmla="*/ 0 w 46"/>
                  <a:gd name="T1" fmla="*/ 14 h 50"/>
                  <a:gd name="T2" fmla="*/ 28 w 46"/>
                  <a:gd name="T3" fmla="*/ 0 h 50"/>
                  <a:gd name="T4" fmla="*/ 46 w 46"/>
                  <a:gd name="T5" fmla="*/ 38 h 50"/>
                  <a:gd name="T6" fmla="*/ 17 w 46"/>
                  <a:gd name="T7" fmla="*/ 50 h 50"/>
                  <a:gd name="T8" fmla="*/ 0 w 46"/>
                  <a:gd name="T9" fmla="*/ 14 h 50"/>
                </a:gdLst>
                <a:ahLst/>
                <a:cxnLst>
                  <a:cxn ang="0">
                    <a:pos x="T0" y="T1"/>
                  </a:cxn>
                  <a:cxn ang="0">
                    <a:pos x="T2" y="T3"/>
                  </a:cxn>
                  <a:cxn ang="0">
                    <a:pos x="T4" y="T5"/>
                  </a:cxn>
                  <a:cxn ang="0">
                    <a:pos x="T6" y="T7"/>
                  </a:cxn>
                  <a:cxn ang="0">
                    <a:pos x="T8" y="T9"/>
                  </a:cxn>
                </a:cxnLst>
                <a:rect l="0" t="0" r="r" b="b"/>
                <a:pathLst>
                  <a:path w="46" h="50">
                    <a:moveTo>
                      <a:pt x="0" y="14"/>
                    </a:moveTo>
                    <a:lnTo>
                      <a:pt x="28" y="0"/>
                    </a:lnTo>
                    <a:lnTo>
                      <a:pt x="46" y="38"/>
                    </a:lnTo>
                    <a:lnTo>
                      <a:pt x="17" y="50"/>
                    </a:lnTo>
                    <a:lnTo>
                      <a:pt x="0" y="14"/>
                    </a:lnTo>
                    <a:close/>
                  </a:path>
                </a:pathLst>
              </a:custGeom>
              <a:solidFill>
                <a:srgbClr val="DB41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3" name="Freeform 252"/>
              <p:cNvSpPr/>
              <p:nvPr/>
            </p:nvSpPr>
            <p:spPr bwMode="auto">
              <a:xfrm>
                <a:off x="2815476" y="3460414"/>
                <a:ext cx="22899" cy="14817"/>
              </a:xfrm>
              <a:custGeom>
                <a:avLst/>
                <a:gdLst>
                  <a:gd name="T0" fmla="*/ 0 w 17"/>
                  <a:gd name="T1" fmla="*/ 7 h 11"/>
                  <a:gd name="T2" fmla="*/ 15 w 17"/>
                  <a:gd name="T3" fmla="*/ 0 h 11"/>
                  <a:gd name="T4" fmla="*/ 17 w 17"/>
                  <a:gd name="T5" fmla="*/ 4 h 11"/>
                  <a:gd name="T6" fmla="*/ 2 w 17"/>
                  <a:gd name="T7" fmla="*/ 11 h 11"/>
                  <a:gd name="T8" fmla="*/ 0 w 17"/>
                  <a:gd name="T9" fmla="*/ 7 h 11"/>
                </a:gdLst>
                <a:ahLst/>
                <a:cxnLst>
                  <a:cxn ang="0">
                    <a:pos x="T0" y="T1"/>
                  </a:cxn>
                  <a:cxn ang="0">
                    <a:pos x="T2" y="T3"/>
                  </a:cxn>
                  <a:cxn ang="0">
                    <a:pos x="T4" y="T5"/>
                  </a:cxn>
                  <a:cxn ang="0">
                    <a:pos x="T6" y="T7"/>
                  </a:cxn>
                  <a:cxn ang="0">
                    <a:pos x="T8" y="T9"/>
                  </a:cxn>
                </a:cxnLst>
                <a:rect l="0" t="0" r="r" b="b"/>
                <a:pathLst>
                  <a:path w="17" h="11">
                    <a:moveTo>
                      <a:pt x="0" y="7"/>
                    </a:moveTo>
                    <a:lnTo>
                      <a:pt x="15" y="0"/>
                    </a:lnTo>
                    <a:lnTo>
                      <a:pt x="17" y="4"/>
                    </a:lnTo>
                    <a:lnTo>
                      <a:pt x="2" y="11"/>
                    </a:lnTo>
                    <a:lnTo>
                      <a:pt x="0" y="7"/>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4" name="Freeform 253"/>
              <p:cNvSpPr/>
              <p:nvPr/>
            </p:nvSpPr>
            <p:spPr bwMode="auto">
              <a:xfrm>
                <a:off x="2845110" y="3429433"/>
                <a:ext cx="60615" cy="32328"/>
              </a:xfrm>
              <a:custGeom>
                <a:avLst/>
                <a:gdLst>
                  <a:gd name="T0" fmla="*/ 0 w 45"/>
                  <a:gd name="T1" fmla="*/ 20 h 24"/>
                  <a:gd name="T2" fmla="*/ 43 w 45"/>
                  <a:gd name="T3" fmla="*/ 0 h 24"/>
                  <a:gd name="T4" fmla="*/ 45 w 45"/>
                  <a:gd name="T5" fmla="*/ 4 h 24"/>
                  <a:gd name="T6" fmla="*/ 1 w 45"/>
                  <a:gd name="T7" fmla="*/ 24 h 24"/>
                  <a:gd name="T8" fmla="*/ 0 w 45"/>
                  <a:gd name="T9" fmla="*/ 20 h 24"/>
                </a:gdLst>
                <a:ahLst/>
                <a:cxnLst>
                  <a:cxn ang="0">
                    <a:pos x="T0" y="T1"/>
                  </a:cxn>
                  <a:cxn ang="0">
                    <a:pos x="T2" y="T3"/>
                  </a:cxn>
                  <a:cxn ang="0">
                    <a:pos x="T4" y="T5"/>
                  </a:cxn>
                  <a:cxn ang="0">
                    <a:pos x="T6" y="T7"/>
                  </a:cxn>
                  <a:cxn ang="0">
                    <a:pos x="T8" y="T9"/>
                  </a:cxn>
                </a:cxnLst>
                <a:rect l="0" t="0" r="r" b="b"/>
                <a:pathLst>
                  <a:path w="45" h="24">
                    <a:moveTo>
                      <a:pt x="0" y="20"/>
                    </a:moveTo>
                    <a:lnTo>
                      <a:pt x="43" y="0"/>
                    </a:lnTo>
                    <a:lnTo>
                      <a:pt x="45" y="4"/>
                    </a:lnTo>
                    <a:lnTo>
                      <a:pt x="1" y="24"/>
                    </a:lnTo>
                    <a:lnTo>
                      <a:pt x="0" y="20"/>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5" name="Freeform 254"/>
              <p:cNvSpPr/>
              <p:nvPr/>
            </p:nvSpPr>
            <p:spPr bwMode="auto">
              <a:xfrm>
                <a:off x="2552814" y="3542580"/>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6" name="Freeform 255"/>
              <p:cNvSpPr/>
              <p:nvPr/>
            </p:nvSpPr>
            <p:spPr bwMode="auto">
              <a:xfrm>
                <a:off x="2560896" y="3562785"/>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7" name="Freeform 256"/>
              <p:cNvSpPr/>
              <p:nvPr/>
            </p:nvSpPr>
            <p:spPr bwMode="auto">
              <a:xfrm>
                <a:off x="2570325" y="3581643"/>
                <a:ext cx="172414" cy="90248"/>
              </a:xfrm>
              <a:custGeom>
                <a:avLst/>
                <a:gdLst>
                  <a:gd name="T0" fmla="*/ 0 w 128"/>
                  <a:gd name="T1" fmla="*/ 58 h 67"/>
                  <a:gd name="T2" fmla="*/ 126 w 128"/>
                  <a:gd name="T3" fmla="*/ 0 h 67"/>
                  <a:gd name="T4" fmla="*/ 128 w 128"/>
                  <a:gd name="T5" fmla="*/ 9 h 67"/>
                  <a:gd name="T6" fmla="*/ 4 w 128"/>
                  <a:gd name="T7" fmla="*/ 67 h 67"/>
                  <a:gd name="T8" fmla="*/ 0 w 128"/>
                  <a:gd name="T9" fmla="*/ 58 h 67"/>
                </a:gdLst>
                <a:ahLst/>
                <a:cxnLst>
                  <a:cxn ang="0">
                    <a:pos x="T0" y="T1"/>
                  </a:cxn>
                  <a:cxn ang="0">
                    <a:pos x="T2" y="T3"/>
                  </a:cxn>
                  <a:cxn ang="0">
                    <a:pos x="T4" y="T5"/>
                  </a:cxn>
                  <a:cxn ang="0">
                    <a:pos x="T6" y="T7"/>
                  </a:cxn>
                  <a:cxn ang="0">
                    <a:pos x="T8" y="T9"/>
                  </a:cxn>
                </a:cxnLst>
                <a:rect l="0" t="0" r="r" b="b"/>
                <a:pathLst>
                  <a:path w="128" h="67">
                    <a:moveTo>
                      <a:pt x="0" y="58"/>
                    </a:moveTo>
                    <a:lnTo>
                      <a:pt x="126" y="0"/>
                    </a:lnTo>
                    <a:lnTo>
                      <a:pt x="128"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8" name="Freeform 257"/>
              <p:cNvSpPr/>
              <p:nvPr/>
            </p:nvSpPr>
            <p:spPr bwMode="auto">
              <a:xfrm>
                <a:off x="2579754" y="3600500"/>
                <a:ext cx="172414" cy="90248"/>
              </a:xfrm>
              <a:custGeom>
                <a:avLst/>
                <a:gdLst>
                  <a:gd name="T0" fmla="*/ 0 w 128"/>
                  <a:gd name="T1" fmla="*/ 59 h 67"/>
                  <a:gd name="T2" fmla="*/ 125 w 128"/>
                  <a:gd name="T3" fmla="*/ 0 h 67"/>
                  <a:gd name="T4" fmla="*/ 128 w 128"/>
                  <a:gd name="T5" fmla="*/ 9 h 67"/>
                  <a:gd name="T6" fmla="*/ 4 w 128"/>
                  <a:gd name="T7" fmla="*/ 67 h 67"/>
                  <a:gd name="T8" fmla="*/ 0 w 128"/>
                  <a:gd name="T9" fmla="*/ 59 h 67"/>
                </a:gdLst>
                <a:ahLst/>
                <a:cxnLst>
                  <a:cxn ang="0">
                    <a:pos x="T0" y="T1"/>
                  </a:cxn>
                  <a:cxn ang="0">
                    <a:pos x="T2" y="T3"/>
                  </a:cxn>
                  <a:cxn ang="0">
                    <a:pos x="T4" y="T5"/>
                  </a:cxn>
                  <a:cxn ang="0">
                    <a:pos x="T6" y="T7"/>
                  </a:cxn>
                  <a:cxn ang="0">
                    <a:pos x="T8" y="T9"/>
                  </a:cxn>
                </a:cxnLst>
                <a:rect l="0" t="0" r="r" b="b"/>
                <a:pathLst>
                  <a:path w="128" h="67">
                    <a:moveTo>
                      <a:pt x="0" y="59"/>
                    </a:moveTo>
                    <a:lnTo>
                      <a:pt x="125" y="0"/>
                    </a:lnTo>
                    <a:lnTo>
                      <a:pt x="128"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39" name="Freeform 258"/>
              <p:cNvSpPr/>
              <p:nvPr/>
            </p:nvSpPr>
            <p:spPr bwMode="auto">
              <a:xfrm>
                <a:off x="2589183" y="3620705"/>
                <a:ext cx="172414" cy="88901"/>
              </a:xfrm>
              <a:custGeom>
                <a:avLst/>
                <a:gdLst>
                  <a:gd name="T0" fmla="*/ 0 w 128"/>
                  <a:gd name="T1" fmla="*/ 58 h 66"/>
                  <a:gd name="T2" fmla="*/ 125 w 128"/>
                  <a:gd name="T3" fmla="*/ 0 h 66"/>
                  <a:gd name="T4" fmla="*/ 128 w 128"/>
                  <a:gd name="T5" fmla="*/ 8 h 66"/>
                  <a:gd name="T6" fmla="*/ 4 w 128"/>
                  <a:gd name="T7" fmla="*/ 66 h 66"/>
                  <a:gd name="T8" fmla="*/ 0 w 128"/>
                  <a:gd name="T9" fmla="*/ 58 h 66"/>
                </a:gdLst>
                <a:ahLst/>
                <a:cxnLst>
                  <a:cxn ang="0">
                    <a:pos x="T0" y="T1"/>
                  </a:cxn>
                  <a:cxn ang="0">
                    <a:pos x="T2" y="T3"/>
                  </a:cxn>
                  <a:cxn ang="0">
                    <a:pos x="T4" y="T5"/>
                  </a:cxn>
                  <a:cxn ang="0">
                    <a:pos x="T6" y="T7"/>
                  </a:cxn>
                  <a:cxn ang="0">
                    <a:pos x="T8" y="T9"/>
                  </a:cxn>
                </a:cxnLst>
                <a:rect l="0" t="0" r="r" b="b"/>
                <a:pathLst>
                  <a:path w="128" h="66">
                    <a:moveTo>
                      <a:pt x="0" y="58"/>
                    </a:moveTo>
                    <a:lnTo>
                      <a:pt x="125" y="0"/>
                    </a:lnTo>
                    <a:lnTo>
                      <a:pt x="128"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0" name="Freeform 259"/>
              <p:cNvSpPr/>
              <p:nvPr/>
            </p:nvSpPr>
            <p:spPr bwMode="auto">
              <a:xfrm>
                <a:off x="2597264" y="3640910"/>
                <a:ext cx="173761" cy="88901"/>
              </a:xfrm>
              <a:custGeom>
                <a:avLst/>
                <a:gdLst>
                  <a:gd name="T0" fmla="*/ 0 w 129"/>
                  <a:gd name="T1" fmla="*/ 58 h 66"/>
                  <a:gd name="T2" fmla="*/ 126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6"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1" name="Freeform 260"/>
              <p:cNvSpPr/>
              <p:nvPr/>
            </p:nvSpPr>
            <p:spPr bwMode="auto">
              <a:xfrm>
                <a:off x="2606694" y="3659768"/>
                <a:ext cx="175108" cy="90248"/>
              </a:xfrm>
              <a:custGeom>
                <a:avLst/>
                <a:gdLst>
                  <a:gd name="T0" fmla="*/ 0 w 130"/>
                  <a:gd name="T1" fmla="*/ 59 h 67"/>
                  <a:gd name="T2" fmla="*/ 126 w 130"/>
                  <a:gd name="T3" fmla="*/ 0 h 67"/>
                  <a:gd name="T4" fmla="*/ 130 w 130"/>
                  <a:gd name="T5" fmla="*/ 9 h 67"/>
                  <a:gd name="T6" fmla="*/ 4 w 130"/>
                  <a:gd name="T7" fmla="*/ 67 h 67"/>
                  <a:gd name="T8" fmla="*/ 0 w 130"/>
                  <a:gd name="T9" fmla="*/ 59 h 67"/>
                </a:gdLst>
                <a:ahLst/>
                <a:cxnLst>
                  <a:cxn ang="0">
                    <a:pos x="T0" y="T1"/>
                  </a:cxn>
                  <a:cxn ang="0">
                    <a:pos x="T2" y="T3"/>
                  </a:cxn>
                  <a:cxn ang="0">
                    <a:pos x="T4" y="T5"/>
                  </a:cxn>
                  <a:cxn ang="0">
                    <a:pos x="T6" y="T7"/>
                  </a:cxn>
                  <a:cxn ang="0">
                    <a:pos x="T8" y="T9"/>
                  </a:cxn>
                </a:cxnLst>
                <a:rect l="0" t="0" r="r" b="b"/>
                <a:pathLst>
                  <a:path w="130" h="67">
                    <a:moveTo>
                      <a:pt x="0" y="59"/>
                    </a:moveTo>
                    <a:lnTo>
                      <a:pt x="126" y="0"/>
                    </a:lnTo>
                    <a:lnTo>
                      <a:pt x="130" y="9"/>
                    </a:lnTo>
                    <a:lnTo>
                      <a:pt x="4" y="67"/>
                    </a:lnTo>
                    <a:lnTo>
                      <a:pt x="0" y="5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2" name="Freeform 261"/>
              <p:cNvSpPr/>
              <p:nvPr/>
            </p:nvSpPr>
            <p:spPr bwMode="auto">
              <a:xfrm>
                <a:off x="2616122" y="3719035"/>
                <a:ext cx="88901" cy="49839"/>
              </a:xfrm>
              <a:custGeom>
                <a:avLst/>
                <a:gdLst>
                  <a:gd name="T0" fmla="*/ 0 w 66"/>
                  <a:gd name="T1" fmla="*/ 29 h 37"/>
                  <a:gd name="T2" fmla="*/ 62 w 66"/>
                  <a:gd name="T3" fmla="*/ 0 h 37"/>
                  <a:gd name="T4" fmla="*/ 66 w 66"/>
                  <a:gd name="T5" fmla="*/ 8 h 37"/>
                  <a:gd name="T6" fmla="*/ 4 w 66"/>
                  <a:gd name="T7" fmla="*/ 37 h 37"/>
                  <a:gd name="T8" fmla="*/ 0 w 66"/>
                  <a:gd name="T9" fmla="*/ 29 h 37"/>
                </a:gdLst>
                <a:ahLst/>
                <a:cxnLst>
                  <a:cxn ang="0">
                    <a:pos x="T0" y="T1"/>
                  </a:cxn>
                  <a:cxn ang="0">
                    <a:pos x="T2" y="T3"/>
                  </a:cxn>
                  <a:cxn ang="0">
                    <a:pos x="T4" y="T5"/>
                  </a:cxn>
                  <a:cxn ang="0">
                    <a:pos x="T6" y="T7"/>
                  </a:cxn>
                  <a:cxn ang="0">
                    <a:pos x="T8" y="T9"/>
                  </a:cxn>
                </a:cxnLst>
                <a:rect l="0" t="0" r="r" b="b"/>
                <a:pathLst>
                  <a:path w="66" h="37">
                    <a:moveTo>
                      <a:pt x="0" y="29"/>
                    </a:moveTo>
                    <a:lnTo>
                      <a:pt x="62" y="0"/>
                    </a:lnTo>
                    <a:lnTo>
                      <a:pt x="66" y="8"/>
                    </a:lnTo>
                    <a:lnTo>
                      <a:pt x="4" y="37"/>
                    </a:lnTo>
                    <a:lnTo>
                      <a:pt x="0" y="29"/>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3" name="Freeform 262"/>
              <p:cNvSpPr/>
              <p:nvPr/>
            </p:nvSpPr>
            <p:spPr bwMode="auto">
              <a:xfrm>
                <a:off x="2750821" y="3449638"/>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4" name="Freeform 263"/>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5" name="Freeform 264"/>
              <p:cNvSpPr/>
              <p:nvPr/>
            </p:nvSpPr>
            <p:spPr bwMode="auto">
              <a:xfrm>
                <a:off x="2760250" y="3469842"/>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6" name="Freeform 265"/>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7" name="Freeform 266"/>
              <p:cNvSpPr/>
              <p:nvPr/>
            </p:nvSpPr>
            <p:spPr bwMode="auto">
              <a:xfrm>
                <a:off x="2768332" y="3490048"/>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8" name="Freeform 267"/>
              <p:cNvSpPr/>
              <p:nvPr/>
            </p:nvSpPr>
            <p:spPr bwMode="auto">
              <a:xfrm>
                <a:off x="2777760" y="3508905"/>
                <a:ext cx="175108" cy="90248"/>
              </a:xfrm>
              <a:custGeom>
                <a:avLst/>
                <a:gdLst>
                  <a:gd name="T0" fmla="*/ 0 w 130"/>
                  <a:gd name="T1" fmla="*/ 58 h 67"/>
                  <a:gd name="T2" fmla="*/ 126 w 130"/>
                  <a:gd name="T3" fmla="*/ 0 h 67"/>
                  <a:gd name="T4" fmla="*/ 130 w 130"/>
                  <a:gd name="T5" fmla="*/ 9 h 67"/>
                  <a:gd name="T6" fmla="*/ 4 w 130"/>
                  <a:gd name="T7" fmla="*/ 67 h 67"/>
                  <a:gd name="T8" fmla="*/ 0 w 130"/>
                  <a:gd name="T9" fmla="*/ 58 h 67"/>
                </a:gdLst>
                <a:ahLst/>
                <a:cxnLst>
                  <a:cxn ang="0">
                    <a:pos x="T0" y="T1"/>
                  </a:cxn>
                  <a:cxn ang="0">
                    <a:pos x="T2" y="T3"/>
                  </a:cxn>
                  <a:cxn ang="0">
                    <a:pos x="T4" y="T5"/>
                  </a:cxn>
                  <a:cxn ang="0">
                    <a:pos x="T6" y="T7"/>
                  </a:cxn>
                  <a:cxn ang="0">
                    <a:pos x="T8" y="T9"/>
                  </a:cxn>
                </a:cxnLst>
                <a:rect l="0" t="0" r="r" b="b"/>
                <a:pathLst>
                  <a:path w="130" h="67">
                    <a:moveTo>
                      <a:pt x="0" y="58"/>
                    </a:moveTo>
                    <a:lnTo>
                      <a:pt x="126" y="0"/>
                    </a:lnTo>
                    <a:lnTo>
                      <a:pt x="130" y="9"/>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49" name="Freeform 268"/>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0" name="Freeform 269"/>
              <p:cNvSpPr/>
              <p:nvPr/>
            </p:nvSpPr>
            <p:spPr bwMode="auto">
              <a:xfrm>
                <a:off x="2787190" y="3527763"/>
                <a:ext cx="173761" cy="90248"/>
              </a:xfrm>
              <a:custGeom>
                <a:avLst/>
                <a:gdLst>
                  <a:gd name="T0" fmla="*/ 0 w 129"/>
                  <a:gd name="T1" fmla="*/ 58 h 67"/>
                  <a:gd name="T2" fmla="*/ 125 w 129"/>
                  <a:gd name="T3" fmla="*/ 0 h 67"/>
                  <a:gd name="T4" fmla="*/ 129 w 129"/>
                  <a:gd name="T5" fmla="*/ 8 h 67"/>
                  <a:gd name="T6" fmla="*/ 4 w 129"/>
                  <a:gd name="T7" fmla="*/ 67 h 67"/>
                  <a:gd name="T8" fmla="*/ 0 w 129"/>
                  <a:gd name="T9" fmla="*/ 58 h 67"/>
                </a:gdLst>
                <a:ahLst/>
                <a:cxnLst>
                  <a:cxn ang="0">
                    <a:pos x="T0" y="T1"/>
                  </a:cxn>
                  <a:cxn ang="0">
                    <a:pos x="T2" y="T3"/>
                  </a:cxn>
                  <a:cxn ang="0">
                    <a:pos x="T4" y="T5"/>
                  </a:cxn>
                  <a:cxn ang="0">
                    <a:pos x="T6" y="T7"/>
                  </a:cxn>
                  <a:cxn ang="0">
                    <a:pos x="T8" y="T9"/>
                  </a:cxn>
                </a:cxnLst>
                <a:rect l="0" t="0" r="r" b="b"/>
                <a:pathLst>
                  <a:path w="129" h="67">
                    <a:moveTo>
                      <a:pt x="0" y="58"/>
                    </a:moveTo>
                    <a:lnTo>
                      <a:pt x="125" y="0"/>
                    </a:lnTo>
                    <a:lnTo>
                      <a:pt x="129" y="8"/>
                    </a:lnTo>
                    <a:lnTo>
                      <a:pt x="4" y="67"/>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1" name="Freeform 270"/>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2" name="Freeform 271"/>
              <p:cNvSpPr/>
              <p:nvPr/>
            </p:nvSpPr>
            <p:spPr bwMode="auto">
              <a:xfrm>
                <a:off x="2796618" y="3547968"/>
                <a:ext cx="173761" cy="88901"/>
              </a:xfrm>
              <a:custGeom>
                <a:avLst/>
                <a:gdLst>
                  <a:gd name="T0" fmla="*/ 0 w 129"/>
                  <a:gd name="T1" fmla="*/ 58 h 66"/>
                  <a:gd name="T2" fmla="*/ 125 w 129"/>
                  <a:gd name="T3" fmla="*/ 0 h 66"/>
                  <a:gd name="T4" fmla="*/ 129 w 129"/>
                  <a:gd name="T5" fmla="*/ 8 h 66"/>
                  <a:gd name="T6" fmla="*/ 4 w 129"/>
                  <a:gd name="T7" fmla="*/ 66 h 66"/>
                  <a:gd name="T8" fmla="*/ 0 w 129"/>
                  <a:gd name="T9" fmla="*/ 58 h 66"/>
                </a:gdLst>
                <a:ahLst/>
                <a:cxnLst>
                  <a:cxn ang="0">
                    <a:pos x="T0" y="T1"/>
                  </a:cxn>
                  <a:cxn ang="0">
                    <a:pos x="T2" y="T3"/>
                  </a:cxn>
                  <a:cxn ang="0">
                    <a:pos x="T4" y="T5"/>
                  </a:cxn>
                  <a:cxn ang="0">
                    <a:pos x="T6" y="T7"/>
                  </a:cxn>
                  <a:cxn ang="0">
                    <a:pos x="T8" y="T9"/>
                  </a:cxn>
                </a:cxnLst>
                <a:rect l="0" t="0" r="r" b="b"/>
                <a:pathLst>
                  <a:path w="129" h="66">
                    <a:moveTo>
                      <a:pt x="0" y="58"/>
                    </a:moveTo>
                    <a:lnTo>
                      <a:pt x="125" y="0"/>
                    </a:lnTo>
                    <a:lnTo>
                      <a:pt x="129"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3" name="Freeform 272"/>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4" name="Freeform 273"/>
              <p:cNvSpPr/>
              <p:nvPr/>
            </p:nvSpPr>
            <p:spPr bwMode="auto">
              <a:xfrm>
                <a:off x="2804700" y="3568173"/>
                <a:ext cx="175108" cy="88901"/>
              </a:xfrm>
              <a:custGeom>
                <a:avLst/>
                <a:gdLst>
                  <a:gd name="T0" fmla="*/ 0 w 130"/>
                  <a:gd name="T1" fmla="*/ 58 h 66"/>
                  <a:gd name="T2" fmla="*/ 126 w 130"/>
                  <a:gd name="T3" fmla="*/ 0 h 66"/>
                  <a:gd name="T4" fmla="*/ 130 w 130"/>
                  <a:gd name="T5" fmla="*/ 8 h 66"/>
                  <a:gd name="T6" fmla="*/ 4 w 130"/>
                  <a:gd name="T7" fmla="*/ 66 h 66"/>
                  <a:gd name="T8" fmla="*/ 0 w 130"/>
                  <a:gd name="T9" fmla="*/ 58 h 66"/>
                </a:gdLst>
                <a:ahLst/>
                <a:cxnLst>
                  <a:cxn ang="0">
                    <a:pos x="T0" y="T1"/>
                  </a:cxn>
                  <a:cxn ang="0">
                    <a:pos x="T2" y="T3"/>
                  </a:cxn>
                  <a:cxn ang="0">
                    <a:pos x="T4" y="T5"/>
                  </a:cxn>
                  <a:cxn ang="0">
                    <a:pos x="T6" y="T7"/>
                  </a:cxn>
                  <a:cxn ang="0">
                    <a:pos x="T8" y="T9"/>
                  </a:cxn>
                </a:cxnLst>
                <a:rect l="0" t="0" r="r" b="b"/>
                <a:pathLst>
                  <a:path w="130" h="66">
                    <a:moveTo>
                      <a:pt x="0" y="58"/>
                    </a:moveTo>
                    <a:lnTo>
                      <a:pt x="126" y="0"/>
                    </a:lnTo>
                    <a:lnTo>
                      <a:pt x="130" y="8"/>
                    </a:lnTo>
                    <a:lnTo>
                      <a:pt x="4" y="66"/>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5" name="Freeform 274"/>
              <p:cNvSpPr/>
              <p:nvPr/>
            </p:nvSpPr>
            <p:spPr bwMode="auto">
              <a:xfrm>
                <a:off x="2814129" y="3609929"/>
                <a:ext cx="123923" cy="67349"/>
              </a:xfrm>
              <a:custGeom>
                <a:avLst/>
                <a:gdLst>
                  <a:gd name="T0" fmla="*/ 0 w 92"/>
                  <a:gd name="T1" fmla="*/ 42 h 50"/>
                  <a:gd name="T2" fmla="*/ 88 w 92"/>
                  <a:gd name="T3" fmla="*/ 0 h 50"/>
                  <a:gd name="T4" fmla="*/ 92 w 92"/>
                  <a:gd name="T5" fmla="*/ 9 h 50"/>
                  <a:gd name="T6" fmla="*/ 4 w 92"/>
                  <a:gd name="T7" fmla="*/ 50 h 50"/>
                  <a:gd name="T8" fmla="*/ 0 w 92"/>
                  <a:gd name="T9" fmla="*/ 42 h 50"/>
                </a:gdLst>
                <a:ahLst/>
                <a:cxnLst>
                  <a:cxn ang="0">
                    <a:pos x="T0" y="T1"/>
                  </a:cxn>
                  <a:cxn ang="0">
                    <a:pos x="T2" y="T3"/>
                  </a:cxn>
                  <a:cxn ang="0">
                    <a:pos x="T4" y="T5"/>
                  </a:cxn>
                  <a:cxn ang="0">
                    <a:pos x="T6" y="T7"/>
                  </a:cxn>
                  <a:cxn ang="0">
                    <a:pos x="T8" y="T9"/>
                  </a:cxn>
                </a:cxnLst>
                <a:rect l="0" t="0" r="r" b="b"/>
                <a:pathLst>
                  <a:path w="92" h="50">
                    <a:moveTo>
                      <a:pt x="0" y="42"/>
                    </a:moveTo>
                    <a:lnTo>
                      <a:pt x="88" y="0"/>
                    </a:lnTo>
                    <a:lnTo>
                      <a:pt x="92" y="9"/>
                    </a:lnTo>
                    <a:lnTo>
                      <a:pt x="4" y="50"/>
                    </a:lnTo>
                    <a:lnTo>
                      <a:pt x="0" y="42"/>
                    </a:lnTo>
                    <a:close/>
                  </a:path>
                </a:pathLst>
              </a:custGeom>
              <a:solidFill>
                <a:srgbClr val="CACA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pic>
            <p:nvPicPr>
              <p:cNvPr id="556" name="Picture 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808" y="3371513"/>
                <a:ext cx="359645" cy="6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 name="Freeform 276"/>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8" name="Freeform 277"/>
              <p:cNvSpPr/>
              <p:nvPr/>
            </p:nvSpPr>
            <p:spPr bwMode="auto">
              <a:xfrm>
                <a:off x="2943440" y="3386329"/>
                <a:ext cx="59267" cy="33675"/>
              </a:xfrm>
              <a:custGeom>
                <a:avLst/>
                <a:gdLst>
                  <a:gd name="T0" fmla="*/ 32 w 44"/>
                  <a:gd name="T1" fmla="*/ 0 h 25"/>
                  <a:gd name="T2" fmla="*/ 26 w 44"/>
                  <a:gd name="T3" fmla="*/ 0 h 25"/>
                  <a:gd name="T4" fmla="*/ 26 w 44"/>
                  <a:gd name="T5" fmla="*/ 0 h 25"/>
                  <a:gd name="T6" fmla="*/ 21 w 44"/>
                  <a:gd name="T7" fmla="*/ 1 h 25"/>
                  <a:gd name="T8" fmla="*/ 17 w 44"/>
                  <a:gd name="T9" fmla="*/ 2 h 25"/>
                  <a:gd name="T10" fmla="*/ 11 w 44"/>
                  <a:gd name="T11" fmla="*/ 2 h 25"/>
                  <a:gd name="T12" fmla="*/ 11 w 44"/>
                  <a:gd name="T13" fmla="*/ 2 h 25"/>
                  <a:gd name="T14" fmla="*/ 5 w 44"/>
                  <a:gd name="T15" fmla="*/ 4 h 25"/>
                  <a:gd name="T16" fmla="*/ 0 w 44"/>
                  <a:gd name="T17" fmla="*/ 6 h 25"/>
                  <a:gd name="T18" fmla="*/ 8 w 44"/>
                  <a:gd name="T19" fmla="*/ 23 h 25"/>
                  <a:gd name="T20" fmla="*/ 8 w 44"/>
                  <a:gd name="T21" fmla="*/ 23 h 25"/>
                  <a:gd name="T22" fmla="*/ 11 w 44"/>
                  <a:gd name="T23" fmla="*/ 24 h 25"/>
                  <a:gd name="T24" fmla="*/ 11 w 44"/>
                  <a:gd name="T25" fmla="*/ 24 h 25"/>
                  <a:gd name="T26" fmla="*/ 11 w 44"/>
                  <a:gd name="T27" fmla="*/ 24 h 25"/>
                  <a:gd name="T28" fmla="*/ 19 w 44"/>
                  <a:gd name="T29" fmla="*/ 23 h 25"/>
                  <a:gd name="T30" fmla="*/ 19 w 44"/>
                  <a:gd name="T31" fmla="*/ 23 h 25"/>
                  <a:gd name="T32" fmla="*/ 21 w 44"/>
                  <a:gd name="T33" fmla="*/ 25 h 25"/>
                  <a:gd name="T34" fmla="*/ 26 w 44"/>
                  <a:gd name="T35" fmla="*/ 25 h 25"/>
                  <a:gd name="T36" fmla="*/ 26 w 44"/>
                  <a:gd name="T37" fmla="*/ 25 h 25"/>
                  <a:gd name="T38" fmla="*/ 26 w 44"/>
                  <a:gd name="T39" fmla="*/ 25 h 25"/>
                  <a:gd name="T40" fmla="*/ 44 w 44"/>
                  <a:gd name="T41" fmla="*/ 25 h 25"/>
                  <a:gd name="T42" fmla="*/ 32 w 44"/>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5">
                    <a:moveTo>
                      <a:pt x="32" y="0"/>
                    </a:moveTo>
                    <a:lnTo>
                      <a:pt x="26" y="0"/>
                    </a:lnTo>
                    <a:lnTo>
                      <a:pt x="26" y="0"/>
                    </a:lnTo>
                    <a:lnTo>
                      <a:pt x="21" y="1"/>
                    </a:lnTo>
                    <a:lnTo>
                      <a:pt x="17" y="2"/>
                    </a:lnTo>
                    <a:lnTo>
                      <a:pt x="11" y="2"/>
                    </a:lnTo>
                    <a:lnTo>
                      <a:pt x="11" y="2"/>
                    </a:lnTo>
                    <a:lnTo>
                      <a:pt x="5" y="4"/>
                    </a:lnTo>
                    <a:lnTo>
                      <a:pt x="0" y="6"/>
                    </a:lnTo>
                    <a:lnTo>
                      <a:pt x="8" y="23"/>
                    </a:lnTo>
                    <a:lnTo>
                      <a:pt x="8" y="23"/>
                    </a:lnTo>
                    <a:lnTo>
                      <a:pt x="11" y="24"/>
                    </a:lnTo>
                    <a:lnTo>
                      <a:pt x="11" y="24"/>
                    </a:lnTo>
                    <a:lnTo>
                      <a:pt x="11" y="24"/>
                    </a:lnTo>
                    <a:lnTo>
                      <a:pt x="19" y="23"/>
                    </a:lnTo>
                    <a:lnTo>
                      <a:pt x="19" y="23"/>
                    </a:lnTo>
                    <a:lnTo>
                      <a:pt x="21" y="25"/>
                    </a:lnTo>
                    <a:lnTo>
                      <a:pt x="26" y="25"/>
                    </a:lnTo>
                    <a:lnTo>
                      <a:pt x="26" y="25"/>
                    </a:lnTo>
                    <a:lnTo>
                      <a:pt x="26" y="25"/>
                    </a:lnTo>
                    <a:lnTo>
                      <a:pt x="44" y="2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59" name="Freeform 278"/>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0" name="Freeform 279"/>
              <p:cNvSpPr/>
              <p:nvPr/>
            </p:nvSpPr>
            <p:spPr bwMode="auto">
              <a:xfrm>
                <a:off x="2928623" y="3394411"/>
                <a:ext cx="25593" cy="22899"/>
              </a:xfrm>
              <a:custGeom>
                <a:avLst/>
                <a:gdLst>
                  <a:gd name="T0" fmla="*/ 11 w 19"/>
                  <a:gd name="T1" fmla="*/ 0 h 17"/>
                  <a:gd name="T2" fmla="*/ 11 w 19"/>
                  <a:gd name="T3" fmla="*/ 0 h 17"/>
                  <a:gd name="T4" fmla="*/ 8 w 19"/>
                  <a:gd name="T5" fmla="*/ 2 h 17"/>
                  <a:gd name="T6" fmla="*/ 8 w 19"/>
                  <a:gd name="T7" fmla="*/ 4 h 17"/>
                  <a:gd name="T8" fmla="*/ 1 w 19"/>
                  <a:gd name="T9" fmla="*/ 4 h 17"/>
                  <a:gd name="T10" fmla="*/ 1 w 19"/>
                  <a:gd name="T11" fmla="*/ 4 h 17"/>
                  <a:gd name="T12" fmla="*/ 0 w 19"/>
                  <a:gd name="T13" fmla="*/ 6 h 17"/>
                  <a:gd name="T14" fmla="*/ 0 w 19"/>
                  <a:gd name="T15" fmla="*/ 7 h 17"/>
                  <a:gd name="T16" fmla="*/ 0 w 19"/>
                  <a:gd name="T17" fmla="*/ 7 h 17"/>
                  <a:gd name="T18" fmla="*/ 0 w 19"/>
                  <a:gd name="T19" fmla="*/ 8 h 17"/>
                  <a:gd name="T20" fmla="*/ 1 w 19"/>
                  <a:gd name="T21" fmla="*/ 10 h 17"/>
                  <a:gd name="T22" fmla="*/ 1 w 19"/>
                  <a:gd name="T23" fmla="*/ 10 h 17"/>
                  <a:gd name="T24" fmla="*/ 1 w 19"/>
                  <a:gd name="T25" fmla="*/ 10 h 17"/>
                  <a:gd name="T26" fmla="*/ 8 w 19"/>
                  <a:gd name="T27" fmla="*/ 10 h 17"/>
                  <a:gd name="T28" fmla="*/ 8 w 19"/>
                  <a:gd name="T29" fmla="*/ 10 h 17"/>
                  <a:gd name="T30" fmla="*/ 10 w 19"/>
                  <a:gd name="T31" fmla="*/ 13 h 17"/>
                  <a:gd name="T32" fmla="*/ 12 w 19"/>
                  <a:gd name="T33" fmla="*/ 14 h 17"/>
                  <a:gd name="T34" fmla="*/ 15 w 19"/>
                  <a:gd name="T35" fmla="*/ 17 h 17"/>
                  <a:gd name="T36" fmla="*/ 19 w 19"/>
                  <a:gd name="T37" fmla="*/ 17 h 17"/>
                  <a:gd name="T38" fmla="*/ 11 w 19"/>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1" y="0"/>
                    </a:moveTo>
                    <a:lnTo>
                      <a:pt x="11" y="0"/>
                    </a:lnTo>
                    <a:lnTo>
                      <a:pt x="8" y="2"/>
                    </a:lnTo>
                    <a:lnTo>
                      <a:pt x="8" y="4"/>
                    </a:lnTo>
                    <a:lnTo>
                      <a:pt x="1" y="4"/>
                    </a:lnTo>
                    <a:lnTo>
                      <a:pt x="1" y="4"/>
                    </a:lnTo>
                    <a:lnTo>
                      <a:pt x="0" y="6"/>
                    </a:lnTo>
                    <a:lnTo>
                      <a:pt x="0" y="7"/>
                    </a:lnTo>
                    <a:lnTo>
                      <a:pt x="0" y="7"/>
                    </a:lnTo>
                    <a:lnTo>
                      <a:pt x="0" y="8"/>
                    </a:lnTo>
                    <a:lnTo>
                      <a:pt x="1" y="10"/>
                    </a:lnTo>
                    <a:lnTo>
                      <a:pt x="1" y="10"/>
                    </a:lnTo>
                    <a:lnTo>
                      <a:pt x="1" y="10"/>
                    </a:lnTo>
                    <a:lnTo>
                      <a:pt x="8" y="10"/>
                    </a:lnTo>
                    <a:lnTo>
                      <a:pt x="8" y="10"/>
                    </a:lnTo>
                    <a:lnTo>
                      <a:pt x="10" y="13"/>
                    </a:lnTo>
                    <a:lnTo>
                      <a:pt x="12" y="14"/>
                    </a:lnTo>
                    <a:lnTo>
                      <a:pt x="15" y="17"/>
                    </a:lnTo>
                    <a:lnTo>
                      <a:pt x="19" y="17"/>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1" name="Freeform 280"/>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2" name="Freeform 281"/>
              <p:cNvSpPr/>
              <p:nvPr/>
            </p:nvSpPr>
            <p:spPr bwMode="auto">
              <a:xfrm>
                <a:off x="3052545" y="3516987"/>
                <a:ext cx="274785" cy="67349"/>
              </a:xfrm>
              <a:custGeom>
                <a:avLst/>
                <a:gdLst>
                  <a:gd name="T0" fmla="*/ 202 w 204"/>
                  <a:gd name="T1" fmla="*/ 0 h 50"/>
                  <a:gd name="T2" fmla="*/ 0 w 204"/>
                  <a:gd name="T3" fmla="*/ 4 h 50"/>
                  <a:gd name="T4" fmla="*/ 20 w 204"/>
                  <a:gd name="T5" fmla="*/ 50 h 50"/>
                  <a:gd name="T6" fmla="*/ 38 w 204"/>
                  <a:gd name="T7" fmla="*/ 50 h 50"/>
                  <a:gd name="T8" fmla="*/ 38 w 204"/>
                  <a:gd name="T9" fmla="*/ 50 h 50"/>
                  <a:gd name="T10" fmla="*/ 51 w 204"/>
                  <a:gd name="T11" fmla="*/ 50 h 50"/>
                  <a:gd name="T12" fmla="*/ 53 w 204"/>
                  <a:gd name="T13" fmla="*/ 50 h 50"/>
                  <a:gd name="T14" fmla="*/ 63 w 204"/>
                  <a:gd name="T15" fmla="*/ 48 h 50"/>
                  <a:gd name="T16" fmla="*/ 105 w 204"/>
                  <a:gd name="T17" fmla="*/ 48 h 50"/>
                  <a:gd name="T18" fmla="*/ 109 w 204"/>
                  <a:gd name="T19" fmla="*/ 48 h 50"/>
                  <a:gd name="T20" fmla="*/ 143 w 204"/>
                  <a:gd name="T21" fmla="*/ 47 h 50"/>
                  <a:gd name="T22" fmla="*/ 144 w 204"/>
                  <a:gd name="T23" fmla="*/ 47 h 50"/>
                  <a:gd name="T24" fmla="*/ 179 w 204"/>
                  <a:gd name="T25" fmla="*/ 47 h 50"/>
                  <a:gd name="T26" fmla="*/ 179 w 204"/>
                  <a:gd name="T27" fmla="*/ 47 h 50"/>
                  <a:gd name="T28" fmla="*/ 204 w 204"/>
                  <a:gd name="T29" fmla="*/ 46 h 50"/>
                  <a:gd name="T30" fmla="*/ 202 w 204"/>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 h="50">
                    <a:moveTo>
                      <a:pt x="202" y="0"/>
                    </a:moveTo>
                    <a:lnTo>
                      <a:pt x="0" y="4"/>
                    </a:lnTo>
                    <a:lnTo>
                      <a:pt x="20" y="50"/>
                    </a:lnTo>
                    <a:lnTo>
                      <a:pt x="38" y="50"/>
                    </a:lnTo>
                    <a:lnTo>
                      <a:pt x="38" y="50"/>
                    </a:lnTo>
                    <a:lnTo>
                      <a:pt x="51" y="50"/>
                    </a:lnTo>
                    <a:lnTo>
                      <a:pt x="53" y="50"/>
                    </a:lnTo>
                    <a:lnTo>
                      <a:pt x="63" y="48"/>
                    </a:lnTo>
                    <a:lnTo>
                      <a:pt x="105" y="48"/>
                    </a:lnTo>
                    <a:lnTo>
                      <a:pt x="109" y="48"/>
                    </a:lnTo>
                    <a:lnTo>
                      <a:pt x="143" y="47"/>
                    </a:lnTo>
                    <a:lnTo>
                      <a:pt x="144" y="47"/>
                    </a:lnTo>
                    <a:lnTo>
                      <a:pt x="179" y="47"/>
                    </a:lnTo>
                    <a:lnTo>
                      <a:pt x="179" y="47"/>
                    </a:lnTo>
                    <a:lnTo>
                      <a:pt x="204" y="46"/>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3" name="Freeform 282"/>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4" name="Freeform 283"/>
              <p:cNvSpPr/>
              <p:nvPr/>
            </p:nvSpPr>
            <p:spPr bwMode="auto">
              <a:xfrm>
                <a:off x="3002707" y="3522375"/>
                <a:ext cx="76779" cy="63309"/>
              </a:xfrm>
              <a:custGeom>
                <a:avLst/>
                <a:gdLst>
                  <a:gd name="T0" fmla="*/ 37 w 57"/>
                  <a:gd name="T1" fmla="*/ 0 h 47"/>
                  <a:gd name="T2" fmla="*/ 0 w 57"/>
                  <a:gd name="T3" fmla="*/ 1 h 47"/>
                  <a:gd name="T4" fmla="*/ 22 w 57"/>
                  <a:gd name="T5" fmla="*/ 47 h 47"/>
                  <a:gd name="T6" fmla="*/ 40 w 57"/>
                  <a:gd name="T7" fmla="*/ 46 h 47"/>
                  <a:gd name="T8" fmla="*/ 40 w 57"/>
                  <a:gd name="T9" fmla="*/ 46 h 47"/>
                  <a:gd name="T10" fmla="*/ 57 w 57"/>
                  <a:gd name="T11" fmla="*/ 46 h 47"/>
                  <a:gd name="T12" fmla="*/ 37 w 5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7" h="47">
                    <a:moveTo>
                      <a:pt x="37" y="0"/>
                    </a:moveTo>
                    <a:lnTo>
                      <a:pt x="0" y="1"/>
                    </a:lnTo>
                    <a:lnTo>
                      <a:pt x="22" y="47"/>
                    </a:lnTo>
                    <a:lnTo>
                      <a:pt x="40" y="46"/>
                    </a:lnTo>
                    <a:lnTo>
                      <a:pt x="40" y="46"/>
                    </a:lnTo>
                    <a:lnTo>
                      <a:pt x="57" y="46"/>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5" name="Freeform 284"/>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6" name="Freeform 285"/>
              <p:cNvSpPr/>
              <p:nvPr/>
            </p:nvSpPr>
            <p:spPr bwMode="auto">
              <a:xfrm>
                <a:off x="2943440" y="3523722"/>
                <a:ext cx="88901" cy="63309"/>
              </a:xfrm>
              <a:custGeom>
                <a:avLst/>
                <a:gdLst>
                  <a:gd name="T0" fmla="*/ 44 w 66"/>
                  <a:gd name="T1" fmla="*/ 0 h 47"/>
                  <a:gd name="T2" fmla="*/ 0 w 66"/>
                  <a:gd name="T3" fmla="*/ 2 h 47"/>
                  <a:gd name="T4" fmla="*/ 1 w 66"/>
                  <a:gd name="T5" fmla="*/ 7 h 47"/>
                  <a:gd name="T6" fmla="*/ 9 w 66"/>
                  <a:gd name="T7" fmla="*/ 3 h 47"/>
                  <a:gd name="T8" fmla="*/ 13 w 66"/>
                  <a:gd name="T9" fmla="*/ 11 h 47"/>
                  <a:gd name="T10" fmla="*/ 1 w 66"/>
                  <a:gd name="T11" fmla="*/ 18 h 47"/>
                  <a:gd name="T12" fmla="*/ 1 w 66"/>
                  <a:gd name="T13" fmla="*/ 25 h 47"/>
                  <a:gd name="T14" fmla="*/ 16 w 66"/>
                  <a:gd name="T15" fmla="*/ 18 h 47"/>
                  <a:gd name="T16" fmla="*/ 20 w 66"/>
                  <a:gd name="T17" fmla="*/ 26 h 47"/>
                  <a:gd name="T18" fmla="*/ 1 w 66"/>
                  <a:gd name="T19" fmla="*/ 35 h 47"/>
                  <a:gd name="T20" fmla="*/ 1 w 66"/>
                  <a:gd name="T21" fmla="*/ 42 h 47"/>
                  <a:gd name="T22" fmla="*/ 23 w 66"/>
                  <a:gd name="T23" fmla="*/ 33 h 47"/>
                  <a:gd name="T24" fmla="*/ 27 w 66"/>
                  <a:gd name="T25" fmla="*/ 41 h 47"/>
                  <a:gd name="T26" fmla="*/ 13 w 66"/>
                  <a:gd name="T27" fmla="*/ 47 h 47"/>
                  <a:gd name="T28" fmla="*/ 16 w 66"/>
                  <a:gd name="T29" fmla="*/ 46 h 47"/>
                  <a:gd name="T30" fmla="*/ 26 w 66"/>
                  <a:gd name="T31" fmla="*/ 46 h 47"/>
                  <a:gd name="T32" fmla="*/ 31 w 66"/>
                  <a:gd name="T33" fmla="*/ 46 h 47"/>
                  <a:gd name="T34" fmla="*/ 46 w 66"/>
                  <a:gd name="T35" fmla="*/ 46 h 47"/>
                  <a:gd name="T36" fmla="*/ 48 w 66"/>
                  <a:gd name="T37" fmla="*/ 46 h 47"/>
                  <a:gd name="T38" fmla="*/ 66 w 66"/>
                  <a:gd name="T39" fmla="*/ 46 h 47"/>
                  <a:gd name="T40" fmla="*/ 44 w 6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7">
                    <a:moveTo>
                      <a:pt x="44" y="0"/>
                    </a:moveTo>
                    <a:lnTo>
                      <a:pt x="0" y="2"/>
                    </a:lnTo>
                    <a:lnTo>
                      <a:pt x="1" y="7"/>
                    </a:lnTo>
                    <a:lnTo>
                      <a:pt x="9" y="3"/>
                    </a:lnTo>
                    <a:lnTo>
                      <a:pt x="13" y="11"/>
                    </a:lnTo>
                    <a:lnTo>
                      <a:pt x="1" y="18"/>
                    </a:lnTo>
                    <a:lnTo>
                      <a:pt x="1" y="25"/>
                    </a:lnTo>
                    <a:lnTo>
                      <a:pt x="16" y="18"/>
                    </a:lnTo>
                    <a:lnTo>
                      <a:pt x="20" y="26"/>
                    </a:lnTo>
                    <a:lnTo>
                      <a:pt x="1" y="35"/>
                    </a:lnTo>
                    <a:lnTo>
                      <a:pt x="1" y="42"/>
                    </a:lnTo>
                    <a:lnTo>
                      <a:pt x="23" y="33"/>
                    </a:lnTo>
                    <a:lnTo>
                      <a:pt x="27" y="41"/>
                    </a:lnTo>
                    <a:lnTo>
                      <a:pt x="13" y="47"/>
                    </a:lnTo>
                    <a:lnTo>
                      <a:pt x="16" y="46"/>
                    </a:lnTo>
                    <a:lnTo>
                      <a:pt x="26" y="46"/>
                    </a:lnTo>
                    <a:lnTo>
                      <a:pt x="31" y="46"/>
                    </a:lnTo>
                    <a:lnTo>
                      <a:pt x="46" y="46"/>
                    </a:lnTo>
                    <a:lnTo>
                      <a:pt x="48" y="46"/>
                    </a:lnTo>
                    <a:lnTo>
                      <a:pt x="66" y="4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7" name="Freeform 286"/>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8" name="Freeform 287"/>
              <p:cNvSpPr/>
              <p:nvPr/>
            </p:nvSpPr>
            <p:spPr bwMode="auto">
              <a:xfrm>
                <a:off x="2944786" y="3527763"/>
                <a:ext cx="16164" cy="20205"/>
              </a:xfrm>
              <a:custGeom>
                <a:avLst/>
                <a:gdLst>
                  <a:gd name="T0" fmla="*/ 8 w 12"/>
                  <a:gd name="T1" fmla="*/ 0 h 15"/>
                  <a:gd name="T2" fmla="*/ 0 w 12"/>
                  <a:gd name="T3" fmla="*/ 4 h 15"/>
                  <a:gd name="T4" fmla="*/ 0 w 12"/>
                  <a:gd name="T5" fmla="*/ 15 h 15"/>
                  <a:gd name="T6" fmla="*/ 12 w 12"/>
                  <a:gd name="T7" fmla="*/ 8 h 15"/>
                  <a:gd name="T8" fmla="*/ 8 w 12"/>
                  <a:gd name="T9" fmla="*/ 0 h 15"/>
                </a:gdLst>
                <a:ahLst/>
                <a:cxnLst>
                  <a:cxn ang="0">
                    <a:pos x="T0" y="T1"/>
                  </a:cxn>
                  <a:cxn ang="0">
                    <a:pos x="T2" y="T3"/>
                  </a:cxn>
                  <a:cxn ang="0">
                    <a:pos x="T4" y="T5"/>
                  </a:cxn>
                  <a:cxn ang="0">
                    <a:pos x="T6" y="T7"/>
                  </a:cxn>
                  <a:cxn ang="0">
                    <a:pos x="T8" y="T9"/>
                  </a:cxn>
                </a:cxnLst>
                <a:rect l="0" t="0" r="r" b="b"/>
                <a:pathLst>
                  <a:path w="12" h="15">
                    <a:moveTo>
                      <a:pt x="8" y="0"/>
                    </a:moveTo>
                    <a:lnTo>
                      <a:pt x="0" y="4"/>
                    </a:lnTo>
                    <a:lnTo>
                      <a:pt x="0" y="15"/>
                    </a:lnTo>
                    <a:lnTo>
                      <a:pt x="12"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69" name="Freeform 288"/>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0" name="Freeform 289"/>
              <p:cNvSpPr/>
              <p:nvPr/>
            </p:nvSpPr>
            <p:spPr bwMode="auto">
              <a:xfrm>
                <a:off x="2944786" y="3547968"/>
                <a:ext cx="25593" cy="22899"/>
              </a:xfrm>
              <a:custGeom>
                <a:avLst/>
                <a:gdLst>
                  <a:gd name="T0" fmla="*/ 15 w 19"/>
                  <a:gd name="T1" fmla="*/ 0 h 17"/>
                  <a:gd name="T2" fmla="*/ 0 w 19"/>
                  <a:gd name="T3" fmla="*/ 7 h 17"/>
                  <a:gd name="T4" fmla="*/ 0 w 19"/>
                  <a:gd name="T5" fmla="*/ 17 h 17"/>
                  <a:gd name="T6" fmla="*/ 19 w 19"/>
                  <a:gd name="T7" fmla="*/ 8 h 17"/>
                  <a:gd name="T8" fmla="*/ 15 w 19"/>
                  <a:gd name="T9" fmla="*/ 0 h 17"/>
                </a:gdLst>
                <a:ahLst/>
                <a:cxnLst>
                  <a:cxn ang="0">
                    <a:pos x="T0" y="T1"/>
                  </a:cxn>
                  <a:cxn ang="0">
                    <a:pos x="T2" y="T3"/>
                  </a:cxn>
                  <a:cxn ang="0">
                    <a:pos x="T4" y="T5"/>
                  </a:cxn>
                  <a:cxn ang="0">
                    <a:pos x="T6" y="T7"/>
                  </a:cxn>
                  <a:cxn ang="0">
                    <a:pos x="T8" y="T9"/>
                  </a:cxn>
                </a:cxnLst>
                <a:rect l="0" t="0" r="r" b="b"/>
                <a:pathLst>
                  <a:path w="19" h="17">
                    <a:moveTo>
                      <a:pt x="15" y="0"/>
                    </a:moveTo>
                    <a:lnTo>
                      <a:pt x="0" y="7"/>
                    </a:lnTo>
                    <a:lnTo>
                      <a:pt x="0" y="17"/>
                    </a:lnTo>
                    <a:lnTo>
                      <a:pt x="19"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1" name="Freeform 290"/>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2" name="Freeform 291"/>
              <p:cNvSpPr/>
              <p:nvPr/>
            </p:nvSpPr>
            <p:spPr bwMode="auto">
              <a:xfrm>
                <a:off x="2944786" y="3568173"/>
                <a:ext cx="35022" cy="18858"/>
              </a:xfrm>
              <a:custGeom>
                <a:avLst/>
                <a:gdLst>
                  <a:gd name="T0" fmla="*/ 22 w 26"/>
                  <a:gd name="T1" fmla="*/ 0 h 14"/>
                  <a:gd name="T2" fmla="*/ 0 w 26"/>
                  <a:gd name="T3" fmla="*/ 9 h 14"/>
                  <a:gd name="T4" fmla="*/ 0 w 26"/>
                  <a:gd name="T5" fmla="*/ 14 h 14"/>
                  <a:gd name="T6" fmla="*/ 12 w 26"/>
                  <a:gd name="T7" fmla="*/ 14 h 14"/>
                  <a:gd name="T8" fmla="*/ 26 w 26"/>
                  <a:gd name="T9" fmla="*/ 8 h 14"/>
                  <a:gd name="T10" fmla="*/ 22 w 26"/>
                  <a:gd name="T11" fmla="*/ 0 h 14"/>
                </a:gdLst>
                <a:ahLst/>
                <a:cxnLst>
                  <a:cxn ang="0">
                    <a:pos x="T0" y="T1"/>
                  </a:cxn>
                  <a:cxn ang="0">
                    <a:pos x="T2" y="T3"/>
                  </a:cxn>
                  <a:cxn ang="0">
                    <a:pos x="T4" y="T5"/>
                  </a:cxn>
                  <a:cxn ang="0">
                    <a:pos x="T6" y="T7"/>
                  </a:cxn>
                  <a:cxn ang="0">
                    <a:pos x="T8" y="T9"/>
                  </a:cxn>
                  <a:cxn ang="0">
                    <a:pos x="T10" y="T11"/>
                  </a:cxn>
                </a:cxnLst>
                <a:rect l="0" t="0" r="r" b="b"/>
                <a:pathLst>
                  <a:path w="26" h="14">
                    <a:moveTo>
                      <a:pt x="22" y="0"/>
                    </a:moveTo>
                    <a:lnTo>
                      <a:pt x="0" y="9"/>
                    </a:lnTo>
                    <a:lnTo>
                      <a:pt x="0" y="14"/>
                    </a:lnTo>
                    <a:lnTo>
                      <a:pt x="12" y="14"/>
                    </a:lnTo>
                    <a:lnTo>
                      <a:pt x="26" y="8"/>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3" name="Freeform 292"/>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close/>
                  </a:path>
                </a:pathLst>
              </a:custGeom>
              <a:solidFill>
                <a:srgbClr val="08728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4" name="Freeform 293"/>
              <p:cNvSpPr/>
              <p:nvPr/>
            </p:nvSpPr>
            <p:spPr bwMode="auto">
              <a:xfrm>
                <a:off x="3021565" y="3453679"/>
                <a:ext cx="312500" cy="41757"/>
              </a:xfrm>
              <a:custGeom>
                <a:avLst/>
                <a:gdLst>
                  <a:gd name="T0" fmla="*/ 201 w 232"/>
                  <a:gd name="T1" fmla="*/ 0 h 31"/>
                  <a:gd name="T2" fmla="*/ 0 w 232"/>
                  <a:gd name="T3" fmla="*/ 2 h 31"/>
                  <a:gd name="T4" fmla="*/ 12 w 232"/>
                  <a:gd name="T5" fmla="*/ 31 h 31"/>
                  <a:gd name="T6" fmla="*/ 201 w 232"/>
                  <a:gd name="T7" fmla="*/ 28 h 31"/>
                  <a:gd name="T8" fmla="*/ 232 w 232"/>
                  <a:gd name="T9" fmla="*/ 13 h 31"/>
                  <a:gd name="T10" fmla="*/ 221 w 232"/>
                  <a:gd name="T11" fmla="*/ 9 h 31"/>
                  <a:gd name="T12" fmla="*/ 201 w 23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32" h="31">
                    <a:moveTo>
                      <a:pt x="201" y="0"/>
                    </a:moveTo>
                    <a:lnTo>
                      <a:pt x="0" y="2"/>
                    </a:lnTo>
                    <a:lnTo>
                      <a:pt x="12" y="31"/>
                    </a:lnTo>
                    <a:lnTo>
                      <a:pt x="201" y="28"/>
                    </a:lnTo>
                    <a:lnTo>
                      <a:pt x="232" y="13"/>
                    </a:lnTo>
                    <a:lnTo>
                      <a:pt x="221" y="9"/>
                    </a:lnTo>
                    <a:lnTo>
                      <a:pt x="2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5" name="Freeform 294"/>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close/>
                  </a:path>
                </a:pathLst>
              </a:custGeom>
              <a:solidFill>
                <a:srgbClr val="0F68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6" name="Freeform 295"/>
              <p:cNvSpPr/>
              <p:nvPr/>
            </p:nvSpPr>
            <p:spPr bwMode="auto">
              <a:xfrm>
                <a:off x="2971726" y="3456373"/>
                <a:ext cx="66003" cy="39063"/>
              </a:xfrm>
              <a:custGeom>
                <a:avLst/>
                <a:gdLst>
                  <a:gd name="T0" fmla="*/ 37 w 49"/>
                  <a:gd name="T1" fmla="*/ 0 h 29"/>
                  <a:gd name="T2" fmla="*/ 0 w 49"/>
                  <a:gd name="T3" fmla="*/ 2 h 29"/>
                  <a:gd name="T4" fmla="*/ 14 w 49"/>
                  <a:gd name="T5" fmla="*/ 29 h 29"/>
                  <a:gd name="T6" fmla="*/ 49 w 49"/>
                  <a:gd name="T7" fmla="*/ 29 h 29"/>
                  <a:gd name="T8" fmla="*/ 37 w 49"/>
                  <a:gd name="T9" fmla="*/ 0 h 29"/>
                </a:gdLst>
                <a:ahLst/>
                <a:cxnLst>
                  <a:cxn ang="0">
                    <a:pos x="T0" y="T1"/>
                  </a:cxn>
                  <a:cxn ang="0">
                    <a:pos x="T2" y="T3"/>
                  </a:cxn>
                  <a:cxn ang="0">
                    <a:pos x="T4" y="T5"/>
                  </a:cxn>
                  <a:cxn ang="0">
                    <a:pos x="T6" y="T7"/>
                  </a:cxn>
                  <a:cxn ang="0">
                    <a:pos x="T8" y="T9"/>
                  </a:cxn>
                </a:cxnLst>
                <a:rect l="0" t="0" r="r" b="b"/>
                <a:pathLst>
                  <a:path w="49" h="29">
                    <a:moveTo>
                      <a:pt x="37" y="0"/>
                    </a:moveTo>
                    <a:lnTo>
                      <a:pt x="0" y="2"/>
                    </a:lnTo>
                    <a:lnTo>
                      <a:pt x="14" y="29"/>
                    </a:lnTo>
                    <a:lnTo>
                      <a:pt x="49" y="2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7" name="Freeform 296"/>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close/>
                  </a:path>
                </a:pathLst>
              </a:custGeom>
              <a:solidFill>
                <a:srgbClr val="D4D9D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8" name="Freeform 297"/>
              <p:cNvSpPr/>
              <p:nvPr/>
            </p:nvSpPr>
            <p:spPr bwMode="auto">
              <a:xfrm>
                <a:off x="2934010" y="3459067"/>
                <a:ext cx="56573" cy="37716"/>
              </a:xfrm>
              <a:custGeom>
                <a:avLst/>
                <a:gdLst>
                  <a:gd name="T0" fmla="*/ 28 w 42"/>
                  <a:gd name="T1" fmla="*/ 0 h 28"/>
                  <a:gd name="T2" fmla="*/ 19 w 42"/>
                  <a:gd name="T3" fmla="*/ 0 h 28"/>
                  <a:gd name="T4" fmla="*/ 7 w 42"/>
                  <a:gd name="T5" fmla="*/ 0 h 28"/>
                  <a:gd name="T6" fmla="*/ 7 w 42"/>
                  <a:gd name="T7" fmla="*/ 0 h 28"/>
                  <a:gd name="T8" fmla="*/ 4 w 42"/>
                  <a:gd name="T9" fmla="*/ 0 h 28"/>
                  <a:gd name="T10" fmla="*/ 1 w 42"/>
                  <a:gd name="T11" fmla="*/ 2 h 28"/>
                  <a:gd name="T12" fmla="*/ 0 w 42"/>
                  <a:gd name="T13" fmla="*/ 4 h 28"/>
                  <a:gd name="T14" fmla="*/ 0 w 42"/>
                  <a:gd name="T15" fmla="*/ 8 h 28"/>
                  <a:gd name="T16" fmla="*/ 0 w 42"/>
                  <a:gd name="T17" fmla="*/ 20 h 28"/>
                  <a:gd name="T18" fmla="*/ 0 w 42"/>
                  <a:gd name="T19" fmla="*/ 20 h 28"/>
                  <a:gd name="T20" fmla="*/ 0 w 42"/>
                  <a:gd name="T21" fmla="*/ 23 h 28"/>
                  <a:gd name="T22" fmla="*/ 3 w 42"/>
                  <a:gd name="T23" fmla="*/ 23 h 28"/>
                  <a:gd name="T24" fmla="*/ 4 w 42"/>
                  <a:gd name="T25" fmla="*/ 27 h 28"/>
                  <a:gd name="T26" fmla="*/ 4 w 42"/>
                  <a:gd name="T27" fmla="*/ 27 h 28"/>
                  <a:gd name="T28" fmla="*/ 7 w 42"/>
                  <a:gd name="T29" fmla="*/ 28 h 28"/>
                  <a:gd name="T30" fmla="*/ 7 w 42"/>
                  <a:gd name="T31" fmla="*/ 28 h 28"/>
                  <a:gd name="T32" fmla="*/ 8 w 42"/>
                  <a:gd name="T33" fmla="*/ 28 h 28"/>
                  <a:gd name="T34" fmla="*/ 42 w 42"/>
                  <a:gd name="T35" fmla="*/ 27 h 28"/>
                  <a:gd name="T36" fmla="*/ 28 w 4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28">
                    <a:moveTo>
                      <a:pt x="28" y="0"/>
                    </a:moveTo>
                    <a:lnTo>
                      <a:pt x="19" y="0"/>
                    </a:lnTo>
                    <a:lnTo>
                      <a:pt x="7" y="0"/>
                    </a:lnTo>
                    <a:lnTo>
                      <a:pt x="7" y="0"/>
                    </a:lnTo>
                    <a:lnTo>
                      <a:pt x="4" y="0"/>
                    </a:lnTo>
                    <a:lnTo>
                      <a:pt x="1" y="2"/>
                    </a:lnTo>
                    <a:lnTo>
                      <a:pt x="0" y="4"/>
                    </a:lnTo>
                    <a:lnTo>
                      <a:pt x="0" y="8"/>
                    </a:lnTo>
                    <a:lnTo>
                      <a:pt x="0" y="20"/>
                    </a:lnTo>
                    <a:lnTo>
                      <a:pt x="0" y="20"/>
                    </a:lnTo>
                    <a:lnTo>
                      <a:pt x="0" y="23"/>
                    </a:lnTo>
                    <a:lnTo>
                      <a:pt x="3" y="23"/>
                    </a:lnTo>
                    <a:lnTo>
                      <a:pt x="4" y="27"/>
                    </a:lnTo>
                    <a:lnTo>
                      <a:pt x="4" y="27"/>
                    </a:lnTo>
                    <a:lnTo>
                      <a:pt x="7" y="28"/>
                    </a:lnTo>
                    <a:lnTo>
                      <a:pt x="7" y="28"/>
                    </a:lnTo>
                    <a:lnTo>
                      <a:pt x="8" y="28"/>
                    </a:lnTo>
                    <a:lnTo>
                      <a:pt x="42" y="2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79" name="Freeform 298"/>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close/>
                  </a:path>
                </a:pathLst>
              </a:custGeom>
              <a:solidFill>
                <a:srgbClr val="AAAE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0" name="Freeform 299"/>
              <p:cNvSpPr/>
              <p:nvPr/>
            </p:nvSpPr>
            <p:spPr bwMode="auto">
              <a:xfrm>
                <a:off x="2934010" y="3490048"/>
                <a:ext cx="5388" cy="5388"/>
              </a:xfrm>
              <a:custGeom>
                <a:avLst/>
                <a:gdLst>
                  <a:gd name="T0" fmla="*/ 3 w 4"/>
                  <a:gd name="T1" fmla="*/ 0 h 4"/>
                  <a:gd name="T2" fmla="*/ 0 w 4"/>
                  <a:gd name="T3" fmla="*/ 0 h 4"/>
                  <a:gd name="T4" fmla="*/ 0 w 4"/>
                  <a:gd name="T5" fmla="*/ 0 h 4"/>
                  <a:gd name="T6" fmla="*/ 3 w 4"/>
                  <a:gd name="T7" fmla="*/ 2 h 4"/>
                  <a:gd name="T8" fmla="*/ 4 w 4"/>
                  <a:gd name="T9" fmla="*/ 4 h 4"/>
                  <a:gd name="T10" fmla="*/ 3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3" y="0"/>
                    </a:moveTo>
                    <a:lnTo>
                      <a:pt x="0" y="0"/>
                    </a:lnTo>
                    <a:lnTo>
                      <a:pt x="0" y="0"/>
                    </a:lnTo>
                    <a:lnTo>
                      <a:pt x="3" y="2"/>
                    </a:lnTo>
                    <a:lnTo>
                      <a:pt x="4" y="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1" name="Freeform 300"/>
              <p:cNvSpPr/>
              <p:nvPr/>
            </p:nvSpPr>
            <p:spPr bwMode="auto">
              <a:xfrm>
                <a:off x="2896295" y="3363431"/>
                <a:ext cx="17511" cy="5388"/>
              </a:xfrm>
              <a:custGeom>
                <a:avLst/>
                <a:gdLst>
                  <a:gd name="T0" fmla="*/ 2 w 13"/>
                  <a:gd name="T1" fmla="*/ 4 h 4"/>
                  <a:gd name="T2" fmla="*/ 2 w 13"/>
                  <a:gd name="T3" fmla="*/ 4 h 4"/>
                  <a:gd name="T4" fmla="*/ 1 w 13"/>
                  <a:gd name="T5" fmla="*/ 4 h 4"/>
                  <a:gd name="T6" fmla="*/ 0 w 13"/>
                  <a:gd name="T7" fmla="*/ 2 h 4"/>
                  <a:gd name="T8" fmla="*/ 0 w 13"/>
                  <a:gd name="T9" fmla="*/ 2 h 4"/>
                  <a:gd name="T10" fmla="*/ 1 w 13"/>
                  <a:gd name="T11" fmla="*/ 0 h 4"/>
                  <a:gd name="T12" fmla="*/ 2 w 13"/>
                  <a:gd name="T13" fmla="*/ 0 h 4"/>
                  <a:gd name="T14" fmla="*/ 12 w 13"/>
                  <a:gd name="T15" fmla="*/ 0 h 4"/>
                  <a:gd name="T16" fmla="*/ 12 w 13"/>
                  <a:gd name="T17" fmla="*/ 0 h 4"/>
                  <a:gd name="T18" fmla="*/ 13 w 13"/>
                  <a:gd name="T19" fmla="*/ 0 h 4"/>
                  <a:gd name="T20" fmla="*/ 13 w 13"/>
                  <a:gd name="T21" fmla="*/ 2 h 4"/>
                  <a:gd name="T22" fmla="*/ 13 w 13"/>
                  <a:gd name="T23" fmla="*/ 2 h 4"/>
                  <a:gd name="T24" fmla="*/ 13 w 13"/>
                  <a:gd name="T25" fmla="*/ 3 h 4"/>
                  <a:gd name="T26" fmla="*/ 12 w 13"/>
                  <a:gd name="T27" fmla="*/ 4 h 4"/>
                  <a:gd name="T28" fmla="*/ 2 w 13"/>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4">
                    <a:moveTo>
                      <a:pt x="2" y="4"/>
                    </a:moveTo>
                    <a:lnTo>
                      <a:pt x="2" y="4"/>
                    </a:lnTo>
                    <a:lnTo>
                      <a:pt x="1" y="4"/>
                    </a:lnTo>
                    <a:lnTo>
                      <a:pt x="0" y="2"/>
                    </a:lnTo>
                    <a:lnTo>
                      <a:pt x="0" y="2"/>
                    </a:lnTo>
                    <a:lnTo>
                      <a:pt x="1" y="0"/>
                    </a:lnTo>
                    <a:lnTo>
                      <a:pt x="2" y="0"/>
                    </a:lnTo>
                    <a:lnTo>
                      <a:pt x="12" y="0"/>
                    </a:lnTo>
                    <a:lnTo>
                      <a:pt x="12" y="0"/>
                    </a:lnTo>
                    <a:lnTo>
                      <a:pt x="13" y="0"/>
                    </a:lnTo>
                    <a:lnTo>
                      <a:pt x="13" y="2"/>
                    </a:lnTo>
                    <a:lnTo>
                      <a:pt x="13" y="2"/>
                    </a:lnTo>
                    <a:lnTo>
                      <a:pt x="13" y="3"/>
                    </a:lnTo>
                    <a:lnTo>
                      <a:pt x="12" y="4"/>
                    </a:lnTo>
                    <a:lnTo>
                      <a:pt x="2" y="4"/>
                    </a:lnTo>
                    <a:close/>
                  </a:path>
                </a:pathLst>
              </a:custGeom>
              <a:solidFill>
                <a:srgbClr val="648C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2" name="Freeform 301"/>
              <p:cNvSpPr/>
              <p:nvPr/>
            </p:nvSpPr>
            <p:spPr bwMode="auto">
              <a:xfrm>
                <a:off x="2907071" y="3345920"/>
                <a:ext cx="391973" cy="35022"/>
              </a:xfrm>
              <a:custGeom>
                <a:avLst/>
                <a:gdLst>
                  <a:gd name="T0" fmla="*/ 15 w 291"/>
                  <a:gd name="T1" fmla="*/ 26 h 26"/>
                  <a:gd name="T2" fmla="*/ 15 w 291"/>
                  <a:gd name="T3" fmla="*/ 26 h 26"/>
                  <a:gd name="T4" fmla="*/ 9 w 291"/>
                  <a:gd name="T5" fmla="*/ 24 h 26"/>
                  <a:gd name="T6" fmla="*/ 4 w 291"/>
                  <a:gd name="T7" fmla="*/ 23 h 26"/>
                  <a:gd name="T8" fmla="*/ 1 w 291"/>
                  <a:gd name="T9" fmla="*/ 19 h 26"/>
                  <a:gd name="T10" fmla="*/ 0 w 291"/>
                  <a:gd name="T11" fmla="*/ 15 h 26"/>
                  <a:gd name="T12" fmla="*/ 0 w 291"/>
                  <a:gd name="T13" fmla="*/ 15 h 26"/>
                  <a:gd name="T14" fmla="*/ 1 w 291"/>
                  <a:gd name="T15" fmla="*/ 11 h 26"/>
                  <a:gd name="T16" fmla="*/ 4 w 291"/>
                  <a:gd name="T17" fmla="*/ 8 h 26"/>
                  <a:gd name="T18" fmla="*/ 8 w 291"/>
                  <a:gd name="T19" fmla="*/ 5 h 26"/>
                  <a:gd name="T20" fmla="*/ 15 w 291"/>
                  <a:gd name="T21" fmla="*/ 4 h 26"/>
                  <a:gd name="T22" fmla="*/ 277 w 291"/>
                  <a:gd name="T23" fmla="*/ 0 h 26"/>
                  <a:gd name="T24" fmla="*/ 277 w 291"/>
                  <a:gd name="T25" fmla="*/ 0 h 26"/>
                  <a:gd name="T26" fmla="*/ 282 w 291"/>
                  <a:gd name="T27" fmla="*/ 1 h 26"/>
                  <a:gd name="T28" fmla="*/ 287 w 291"/>
                  <a:gd name="T29" fmla="*/ 3 h 26"/>
                  <a:gd name="T30" fmla="*/ 290 w 291"/>
                  <a:gd name="T31" fmla="*/ 7 h 26"/>
                  <a:gd name="T32" fmla="*/ 291 w 291"/>
                  <a:gd name="T33" fmla="*/ 11 h 26"/>
                  <a:gd name="T34" fmla="*/ 291 w 291"/>
                  <a:gd name="T35" fmla="*/ 11 h 26"/>
                  <a:gd name="T36" fmla="*/ 290 w 291"/>
                  <a:gd name="T37" fmla="*/ 15 h 26"/>
                  <a:gd name="T38" fmla="*/ 287 w 291"/>
                  <a:gd name="T39" fmla="*/ 17 h 26"/>
                  <a:gd name="T40" fmla="*/ 283 w 291"/>
                  <a:gd name="T41" fmla="*/ 20 h 26"/>
                  <a:gd name="T42" fmla="*/ 277 w 291"/>
                  <a:gd name="T43" fmla="*/ 22 h 26"/>
                  <a:gd name="T44" fmla="*/ 15 w 291"/>
                  <a:gd name="T4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6">
                    <a:moveTo>
                      <a:pt x="15" y="26"/>
                    </a:moveTo>
                    <a:lnTo>
                      <a:pt x="15" y="26"/>
                    </a:lnTo>
                    <a:lnTo>
                      <a:pt x="9" y="24"/>
                    </a:lnTo>
                    <a:lnTo>
                      <a:pt x="4" y="23"/>
                    </a:lnTo>
                    <a:lnTo>
                      <a:pt x="1" y="19"/>
                    </a:lnTo>
                    <a:lnTo>
                      <a:pt x="0" y="15"/>
                    </a:lnTo>
                    <a:lnTo>
                      <a:pt x="0" y="15"/>
                    </a:lnTo>
                    <a:lnTo>
                      <a:pt x="1" y="11"/>
                    </a:lnTo>
                    <a:lnTo>
                      <a:pt x="4" y="8"/>
                    </a:lnTo>
                    <a:lnTo>
                      <a:pt x="8" y="5"/>
                    </a:lnTo>
                    <a:lnTo>
                      <a:pt x="15" y="4"/>
                    </a:lnTo>
                    <a:lnTo>
                      <a:pt x="277" y="0"/>
                    </a:lnTo>
                    <a:lnTo>
                      <a:pt x="277" y="0"/>
                    </a:lnTo>
                    <a:lnTo>
                      <a:pt x="282" y="1"/>
                    </a:lnTo>
                    <a:lnTo>
                      <a:pt x="287" y="3"/>
                    </a:lnTo>
                    <a:lnTo>
                      <a:pt x="290" y="7"/>
                    </a:lnTo>
                    <a:lnTo>
                      <a:pt x="291" y="11"/>
                    </a:lnTo>
                    <a:lnTo>
                      <a:pt x="291" y="11"/>
                    </a:lnTo>
                    <a:lnTo>
                      <a:pt x="290" y="15"/>
                    </a:lnTo>
                    <a:lnTo>
                      <a:pt x="287" y="17"/>
                    </a:lnTo>
                    <a:lnTo>
                      <a:pt x="283" y="20"/>
                    </a:lnTo>
                    <a:lnTo>
                      <a:pt x="277" y="22"/>
                    </a:lnTo>
                    <a:lnTo>
                      <a:pt x="15" y="26"/>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3" name="Freeform 302"/>
              <p:cNvSpPr/>
              <p:nvPr/>
            </p:nvSpPr>
            <p:spPr bwMode="auto">
              <a:xfrm>
                <a:off x="2928623" y="3341879"/>
                <a:ext cx="352910" cy="41757"/>
              </a:xfrm>
              <a:custGeom>
                <a:avLst/>
                <a:gdLst>
                  <a:gd name="T0" fmla="*/ 14 w 262"/>
                  <a:gd name="T1" fmla="*/ 31 h 31"/>
                  <a:gd name="T2" fmla="*/ 14 w 262"/>
                  <a:gd name="T3" fmla="*/ 31 h 31"/>
                  <a:gd name="T4" fmla="*/ 8 w 262"/>
                  <a:gd name="T5" fmla="*/ 30 h 31"/>
                  <a:gd name="T6" fmla="*/ 4 w 262"/>
                  <a:gd name="T7" fmla="*/ 27 h 31"/>
                  <a:gd name="T8" fmla="*/ 1 w 262"/>
                  <a:gd name="T9" fmla="*/ 23 h 31"/>
                  <a:gd name="T10" fmla="*/ 0 w 262"/>
                  <a:gd name="T11" fmla="*/ 18 h 31"/>
                  <a:gd name="T12" fmla="*/ 0 w 262"/>
                  <a:gd name="T13" fmla="*/ 18 h 31"/>
                  <a:gd name="T14" fmla="*/ 1 w 262"/>
                  <a:gd name="T15" fmla="*/ 12 h 31"/>
                  <a:gd name="T16" fmla="*/ 4 w 262"/>
                  <a:gd name="T17" fmla="*/ 8 h 31"/>
                  <a:gd name="T18" fmla="*/ 8 w 262"/>
                  <a:gd name="T19" fmla="*/ 6 h 31"/>
                  <a:gd name="T20" fmla="*/ 14 w 262"/>
                  <a:gd name="T21" fmla="*/ 4 h 31"/>
                  <a:gd name="T22" fmla="*/ 248 w 262"/>
                  <a:gd name="T23" fmla="*/ 0 h 31"/>
                  <a:gd name="T24" fmla="*/ 248 w 262"/>
                  <a:gd name="T25" fmla="*/ 0 h 31"/>
                  <a:gd name="T26" fmla="*/ 254 w 262"/>
                  <a:gd name="T27" fmla="*/ 2 h 31"/>
                  <a:gd name="T28" fmla="*/ 258 w 262"/>
                  <a:gd name="T29" fmla="*/ 4 h 31"/>
                  <a:gd name="T30" fmla="*/ 261 w 262"/>
                  <a:gd name="T31" fmla="*/ 8 h 31"/>
                  <a:gd name="T32" fmla="*/ 262 w 262"/>
                  <a:gd name="T33" fmla="*/ 14 h 31"/>
                  <a:gd name="T34" fmla="*/ 262 w 262"/>
                  <a:gd name="T35" fmla="*/ 14 h 31"/>
                  <a:gd name="T36" fmla="*/ 261 w 262"/>
                  <a:gd name="T37" fmla="*/ 19 h 31"/>
                  <a:gd name="T38" fmla="*/ 258 w 262"/>
                  <a:gd name="T39" fmla="*/ 23 h 31"/>
                  <a:gd name="T40" fmla="*/ 254 w 262"/>
                  <a:gd name="T41" fmla="*/ 26 h 31"/>
                  <a:gd name="T42" fmla="*/ 250 w 262"/>
                  <a:gd name="T43" fmla="*/ 27 h 31"/>
                  <a:gd name="T44" fmla="*/ 14 w 262"/>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2" h="31">
                    <a:moveTo>
                      <a:pt x="14" y="31"/>
                    </a:moveTo>
                    <a:lnTo>
                      <a:pt x="14" y="31"/>
                    </a:lnTo>
                    <a:lnTo>
                      <a:pt x="8" y="30"/>
                    </a:lnTo>
                    <a:lnTo>
                      <a:pt x="4" y="27"/>
                    </a:lnTo>
                    <a:lnTo>
                      <a:pt x="1" y="23"/>
                    </a:lnTo>
                    <a:lnTo>
                      <a:pt x="0" y="18"/>
                    </a:lnTo>
                    <a:lnTo>
                      <a:pt x="0" y="18"/>
                    </a:lnTo>
                    <a:lnTo>
                      <a:pt x="1" y="12"/>
                    </a:lnTo>
                    <a:lnTo>
                      <a:pt x="4" y="8"/>
                    </a:lnTo>
                    <a:lnTo>
                      <a:pt x="8" y="6"/>
                    </a:lnTo>
                    <a:lnTo>
                      <a:pt x="14" y="4"/>
                    </a:lnTo>
                    <a:lnTo>
                      <a:pt x="248" y="0"/>
                    </a:lnTo>
                    <a:lnTo>
                      <a:pt x="248" y="0"/>
                    </a:lnTo>
                    <a:lnTo>
                      <a:pt x="254" y="2"/>
                    </a:lnTo>
                    <a:lnTo>
                      <a:pt x="258" y="4"/>
                    </a:lnTo>
                    <a:lnTo>
                      <a:pt x="261" y="8"/>
                    </a:lnTo>
                    <a:lnTo>
                      <a:pt x="262" y="14"/>
                    </a:lnTo>
                    <a:lnTo>
                      <a:pt x="262" y="14"/>
                    </a:lnTo>
                    <a:lnTo>
                      <a:pt x="261" y="19"/>
                    </a:lnTo>
                    <a:lnTo>
                      <a:pt x="258" y="23"/>
                    </a:lnTo>
                    <a:lnTo>
                      <a:pt x="254" y="26"/>
                    </a:lnTo>
                    <a:lnTo>
                      <a:pt x="250" y="27"/>
                    </a:lnTo>
                    <a:lnTo>
                      <a:pt x="14" y="31"/>
                    </a:lnTo>
                    <a:close/>
                  </a:path>
                </a:pathLst>
              </a:custGeom>
              <a:solidFill>
                <a:srgbClr val="DE56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4" name="Freeform 303"/>
              <p:cNvSpPr/>
              <p:nvPr/>
            </p:nvSpPr>
            <p:spPr bwMode="auto">
              <a:xfrm>
                <a:off x="3134712" y="3341879"/>
                <a:ext cx="130658" cy="47145"/>
              </a:xfrm>
              <a:custGeom>
                <a:avLst/>
                <a:gdLst>
                  <a:gd name="T0" fmla="*/ 93 w 97"/>
                  <a:gd name="T1" fmla="*/ 27 h 35"/>
                  <a:gd name="T2" fmla="*/ 78 w 97"/>
                  <a:gd name="T3" fmla="*/ 35 h 35"/>
                  <a:gd name="T4" fmla="*/ 6 w 97"/>
                  <a:gd name="T5" fmla="*/ 35 h 35"/>
                  <a:gd name="T6" fmla="*/ 6 w 97"/>
                  <a:gd name="T7" fmla="*/ 35 h 35"/>
                  <a:gd name="T8" fmla="*/ 4 w 97"/>
                  <a:gd name="T9" fmla="*/ 34 h 35"/>
                  <a:gd name="T10" fmla="*/ 0 w 97"/>
                  <a:gd name="T11" fmla="*/ 31 h 35"/>
                  <a:gd name="T12" fmla="*/ 59 w 97"/>
                  <a:gd name="T13" fmla="*/ 30 h 35"/>
                  <a:gd name="T14" fmla="*/ 59 w 97"/>
                  <a:gd name="T15" fmla="*/ 30 h 35"/>
                  <a:gd name="T16" fmla="*/ 60 w 97"/>
                  <a:gd name="T17" fmla="*/ 27 h 35"/>
                  <a:gd name="T18" fmla="*/ 63 w 97"/>
                  <a:gd name="T19" fmla="*/ 22 h 35"/>
                  <a:gd name="T20" fmla="*/ 63 w 97"/>
                  <a:gd name="T21" fmla="*/ 16 h 35"/>
                  <a:gd name="T22" fmla="*/ 63 w 97"/>
                  <a:gd name="T23" fmla="*/ 12 h 35"/>
                  <a:gd name="T24" fmla="*/ 63 w 97"/>
                  <a:gd name="T25" fmla="*/ 6 h 35"/>
                  <a:gd name="T26" fmla="*/ 60 w 97"/>
                  <a:gd name="T27" fmla="*/ 0 h 35"/>
                  <a:gd name="T28" fmla="*/ 93 w 97"/>
                  <a:gd name="T29" fmla="*/ 0 h 35"/>
                  <a:gd name="T30" fmla="*/ 93 w 97"/>
                  <a:gd name="T31" fmla="*/ 0 h 35"/>
                  <a:gd name="T32" fmla="*/ 94 w 97"/>
                  <a:gd name="T33" fmla="*/ 2 h 35"/>
                  <a:gd name="T34" fmla="*/ 97 w 97"/>
                  <a:gd name="T35" fmla="*/ 8 h 35"/>
                  <a:gd name="T36" fmla="*/ 97 w 97"/>
                  <a:gd name="T37" fmla="*/ 16 h 35"/>
                  <a:gd name="T38" fmla="*/ 95 w 97"/>
                  <a:gd name="T39" fmla="*/ 22 h 35"/>
                  <a:gd name="T40" fmla="*/ 93 w 97"/>
                  <a:gd name="T41" fmla="*/ 27 h 35"/>
                  <a:gd name="T42" fmla="*/ 93 w 97"/>
                  <a:gd name="T4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35">
                    <a:moveTo>
                      <a:pt x="93" y="27"/>
                    </a:moveTo>
                    <a:lnTo>
                      <a:pt x="78" y="35"/>
                    </a:lnTo>
                    <a:lnTo>
                      <a:pt x="6" y="35"/>
                    </a:lnTo>
                    <a:lnTo>
                      <a:pt x="6" y="35"/>
                    </a:lnTo>
                    <a:lnTo>
                      <a:pt x="4" y="34"/>
                    </a:lnTo>
                    <a:lnTo>
                      <a:pt x="0" y="31"/>
                    </a:lnTo>
                    <a:lnTo>
                      <a:pt x="59" y="30"/>
                    </a:lnTo>
                    <a:lnTo>
                      <a:pt x="59" y="30"/>
                    </a:lnTo>
                    <a:lnTo>
                      <a:pt x="60" y="27"/>
                    </a:lnTo>
                    <a:lnTo>
                      <a:pt x="63" y="22"/>
                    </a:lnTo>
                    <a:lnTo>
                      <a:pt x="63" y="16"/>
                    </a:lnTo>
                    <a:lnTo>
                      <a:pt x="63" y="12"/>
                    </a:lnTo>
                    <a:lnTo>
                      <a:pt x="63" y="6"/>
                    </a:lnTo>
                    <a:lnTo>
                      <a:pt x="60" y="0"/>
                    </a:lnTo>
                    <a:lnTo>
                      <a:pt x="93" y="0"/>
                    </a:lnTo>
                    <a:lnTo>
                      <a:pt x="93" y="0"/>
                    </a:lnTo>
                    <a:lnTo>
                      <a:pt x="94" y="2"/>
                    </a:lnTo>
                    <a:lnTo>
                      <a:pt x="97" y="8"/>
                    </a:lnTo>
                    <a:lnTo>
                      <a:pt x="97" y="16"/>
                    </a:lnTo>
                    <a:lnTo>
                      <a:pt x="95" y="22"/>
                    </a:lnTo>
                    <a:lnTo>
                      <a:pt x="93" y="27"/>
                    </a:lnTo>
                    <a:lnTo>
                      <a:pt x="93" y="27"/>
                    </a:lnTo>
                    <a:close/>
                  </a:path>
                </a:pathLst>
              </a:custGeom>
              <a:solidFill>
                <a:srgbClr val="243E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5" name="Freeform 304"/>
              <p:cNvSpPr/>
              <p:nvPr/>
            </p:nvSpPr>
            <p:spPr bwMode="auto">
              <a:xfrm>
                <a:off x="2912459" y="3480618"/>
                <a:ext cx="383891" cy="68697"/>
              </a:xfrm>
              <a:custGeom>
                <a:avLst/>
                <a:gdLst>
                  <a:gd name="T0" fmla="*/ 1 w 285"/>
                  <a:gd name="T1" fmla="*/ 51 h 51"/>
                  <a:gd name="T2" fmla="*/ 0 w 285"/>
                  <a:gd name="T3" fmla="*/ 5 h 51"/>
                  <a:gd name="T4" fmla="*/ 283 w 285"/>
                  <a:gd name="T5" fmla="*/ 0 h 51"/>
                  <a:gd name="T6" fmla="*/ 285 w 285"/>
                  <a:gd name="T7" fmla="*/ 46 h 51"/>
                  <a:gd name="T8" fmla="*/ 1 w 285"/>
                  <a:gd name="T9" fmla="*/ 51 h 51"/>
                </a:gdLst>
                <a:ahLst/>
                <a:cxnLst>
                  <a:cxn ang="0">
                    <a:pos x="T0" y="T1"/>
                  </a:cxn>
                  <a:cxn ang="0">
                    <a:pos x="T2" y="T3"/>
                  </a:cxn>
                  <a:cxn ang="0">
                    <a:pos x="T4" y="T5"/>
                  </a:cxn>
                  <a:cxn ang="0">
                    <a:pos x="T6" y="T7"/>
                  </a:cxn>
                  <a:cxn ang="0">
                    <a:pos x="T8" y="T9"/>
                  </a:cxn>
                </a:cxnLst>
                <a:rect l="0" t="0" r="r" b="b"/>
                <a:pathLst>
                  <a:path w="285" h="51">
                    <a:moveTo>
                      <a:pt x="1" y="51"/>
                    </a:moveTo>
                    <a:lnTo>
                      <a:pt x="0" y="5"/>
                    </a:lnTo>
                    <a:lnTo>
                      <a:pt x="283" y="0"/>
                    </a:lnTo>
                    <a:lnTo>
                      <a:pt x="285" y="46"/>
                    </a:lnTo>
                    <a:lnTo>
                      <a:pt x="1" y="51"/>
                    </a:lnTo>
                    <a:close/>
                  </a:path>
                </a:pathLst>
              </a:custGeom>
              <a:solidFill>
                <a:srgbClr val="EAAB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6" name="Freeform 305"/>
              <p:cNvSpPr/>
              <p:nvPr/>
            </p:nvSpPr>
            <p:spPr bwMode="auto">
              <a:xfrm>
                <a:off x="2934010" y="3527763"/>
                <a:ext cx="340787" cy="21552"/>
              </a:xfrm>
              <a:custGeom>
                <a:avLst/>
                <a:gdLst>
                  <a:gd name="T0" fmla="*/ 0 w 253"/>
                  <a:gd name="T1" fmla="*/ 16 h 16"/>
                  <a:gd name="T2" fmla="*/ 0 w 253"/>
                  <a:gd name="T3" fmla="*/ 5 h 16"/>
                  <a:gd name="T4" fmla="*/ 253 w 253"/>
                  <a:gd name="T5" fmla="*/ 0 h 16"/>
                  <a:gd name="T6" fmla="*/ 253 w 253"/>
                  <a:gd name="T7" fmla="*/ 11 h 16"/>
                  <a:gd name="T8" fmla="*/ 0 w 253"/>
                  <a:gd name="T9" fmla="*/ 16 h 16"/>
                </a:gdLst>
                <a:ahLst/>
                <a:cxnLst>
                  <a:cxn ang="0">
                    <a:pos x="T0" y="T1"/>
                  </a:cxn>
                  <a:cxn ang="0">
                    <a:pos x="T2" y="T3"/>
                  </a:cxn>
                  <a:cxn ang="0">
                    <a:pos x="T4" y="T5"/>
                  </a:cxn>
                  <a:cxn ang="0">
                    <a:pos x="T6" y="T7"/>
                  </a:cxn>
                  <a:cxn ang="0">
                    <a:pos x="T8" y="T9"/>
                  </a:cxn>
                </a:cxnLst>
                <a:rect l="0" t="0" r="r" b="b"/>
                <a:pathLst>
                  <a:path w="253" h="16">
                    <a:moveTo>
                      <a:pt x="0" y="16"/>
                    </a:moveTo>
                    <a:lnTo>
                      <a:pt x="0" y="5"/>
                    </a:lnTo>
                    <a:lnTo>
                      <a:pt x="253" y="0"/>
                    </a:lnTo>
                    <a:lnTo>
                      <a:pt x="253" y="11"/>
                    </a:lnTo>
                    <a:lnTo>
                      <a:pt x="0" y="16"/>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7" name="Freeform 306"/>
              <p:cNvSpPr/>
              <p:nvPr/>
            </p:nvSpPr>
            <p:spPr bwMode="auto">
              <a:xfrm>
                <a:off x="2944786" y="3518334"/>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8" name="Freeform 307"/>
              <p:cNvSpPr/>
              <p:nvPr/>
            </p:nvSpPr>
            <p:spPr bwMode="auto">
              <a:xfrm>
                <a:off x="2969032"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89" name="Freeform 308"/>
              <p:cNvSpPr/>
              <p:nvPr/>
            </p:nvSpPr>
            <p:spPr bwMode="auto">
              <a:xfrm>
                <a:off x="2991931" y="3516987"/>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0" name="Freeform 309"/>
              <p:cNvSpPr/>
              <p:nvPr/>
            </p:nvSpPr>
            <p:spPr bwMode="auto">
              <a:xfrm>
                <a:off x="3016177" y="3516987"/>
                <a:ext cx="9429" cy="30981"/>
              </a:xfrm>
              <a:custGeom>
                <a:avLst/>
                <a:gdLst>
                  <a:gd name="T0" fmla="*/ 1 w 7"/>
                  <a:gd name="T1" fmla="*/ 23 h 23"/>
                  <a:gd name="T2" fmla="*/ 0 w 7"/>
                  <a:gd name="T3" fmla="*/ 0 h 23"/>
                  <a:gd name="T4" fmla="*/ 5 w 7"/>
                  <a:gd name="T5" fmla="*/ 0 h 23"/>
                  <a:gd name="T6" fmla="*/ 7 w 7"/>
                  <a:gd name="T7" fmla="*/ 23 h 23"/>
                  <a:gd name="T8" fmla="*/ 1 w 7"/>
                  <a:gd name="T9" fmla="*/ 23 h 23"/>
                </a:gdLst>
                <a:ahLst/>
                <a:cxnLst>
                  <a:cxn ang="0">
                    <a:pos x="T0" y="T1"/>
                  </a:cxn>
                  <a:cxn ang="0">
                    <a:pos x="T2" y="T3"/>
                  </a:cxn>
                  <a:cxn ang="0">
                    <a:pos x="T4" y="T5"/>
                  </a:cxn>
                  <a:cxn ang="0">
                    <a:pos x="T6" y="T7"/>
                  </a:cxn>
                  <a:cxn ang="0">
                    <a:pos x="T8" y="T9"/>
                  </a:cxn>
                </a:cxnLst>
                <a:rect l="0" t="0" r="r" b="b"/>
                <a:pathLst>
                  <a:path w="7" h="23">
                    <a:moveTo>
                      <a:pt x="1" y="23"/>
                    </a:moveTo>
                    <a:lnTo>
                      <a:pt x="0" y="0"/>
                    </a:lnTo>
                    <a:lnTo>
                      <a:pt x="5" y="0"/>
                    </a:lnTo>
                    <a:lnTo>
                      <a:pt x="7"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1" name="Freeform 310"/>
              <p:cNvSpPr/>
              <p:nvPr/>
            </p:nvSpPr>
            <p:spPr bwMode="auto">
              <a:xfrm>
                <a:off x="3041769" y="3514293"/>
                <a:ext cx="6735" cy="33675"/>
              </a:xfrm>
              <a:custGeom>
                <a:avLst/>
                <a:gdLst>
                  <a:gd name="T0" fmla="*/ 0 w 5"/>
                  <a:gd name="T1" fmla="*/ 25 h 25"/>
                  <a:gd name="T2" fmla="*/ 0 w 5"/>
                  <a:gd name="T3" fmla="*/ 2 h 25"/>
                  <a:gd name="T4" fmla="*/ 5 w 5"/>
                  <a:gd name="T5" fmla="*/ 0 h 25"/>
                  <a:gd name="T6" fmla="*/ 5 w 5"/>
                  <a:gd name="T7" fmla="*/ 23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lnTo>
                      <a:pt x="0" y="2"/>
                    </a:lnTo>
                    <a:lnTo>
                      <a:pt x="5" y="0"/>
                    </a:lnTo>
                    <a:lnTo>
                      <a:pt x="5" y="23"/>
                    </a:lnTo>
                    <a:lnTo>
                      <a:pt x="0" y="25"/>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2" name="Rectangle 311"/>
              <p:cNvSpPr>
                <a:spLocks noChangeArrowheads="1"/>
              </p:cNvSpPr>
              <p:nvPr/>
            </p:nvSpPr>
            <p:spPr bwMode="auto">
              <a:xfrm>
                <a:off x="3064668"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3" name="Rectangle 312"/>
              <p:cNvSpPr>
                <a:spLocks noChangeArrowheads="1"/>
              </p:cNvSpPr>
              <p:nvPr/>
            </p:nvSpPr>
            <p:spPr bwMode="auto">
              <a:xfrm>
                <a:off x="3088914" y="3514293"/>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4" name="Rectangle 313"/>
              <p:cNvSpPr>
                <a:spLocks noChangeArrowheads="1"/>
              </p:cNvSpPr>
              <p:nvPr/>
            </p:nvSpPr>
            <p:spPr bwMode="auto">
              <a:xfrm>
                <a:off x="3111812" y="3514293"/>
                <a:ext cx="8082"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5" name="Rectangle 314"/>
              <p:cNvSpPr>
                <a:spLocks noChangeArrowheads="1"/>
              </p:cNvSpPr>
              <p:nvPr/>
            </p:nvSpPr>
            <p:spPr bwMode="auto">
              <a:xfrm>
                <a:off x="3136058"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6" name="Rectangle 315"/>
              <p:cNvSpPr>
                <a:spLocks noChangeArrowheads="1"/>
              </p:cNvSpPr>
              <p:nvPr/>
            </p:nvSpPr>
            <p:spPr bwMode="auto">
              <a:xfrm>
                <a:off x="3160304"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7" name="Rectangle 316"/>
              <p:cNvSpPr>
                <a:spLocks noChangeArrowheads="1"/>
              </p:cNvSpPr>
              <p:nvPr/>
            </p:nvSpPr>
            <p:spPr bwMode="auto">
              <a:xfrm>
                <a:off x="3183203" y="3512946"/>
                <a:ext cx="6735" cy="30981"/>
              </a:xfrm>
              <a:prstGeom prst="rect">
                <a:avLst/>
              </a:prstGeom>
              <a:solidFill>
                <a:srgbClr val="F1C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8" name="Freeform 317"/>
              <p:cNvSpPr/>
              <p:nvPr/>
            </p:nvSpPr>
            <p:spPr bwMode="auto">
              <a:xfrm>
                <a:off x="3207449" y="3511599"/>
                <a:ext cx="8082" cy="32328"/>
              </a:xfrm>
              <a:custGeom>
                <a:avLst/>
                <a:gdLst>
                  <a:gd name="T0" fmla="*/ 1 w 6"/>
                  <a:gd name="T1" fmla="*/ 24 h 24"/>
                  <a:gd name="T2" fmla="*/ 0 w 6"/>
                  <a:gd name="T3" fmla="*/ 1 h 24"/>
                  <a:gd name="T4" fmla="*/ 5 w 6"/>
                  <a:gd name="T5" fmla="*/ 0 h 24"/>
                  <a:gd name="T6" fmla="*/ 6 w 6"/>
                  <a:gd name="T7" fmla="*/ 23 h 24"/>
                  <a:gd name="T8" fmla="*/ 1 w 6"/>
                  <a:gd name="T9" fmla="*/ 24 h 24"/>
                </a:gdLst>
                <a:ahLst/>
                <a:cxnLst>
                  <a:cxn ang="0">
                    <a:pos x="T0" y="T1"/>
                  </a:cxn>
                  <a:cxn ang="0">
                    <a:pos x="T2" y="T3"/>
                  </a:cxn>
                  <a:cxn ang="0">
                    <a:pos x="T4" y="T5"/>
                  </a:cxn>
                  <a:cxn ang="0">
                    <a:pos x="T6" y="T7"/>
                  </a:cxn>
                  <a:cxn ang="0">
                    <a:pos x="T8" y="T9"/>
                  </a:cxn>
                </a:cxnLst>
                <a:rect l="0" t="0" r="r" b="b"/>
                <a:pathLst>
                  <a:path w="6" h="24">
                    <a:moveTo>
                      <a:pt x="1" y="24"/>
                    </a:moveTo>
                    <a:lnTo>
                      <a:pt x="0" y="1"/>
                    </a:lnTo>
                    <a:lnTo>
                      <a:pt x="5" y="0"/>
                    </a:lnTo>
                    <a:lnTo>
                      <a:pt x="6" y="23"/>
                    </a:lnTo>
                    <a:lnTo>
                      <a:pt x="1" y="24"/>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599" name="Freeform 318"/>
              <p:cNvSpPr/>
              <p:nvPr/>
            </p:nvSpPr>
            <p:spPr bwMode="auto">
              <a:xfrm>
                <a:off x="3230347" y="3511599"/>
                <a:ext cx="9429" cy="30981"/>
              </a:xfrm>
              <a:custGeom>
                <a:avLst/>
                <a:gdLst>
                  <a:gd name="T0" fmla="*/ 2 w 7"/>
                  <a:gd name="T1" fmla="*/ 23 h 23"/>
                  <a:gd name="T2" fmla="*/ 0 w 7"/>
                  <a:gd name="T3" fmla="*/ 0 h 23"/>
                  <a:gd name="T4" fmla="*/ 6 w 7"/>
                  <a:gd name="T5" fmla="*/ 0 h 23"/>
                  <a:gd name="T6" fmla="*/ 7 w 7"/>
                  <a:gd name="T7" fmla="*/ 23 h 23"/>
                  <a:gd name="T8" fmla="*/ 2 w 7"/>
                  <a:gd name="T9" fmla="*/ 23 h 23"/>
                </a:gdLst>
                <a:ahLst/>
                <a:cxnLst>
                  <a:cxn ang="0">
                    <a:pos x="T0" y="T1"/>
                  </a:cxn>
                  <a:cxn ang="0">
                    <a:pos x="T2" y="T3"/>
                  </a:cxn>
                  <a:cxn ang="0">
                    <a:pos x="T4" y="T5"/>
                  </a:cxn>
                  <a:cxn ang="0">
                    <a:pos x="T6" y="T7"/>
                  </a:cxn>
                  <a:cxn ang="0">
                    <a:pos x="T8" y="T9"/>
                  </a:cxn>
                </a:cxnLst>
                <a:rect l="0" t="0" r="r" b="b"/>
                <a:pathLst>
                  <a:path w="7" h="23">
                    <a:moveTo>
                      <a:pt x="2" y="23"/>
                    </a:moveTo>
                    <a:lnTo>
                      <a:pt x="0" y="0"/>
                    </a:lnTo>
                    <a:lnTo>
                      <a:pt x="6" y="0"/>
                    </a:lnTo>
                    <a:lnTo>
                      <a:pt x="7" y="23"/>
                    </a:lnTo>
                    <a:lnTo>
                      <a:pt x="2"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0" name="Freeform 319"/>
              <p:cNvSpPr/>
              <p:nvPr/>
            </p:nvSpPr>
            <p:spPr bwMode="auto">
              <a:xfrm>
                <a:off x="3254593" y="3511599"/>
                <a:ext cx="8082" cy="30981"/>
              </a:xfrm>
              <a:custGeom>
                <a:avLst/>
                <a:gdLst>
                  <a:gd name="T0" fmla="*/ 1 w 6"/>
                  <a:gd name="T1" fmla="*/ 23 h 23"/>
                  <a:gd name="T2" fmla="*/ 0 w 6"/>
                  <a:gd name="T3" fmla="*/ 0 h 23"/>
                  <a:gd name="T4" fmla="*/ 5 w 6"/>
                  <a:gd name="T5" fmla="*/ 0 h 23"/>
                  <a:gd name="T6" fmla="*/ 6 w 6"/>
                  <a:gd name="T7" fmla="*/ 23 h 23"/>
                  <a:gd name="T8" fmla="*/ 1 w 6"/>
                  <a:gd name="T9" fmla="*/ 23 h 23"/>
                </a:gdLst>
                <a:ahLst/>
                <a:cxnLst>
                  <a:cxn ang="0">
                    <a:pos x="T0" y="T1"/>
                  </a:cxn>
                  <a:cxn ang="0">
                    <a:pos x="T2" y="T3"/>
                  </a:cxn>
                  <a:cxn ang="0">
                    <a:pos x="T4" y="T5"/>
                  </a:cxn>
                  <a:cxn ang="0">
                    <a:pos x="T6" y="T7"/>
                  </a:cxn>
                  <a:cxn ang="0">
                    <a:pos x="T8" y="T9"/>
                  </a:cxn>
                </a:cxnLst>
                <a:rect l="0" t="0" r="r" b="b"/>
                <a:pathLst>
                  <a:path w="6" h="23">
                    <a:moveTo>
                      <a:pt x="1" y="23"/>
                    </a:moveTo>
                    <a:lnTo>
                      <a:pt x="0" y="0"/>
                    </a:lnTo>
                    <a:lnTo>
                      <a:pt x="5" y="0"/>
                    </a:lnTo>
                    <a:lnTo>
                      <a:pt x="6" y="23"/>
                    </a:lnTo>
                    <a:lnTo>
                      <a:pt x="1" y="23"/>
                    </a:lnTo>
                    <a:close/>
                  </a:path>
                </a:pathLst>
              </a:custGeom>
              <a:solidFill>
                <a:srgbClr val="F1CB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1" name="Freeform 320"/>
              <p:cNvSpPr/>
              <p:nvPr/>
            </p:nvSpPr>
            <p:spPr bwMode="auto">
              <a:xfrm>
                <a:off x="2901683" y="3414617"/>
                <a:ext cx="401401" cy="44451"/>
              </a:xfrm>
              <a:custGeom>
                <a:avLst/>
                <a:gdLst>
                  <a:gd name="T0" fmla="*/ 267 w 298"/>
                  <a:gd name="T1" fmla="*/ 27 h 33"/>
                  <a:gd name="T2" fmla="*/ 298 w 298"/>
                  <a:gd name="T3" fmla="*/ 14 h 33"/>
                  <a:gd name="T4" fmla="*/ 266 w 298"/>
                  <a:gd name="T5" fmla="*/ 0 h 33"/>
                  <a:gd name="T6" fmla="*/ 8 w 298"/>
                  <a:gd name="T7" fmla="*/ 6 h 33"/>
                  <a:gd name="T8" fmla="*/ 8 w 298"/>
                  <a:gd name="T9" fmla="*/ 6 h 33"/>
                  <a:gd name="T10" fmla="*/ 5 w 298"/>
                  <a:gd name="T11" fmla="*/ 6 h 33"/>
                  <a:gd name="T12" fmla="*/ 3 w 298"/>
                  <a:gd name="T13" fmla="*/ 7 h 33"/>
                  <a:gd name="T14" fmla="*/ 1 w 298"/>
                  <a:gd name="T15" fmla="*/ 10 h 33"/>
                  <a:gd name="T16" fmla="*/ 0 w 298"/>
                  <a:gd name="T17" fmla="*/ 14 h 33"/>
                  <a:gd name="T18" fmla="*/ 0 w 298"/>
                  <a:gd name="T19" fmla="*/ 26 h 33"/>
                  <a:gd name="T20" fmla="*/ 0 w 298"/>
                  <a:gd name="T21" fmla="*/ 26 h 33"/>
                  <a:gd name="T22" fmla="*/ 1 w 298"/>
                  <a:gd name="T23" fmla="*/ 29 h 33"/>
                  <a:gd name="T24" fmla="*/ 3 w 298"/>
                  <a:gd name="T25" fmla="*/ 31 h 33"/>
                  <a:gd name="T26" fmla="*/ 5 w 298"/>
                  <a:gd name="T27" fmla="*/ 33 h 33"/>
                  <a:gd name="T28" fmla="*/ 8 w 298"/>
                  <a:gd name="T29" fmla="*/ 33 h 33"/>
                  <a:gd name="T30" fmla="*/ 267 w 298"/>
                  <a:gd name="T3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8" h="33">
                    <a:moveTo>
                      <a:pt x="267" y="27"/>
                    </a:moveTo>
                    <a:lnTo>
                      <a:pt x="298" y="14"/>
                    </a:lnTo>
                    <a:lnTo>
                      <a:pt x="266" y="0"/>
                    </a:lnTo>
                    <a:lnTo>
                      <a:pt x="8" y="6"/>
                    </a:lnTo>
                    <a:lnTo>
                      <a:pt x="8" y="6"/>
                    </a:lnTo>
                    <a:lnTo>
                      <a:pt x="5" y="6"/>
                    </a:lnTo>
                    <a:lnTo>
                      <a:pt x="3" y="7"/>
                    </a:lnTo>
                    <a:lnTo>
                      <a:pt x="1" y="10"/>
                    </a:lnTo>
                    <a:lnTo>
                      <a:pt x="0" y="14"/>
                    </a:lnTo>
                    <a:lnTo>
                      <a:pt x="0" y="26"/>
                    </a:lnTo>
                    <a:lnTo>
                      <a:pt x="0" y="26"/>
                    </a:lnTo>
                    <a:lnTo>
                      <a:pt x="1" y="29"/>
                    </a:lnTo>
                    <a:lnTo>
                      <a:pt x="3" y="31"/>
                    </a:lnTo>
                    <a:lnTo>
                      <a:pt x="5" y="33"/>
                    </a:lnTo>
                    <a:lnTo>
                      <a:pt x="8" y="33"/>
                    </a:lnTo>
                    <a:lnTo>
                      <a:pt x="267" y="27"/>
                    </a:lnTo>
                    <a:close/>
                  </a:path>
                </a:pathLst>
              </a:custGeom>
              <a:solidFill>
                <a:srgbClr val="D85A6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2" name="Freeform 321"/>
              <p:cNvSpPr/>
              <p:nvPr/>
            </p:nvSpPr>
            <p:spPr bwMode="auto">
              <a:xfrm>
                <a:off x="2901683" y="3433474"/>
                <a:ext cx="401401" cy="25593"/>
              </a:xfrm>
              <a:custGeom>
                <a:avLst/>
                <a:gdLst>
                  <a:gd name="T0" fmla="*/ 267 w 298"/>
                  <a:gd name="T1" fmla="*/ 13 h 19"/>
                  <a:gd name="T2" fmla="*/ 298 w 298"/>
                  <a:gd name="T3" fmla="*/ 0 h 19"/>
                  <a:gd name="T4" fmla="*/ 264 w 298"/>
                  <a:gd name="T5" fmla="*/ 0 h 19"/>
                  <a:gd name="T6" fmla="*/ 0 w 298"/>
                  <a:gd name="T7" fmla="*/ 5 h 19"/>
                  <a:gd name="T8" fmla="*/ 0 w 298"/>
                  <a:gd name="T9" fmla="*/ 12 h 19"/>
                  <a:gd name="T10" fmla="*/ 0 w 298"/>
                  <a:gd name="T11" fmla="*/ 12 h 19"/>
                  <a:gd name="T12" fmla="*/ 1 w 298"/>
                  <a:gd name="T13" fmla="*/ 15 h 19"/>
                  <a:gd name="T14" fmla="*/ 3 w 298"/>
                  <a:gd name="T15" fmla="*/ 17 h 19"/>
                  <a:gd name="T16" fmla="*/ 5 w 298"/>
                  <a:gd name="T17" fmla="*/ 19 h 19"/>
                  <a:gd name="T18" fmla="*/ 8 w 298"/>
                  <a:gd name="T19" fmla="*/ 19 h 19"/>
                  <a:gd name="T20" fmla="*/ 267 w 298"/>
                  <a:gd name="T21"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19">
                    <a:moveTo>
                      <a:pt x="267" y="13"/>
                    </a:moveTo>
                    <a:lnTo>
                      <a:pt x="298" y="0"/>
                    </a:lnTo>
                    <a:lnTo>
                      <a:pt x="264" y="0"/>
                    </a:lnTo>
                    <a:lnTo>
                      <a:pt x="0" y="5"/>
                    </a:lnTo>
                    <a:lnTo>
                      <a:pt x="0" y="12"/>
                    </a:lnTo>
                    <a:lnTo>
                      <a:pt x="0" y="12"/>
                    </a:lnTo>
                    <a:lnTo>
                      <a:pt x="1" y="15"/>
                    </a:lnTo>
                    <a:lnTo>
                      <a:pt x="3" y="17"/>
                    </a:lnTo>
                    <a:lnTo>
                      <a:pt x="5" y="19"/>
                    </a:lnTo>
                    <a:lnTo>
                      <a:pt x="8" y="19"/>
                    </a:lnTo>
                    <a:lnTo>
                      <a:pt x="267" y="13"/>
                    </a:lnTo>
                    <a:close/>
                  </a:path>
                </a:pathLst>
              </a:custGeom>
              <a:solidFill>
                <a:srgbClr val="A927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3" name="Freeform 322"/>
              <p:cNvSpPr/>
              <p:nvPr/>
            </p:nvSpPr>
            <p:spPr bwMode="auto">
              <a:xfrm>
                <a:off x="2924582" y="3414617"/>
                <a:ext cx="378503" cy="44451"/>
              </a:xfrm>
              <a:custGeom>
                <a:avLst/>
                <a:gdLst>
                  <a:gd name="T0" fmla="*/ 250 w 281"/>
                  <a:gd name="T1" fmla="*/ 27 h 33"/>
                  <a:gd name="T2" fmla="*/ 281 w 281"/>
                  <a:gd name="T3" fmla="*/ 14 h 33"/>
                  <a:gd name="T4" fmla="*/ 249 w 281"/>
                  <a:gd name="T5" fmla="*/ 0 h 33"/>
                  <a:gd name="T6" fmla="*/ 2 w 281"/>
                  <a:gd name="T7" fmla="*/ 6 h 33"/>
                  <a:gd name="T8" fmla="*/ 2 w 281"/>
                  <a:gd name="T9" fmla="*/ 6 h 33"/>
                  <a:gd name="T10" fmla="*/ 0 w 281"/>
                  <a:gd name="T11" fmla="*/ 19 h 33"/>
                  <a:gd name="T12" fmla="*/ 2 w 281"/>
                  <a:gd name="T13" fmla="*/ 33 h 33"/>
                  <a:gd name="T14" fmla="*/ 250 w 28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33">
                    <a:moveTo>
                      <a:pt x="250" y="27"/>
                    </a:moveTo>
                    <a:lnTo>
                      <a:pt x="281" y="14"/>
                    </a:lnTo>
                    <a:lnTo>
                      <a:pt x="249" y="0"/>
                    </a:lnTo>
                    <a:lnTo>
                      <a:pt x="2" y="6"/>
                    </a:lnTo>
                    <a:lnTo>
                      <a:pt x="2" y="6"/>
                    </a:lnTo>
                    <a:lnTo>
                      <a:pt x="0" y="19"/>
                    </a:lnTo>
                    <a:lnTo>
                      <a:pt x="2" y="33"/>
                    </a:lnTo>
                    <a:lnTo>
                      <a:pt x="25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4" name="Freeform 323"/>
              <p:cNvSpPr/>
              <p:nvPr/>
            </p:nvSpPr>
            <p:spPr bwMode="auto">
              <a:xfrm>
                <a:off x="2924582" y="3433474"/>
                <a:ext cx="378503" cy="25593"/>
              </a:xfrm>
              <a:custGeom>
                <a:avLst/>
                <a:gdLst>
                  <a:gd name="T0" fmla="*/ 250 w 281"/>
                  <a:gd name="T1" fmla="*/ 13 h 19"/>
                  <a:gd name="T2" fmla="*/ 281 w 281"/>
                  <a:gd name="T3" fmla="*/ 0 h 19"/>
                  <a:gd name="T4" fmla="*/ 247 w 281"/>
                  <a:gd name="T5" fmla="*/ 0 h 19"/>
                  <a:gd name="T6" fmla="*/ 0 w 281"/>
                  <a:gd name="T7" fmla="*/ 5 h 19"/>
                  <a:gd name="T8" fmla="*/ 0 w 281"/>
                  <a:gd name="T9" fmla="*/ 5 h 19"/>
                  <a:gd name="T10" fmla="*/ 2 w 281"/>
                  <a:gd name="T11" fmla="*/ 19 h 19"/>
                  <a:gd name="T12" fmla="*/ 250 w 28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81" h="19">
                    <a:moveTo>
                      <a:pt x="250" y="13"/>
                    </a:moveTo>
                    <a:lnTo>
                      <a:pt x="281" y="0"/>
                    </a:lnTo>
                    <a:lnTo>
                      <a:pt x="247" y="0"/>
                    </a:lnTo>
                    <a:lnTo>
                      <a:pt x="0" y="5"/>
                    </a:lnTo>
                    <a:lnTo>
                      <a:pt x="0" y="5"/>
                    </a:lnTo>
                    <a:lnTo>
                      <a:pt x="2" y="19"/>
                    </a:lnTo>
                    <a:lnTo>
                      <a:pt x="250" y="13"/>
                    </a:ln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5" name="Freeform 324"/>
              <p:cNvSpPr/>
              <p:nvPr/>
            </p:nvSpPr>
            <p:spPr bwMode="auto">
              <a:xfrm>
                <a:off x="2938052" y="3414617"/>
                <a:ext cx="365033" cy="44451"/>
              </a:xfrm>
              <a:custGeom>
                <a:avLst/>
                <a:gdLst>
                  <a:gd name="T0" fmla="*/ 240 w 271"/>
                  <a:gd name="T1" fmla="*/ 27 h 33"/>
                  <a:gd name="T2" fmla="*/ 271 w 271"/>
                  <a:gd name="T3" fmla="*/ 14 h 33"/>
                  <a:gd name="T4" fmla="*/ 239 w 271"/>
                  <a:gd name="T5" fmla="*/ 0 h 33"/>
                  <a:gd name="T6" fmla="*/ 1 w 271"/>
                  <a:gd name="T7" fmla="*/ 4 h 33"/>
                  <a:gd name="T8" fmla="*/ 1 w 271"/>
                  <a:gd name="T9" fmla="*/ 4 h 33"/>
                  <a:gd name="T10" fmla="*/ 0 w 271"/>
                  <a:gd name="T11" fmla="*/ 19 h 33"/>
                  <a:gd name="T12" fmla="*/ 1 w 271"/>
                  <a:gd name="T13" fmla="*/ 33 h 33"/>
                  <a:gd name="T14" fmla="*/ 240 w 271"/>
                  <a:gd name="T15" fmla="*/ 2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33">
                    <a:moveTo>
                      <a:pt x="240" y="27"/>
                    </a:moveTo>
                    <a:lnTo>
                      <a:pt x="271" y="14"/>
                    </a:lnTo>
                    <a:lnTo>
                      <a:pt x="239" y="0"/>
                    </a:lnTo>
                    <a:lnTo>
                      <a:pt x="1" y="4"/>
                    </a:lnTo>
                    <a:lnTo>
                      <a:pt x="1" y="4"/>
                    </a:lnTo>
                    <a:lnTo>
                      <a:pt x="0" y="19"/>
                    </a:lnTo>
                    <a:lnTo>
                      <a:pt x="1" y="33"/>
                    </a:lnTo>
                    <a:lnTo>
                      <a:pt x="240" y="27"/>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6" name="Freeform 325"/>
              <p:cNvSpPr/>
              <p:nvPr/>
            </p:nvSpPr>
            <p:spPr bwMode="auto">
              <a:xfrm>
                <a:off x="2938052" y="3433474"/>
                <a:ext cx="365033" cy="25593"/>
              </a:xfrm>
              <a:custGeom>
                <a:avLst/>
                <a:gdLst>
                  <a:gd name="T0" fmla="*/ 240 w 271"/>
                  <a:gd name="T1" fmla="*/ 13 h 19"/>
                  <a:gd name="T2" fmla="*/ 271 w 271"/>
                  <a:gd name="T3" fmla="*/ 0 h 19"/>
                  <a:gd name="T4" fmla="*/ 237 w 271"/>
                  <a:gd name="T5" fmla="*/ 0 h 19"/>
                  <a:gd name="T6" fmla="*/ 0 w 271"/>
                  <a:gd name="T7" fmla="*/ 5 h 19"/>
                  <a:gd name="T8" fmla="*/ 0 w 271"/>
                  <a:gd name="T9" fmla="*/ 5 h 19"/>
                  <a:gd name="T10" fmla="*/ 1 w 271"/>
                  <a:gd name="T11" fmla="*/ 19 h 19"/>
                  <a:gd name="T12" fmla="*/ 240 w 271"/>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271" h="19">
                    <a:moveTo>
                      <a:pt x="240" y="13"/>
                    </a:moveTo>
                    <a:lnTo>
                      <a:pt x="271" y="0"/>
                    </a:lnTo>
                    <a:lnTo>
                      <a:pt x="237" y="0"/>
                    </a:lnTo>
                    <a:lnTo>
                      <a:pt x="0" y="5"/>
                    </a:lnTo>
                    <a:lnTo>
                      <a:pt x="0" y="5"/>
                    </a:lnTo>
                    <a:lnTo>
                      <a:pt x="1" y="19"/>
                    </a:lnTo>
                    <a:lnTo>
                      <a:pt x="240" y="13"/>
                    </a:lnTo>
                    <a:close/>
                  </a:path>
                </a:pathLst>
              </a:custGeom>
              <a:solidFill>
                <a:srgbClr val="E4A5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7" name="Freeform 326"/>
              <p:cNvSpPr/>
              <p:nvPr/>
            </p:nvSpPr>
            <p:spPr bwMode="auto">
              <a:xfrm>
                <a:off x="3257287" y="3414617"/>
                <a:ext cx="45797" cy="36369"/>
              </a:xfrm>
              <a:custGeom>
                <a:avLst/>
                <a:gdLst>
                  <a:gd name="T0" fmla="*/ 3 w 34"/>
                  <a:gd name="T1" fmla="*/ 27 h 27"/>
                  <a:gd name="T2" fmla="*/ 34 w 34"/>
                  <a:gd name="T3" fmla="*/ 14 h 27"/>
                  <a:gd name="T4" fmla="*/ 2 w 34"/>
                  <a:gd name="T5" fmla="*/ 0 h 27"/>
                  <a:gd name="T6" fmla="*/ 2 w 34"/>
                  <a:gd name="T7" fmla="*/ 0 h 27"/>
                  <a:gd name="T8" fmla="*/ 0 w 34"/>
                  <a:gd name="T9" fmla="*/ 14 h 27"/>
                  <a:gd name="T10" fmla="*/ 0 w 34"/>
                  <a:gd name="T11" fmla="*/ 14 h 27"/>
                  <a:gd name="T12" fmla="*/ 3 w 34"/>
                  <a:gd name="T13" fmla="*/ 27 h 27"/>
                  <a:gd name="T14" fmla="*/ 3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3" y="27"/>
                    </a:moveTo>
                    <a:lnTo>
                      <a:pt x="34" y="14"/>
                    </a:lnTo>
                    <a:lnTo>
                      <a:pt x="2" y="0"/>
                    </a:lnTo>
                    <a:lnTo>
                      <a:pt x="2" y="0"/>
                    </a:lnTo>
                    <a:lnTo>
                      <a:pt x="0" y="14"/>
                    </a:lnTo>
                    <a:lnTo>
                      <a:pt x="0" y="14"/>
                    </a:lnTo>
                    <a:lnTo>
                      <a:pt x="3" y="27"/>
                    </a:lnTo>
                    <a:lnTo>
                      <a:pt x="3" y="27"/>
                    </a:lnTo>
                    <a:close/>
                  </a:path>
                </a:pathLst>
              </a:custGeom>
              <a:solidFill>
                <a:srgbClr val="DFAE6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8" name="Freeform 327"/>
              <p:cNvSpPr/>
              <p:nvPr/>
            </p:nvSpPr>
            <p:spPr bwMode="auto">
              <a:xfrm>
                <a:off x="3257287" y="3433474"/>
                <a:ext cx="45797" cy="17511"/>
              </a:xfrm>
              <a:custGeom>
                <a:avLst/>
                <a:gdLst>
                  <a:gd name="T0" fmla="*/ 3 w 34"/>
                  <a:gd name="T1" fmla="*/ 13 h 13"/>
                  <a:gd name="T2" fmla="*/ 34 w 34"/>
                  <a:gd name="T3" fmla="*/ 0 h 13"/>
                  <a:gd name="T4" fmla="*/ 0 w 34"/>
                  <a:gd name="T5" fmla="*/ 0 h 13"/>
                  <a:gd name="T6" fmla="*/ 0 w 34"/>
                  <a:gd name="T7" fmla="*/ 0 h 13"/>
                  <a:gd name="T8" fmla="*/ 3 w 34"/>
                  <a:gd name="T9" fmla="*/ 13 h 13"/>
                  <a:gd name="T10" fmla="*/ 3 w 34"/>
                  <a:gd name="T11" fmla="*/ 13 h 13"/>
                </a:gdLst>
                <a:ahLst/>
                <a:cxnLst>
                  <a:cxn ang="0">
                    <a:pos x="T0" y="T1"/>
                  </a:cxn>
                  <a:cxn ang="0">
                    <a:pos x="T2" y="T3"/>
                  </a:cxn>
                  <a:cxn ang="0">
                    <a:pos x="T4" y="T5"/>
                  </a:cxn>
                  <a:cxn ang="0">
                    <a:pos x="T6" y="T7"/>
                  </a:cxn>
                  <a:cxn ang="0">
                    <a:pos x="T8" y="T9"/>
                  </a:cxn>
                  <a:cxn ang="0">
                    <a:pos x="T10" y="T11"/>
                  </a:cxn>
                </a:cxnLst>
                <a:rect l="0" t="0" r="r" b="b"/>
                <a:pathLst>
                  <a:path w="34" h="13">
                    <a:moveTo>
                      <a:pt x="3" y="13"/>
                    </a:moveTo>
                    <a:lnTo>
                      <a:pt x="34" y="0"/>
                    </a:lnTo>
                    <a:lnTo>
                      <a:pt x="0" y="0"/>
                    </a:lnTo>
                    <a:lnTo>
                      <a:pt x="0" y="0"/>
                    </a:lnTo>
                    <a:lnTo>
                      <a:pt x="3" y="13"/>
                    </a:lnTo>
                    <a:lnTo>
                      <a:pt x="3" y="13"/>
                    </a:lnTo>
                    <a:close/>
                  </a:path>
                </a:pathLst>
              </a:custGeom>
              <a:solidFill>
                <a:srgbClr val="B689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09" name="Freeform 328"/>
              <p:cNvSpPr/>
              <p:nvPr/>
            </p:nvSpPr>
            <p:spPr bwMode="auto">
              <a:xfrm>
                <a:off x="3288268" y="3425392"/>
                <a:ext cx="14817" cy="13470"/>
              </a:xfrm>
              <a:custGeom>
                <a:avLst/>
                <a:gdLst>
                  <a:gd name="T0" fmla="*/ 0 w 11"/>
                  <a:gd name="T1" fmla="*/ 10 h 10"/>
                  <a:gd name="T2" fmla="*/ 11 w 11"/>
                  <a:gd name="T3" fmla="*/ 6 h 10"/>
                  <a:gd name="T4" fmla="*/ 0 w 11"/>
                  <a:gd name="T5" fmla="*/ 0 h 10"/>
                  <a:gd name="T6" fmla="*/ 0 w 11"/>
                  <a:gd name="T7" fmla="*/ 0 h 10"/>
                  <a:gd name="T8" fmla="*/ 0 w 11"/>
                  <a:gd name="T9" fmla="*/ 6 h 10"/>
                  <a:gd name="T10" fmla="*/ 0 w 11"/>
                  <a:gd name="T11" fmla="*/ 6 h 10"/>
                  <a:gd name="T12" fmla="*/ 0 w 11"/>
                  <a:gd name="T13" fmla="*/ 10 h 10"/>
                  <a:gd name="T14" fmla="*/ 0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0" y="10"/>
                    </a:moveTo>
                    <a:lnTo>
                      <a:pt x="11" y="6"/>
                    </a:lnTo>
                    <a:lnTo>
                      <a:pt x="0" y="0"/>
                    </a:lnTo>
                    <a:lnTo>
                      <a:pt x="0" y="0"/>
                    </a:lnTo>
                    <a:lnTo>
                      <a:pt x="0" y="6"/>
                    </a:lnTo>
                    <a:lnTo>
                      <a:pt x="0" y="6"/>
                    </a:lnTo>
                    <a:lnTo>
                      <a:pt x="0" y="10"/>
                    </a:lnTo>
                    <a:lnTo>
                      <a:pt x="0" y="10"/>
                    </a:lnTo>
                    <a:close/>
                  </a:path>
                </a:pathLst>
              </a:custGeom>
              <a:solidFill>
                <a:srgbClr val="2323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3" name="Freeform 650"/>
              <p:cNvSpPr/>
              <p:nvPr/>
            </p:nvSpPr>
            <p:spPr bwMode="auto">
              <a:xfrm>
                <a:off x="2539344" y="3533151"/>
                <a:ext cx="227641" cy="289602"/>
              </a:xfrm>
              <a:custGeom>
                <a:avLst/>
                <a:gdLst>
                  <a:gd name="T0" fmla="*/ 143 w 169"/>
                  <a:gd name="T1" fmla="*/ 30 h 215"/>
                  <a:gd name="T2" fmla="*/ 122 w 169"/>
                  <a:gd name="T3" fmla="*/ 62 h 215"/>
                  <a:gd name="T4" fmla="*/ 110 w 169"/>
                  <a:gd name="T5" fmla="*/ 78 h 215"/>
                  <a:gd name="T6" fmla="*/ 108 w 169"/>
                  <a:gd name="T7" fmla="*/ 77 h 215"/>
                  <a:gd name="T8" fmla="*/ 116 w 169"/>
                  <a:gd name="T9" fmla="*/ 36 h 215"/>
                  <a:gd name="T10" fmla="*/ 119 w 169"/>
                  <a:gd name="T11" fmla="*/ 16 h 215"/>
                  <a:gd name="T12" fmla="*/ 118 w 169"/>
                  <a:gd name="T13" fmla="*/ 8 h 215"/>
                  <a:gd name="T14" fmla="*/ 114 w 169"/>
                  <a:gd name="T15" fmla="*/ 3 h 215"/>
                  <a:gd name="T16" fmla="*/ 108 w 169"/>
                  <a:gd name="T17" fmla="*/ 0 h 215"/>
                  <a:gd name="T18" fmla="*/ 103 w 169"/>
                  <a:gd name="T19" fmla="*/ 1 h 215"/>
                  <a:gd name="T20" fmla="*/ 97 w 169"/>
                  <a:gd name="T21" fmla="*/ 4 h 215"/>
                  <a:gd name="T22" fmla="*/ 91 w 169"/>
                  <a:gd name="T23" fmla="*/ 18 h 215"/>
                  <a:gd name="T24" fmla="*/ 88 w 169"/>
                  <a:gd name="T25" fmla="*/ 27 h 215"/>
                  <a:gd name="T26" fmla="*/ 77 w 169"/>
                  <a:gd name="T27" fmla="*/ 59 h 215"/>
                  <a:gd name="T28" fmla="*/ 72 w 169"/>
                  <a:gd name="T29" fmla="*/ 69 h 215"/>
                  <a:gd name="T30" fmla="*/ 73 w 169"/>
                  <a:gd name="T31" fmla="*/ 58 h 215"/>
                  <a:gd name="T32" fmla="*/ 76 w 169"/>
                  <a:gd name="T33" fmla="*/ 35 h 215"/>
                  <a:gd name="T34" fmla="*/ 74 w 169"/>
                  <a:gd name="T35" fmla="*/ 20 h 215"/>
                  <a:gd name="T36" fmla="*/ 70 w 169"/>
                  <a:gd name="T37" fmla="*/ 13 h 215"/>
                  <a:gd name="T38" fmla="*/ 64 w 169"/>
                  <a:gd name="T39" fmla="*/ 13 h 215"/>
                  <a:gd name="T40" fmla="*/ 60 w 169"/>
                  <a:gd name="T41" fmla="*/ 15 h 215"/>
                  <a:gd name="T42" fmla="*/ 53 w 169"/>
                  <a:gd name="T43" fmla="*/ 28 h 215"/>
                  <a:gd name="T44" fmla="*/ 34 w 169"/>
                  <a:gd name="T45" fmla="*/ 92 h 215"/>
                  <a:gd name="T46" fmla="*/ 24 w 169"/>
                  <a:gd name="T47" fmla="*/ 115 h 215"/>
                  <a:gd name="T48" fmla="*/ 8 w 169"/>
                  <a:gd name="T49" fmla="*/ 154 h 215"/>
                  <a:gd name="T50" fmla="*/ 0 w 169"/>
                  <a:gd name="T51" fmla="*/ 178 h 215"/>
                  <a:gd name="T52" fmla="*/ 24 w 169"/>
                  <a:gd name="T53" fmla="*/ 196 h 215"/>
                  <a:gd name="T54" fmla="*/ 47 w 169"/>
                  <a:gd name="T55" fmla="*/ 215 h 215"/>
                  <a:gd name="T56" fmla="*/ 56 w 169"/>
                  <a:gd name="T57" fmla="*/ 208 h 215"/>
                  <a:gd name="T58" fmla="*/ 93 w 169"/>
                  <a:gd name="T59" fmla="*/ 189 h 215"/>
                  <a:gd name="T60" fmla="*/ 126 w 169"/>
                  <a:gd name="T61" fmla="*/ 175 h 215"/>
                  <a:gd name="T62" fmla="*/ 158 w 169"/>
                  <a:gd name="T63" fmla="*/ 167 h 215"/>
                  <a:gd name="T64" fmla="*/ 159 w 169"/>
                  <a:gd name="T65" fmla="*/ 162 h 215"/>
                  <a:gd name="T66" fmla="*/ 161 w 169"/>
                  <a:gd name="T67" fmla="*/ 153 h 215"/>
                  <a:gd name="T68" fmla="*/ 154 w 169"/>
                  <a:gd name="T69" fmla="*/ 143 h 215"/>
                  <a:gd name="T70" fmla="*/ 138 w 169"/>
                  <a:gd name="T71" fmla="*/ 142 h 215"/>
                  <a:gd name="T72" fmla="*/ 124 w 169"/>
                  <a:gd name="T73" fmla="*/ 143 h 215"/>
                  <a:gd name="T74" fmla="*/ 110 w 169"/>
                  <a:gd name="T75" fmla="*/ 148 h 215"/>
                  <a:gd name="T76" fmla="*/ 105 w 169"/>
                  <a:gd name="T77" fmla="*/ 151 h 215"/>
                  <a:gd name="T78" fmla="*/ 154 w 169"/>
                  <a:gd name="T79" fmla="*/ 73 h 215"/>
                  <a:gd name="T80" fmla="*/ 168 w 169"/>
                  <a:gd name="T81" fmla="*/ 40 h 215"/>
                  <a:gd name="T82" fmla="*/ 169 w 169"/>
                  <a:gd name="T83" fmla="*/ 28 h 215"/>
                  <a:gd name="T84" fmla="*/ 166 w 169"/>
                  <a:gd name="T85" fmla="*/ 22 h 215"/>
                  <a:gd name="T86" fmla="*/ 162 w 169"/>
                  <a:gd name="T87" fmla="*/ 18 h 215"/>
                  <a:gd name="T88" fmla="*/ 157 w 169"/>
                  <a:gd name="T89" fmla="*/ 18 h 215"/>
                  <a:gd name="T90" fmla="*/ 150 w 169"/>
                  <a:gd name="T91" fmla="*/ 22 h 215"/>
                  <a:gd name="T92" fmla="*/ 143 w 169"/>
                  <a:gd name="T93" fmla="*/ 3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215">
                    <a:moveTo>
                      <a:pt x="143" y="30"/>
                    </a:moveTo>
                    <a:lnTo>
                      <a:pt x="143" y="30"/>
                    </a:lnTo>
                    <a:lnTo>
                      <a:pt x="134" y="46"/>
                    </a:lnTo>
                    <a:lnTo>
                      <a:pt x="122" y="62"/>
                    </a:lnTo>
                    <a:lnTo>
                      <a:pt x="112" y="76"/>
                    </a:lnTo>
                    <a:lnTo>
                      <a:pt x="110" y="78"/>
                    </a:lnTo>
                    <a:lnTo>
                      <a:pt x="108" y="78"/>
                    </a:lnTo>
                    <a:lnTo>
                      <a:pt x="108" y="77"/>
                    </a:lnTo>
                    <a:lnTo>
                      <a:pt x="108" y="77"/>
                    </a:lnTo>
                    <a:lnTo>
                      <a:pt x="116" y="36"/>
                    </a:lnTo>
                    <a:lnTo>
                      <a:pt x="119" y="16"/>
                    </a:lnTo>
                    <a:lnTo>
                      <a:pt x="119" y="16"/>
                    </a:lnTo>
                    <a:lnTo>
                      <a:pt x="119" y="12"/>
                    </a:lnTo>
                    <a:lnTo>
                      <a:pt x="118" y="8"/>
                    </a:lnTo>
                    <a:lnTo>
                      <a:pt x="116" y="4"/>
                    </a:lnTo>
                    <a:lnTo>
                      <a:pt x="114" y="3"/>
                    </a:lnTo>
                    <a:lnTo>
                      <a:pt x="111" y="0"/>
                    </a:lnTo>
                    <a:lnTo>
                      <a:pt x="108" y="0"/>
                    </a:lnTo>
                    <a:lnTo>
                      <a:pt x="105" y="0"/>
                    </a:lnTo>
                    <a:lnTo>
                      <a:pt x="103" y="1"/>
                    </a:lnTo>
                    <a:lnTo>
                      <a:pt x="103" y="1"/>
                    </a:lnTo>
                    <a:lnTo>
                      <a:pt x="97" y="4"/>
                    </a:lnTo>
                    <a:lnTo>
                      <a:pt x="93" y="9"/>
                    </a:lnTo>
                    <a:lnTo>
                      <a:pt x="91" y="18"/>
                    </a:lnTo>
                    <a:lnTo>
                      <a:pt x="88" y="27"/>
                    </a:lnTo>
                    <a:lnTo>
                      <a:pt x="88" y="27"/>
                    </a:lnTo>
                    <a:lnTo>
                      <a:pt x="83" y="47"/>
                    </a:lnTo>
                    <a:lnTo>
                      <a:pt x="77" y="59"/>
                    </a:lnTo>
                    <a:lnTo>
                      <a:pt x="73" y="66"/>
                    </a:lnTo>
                    <a:lnTo>
                      <a:pt x="72" y="69"/>
                    </a:lnTo>
                    <a:lnTo>
                      <a:pt x="72" y="69"/>
                    </a:lnTo>
                    <a:lnTo>
                      <a:pt x="73" y="58"/>
                    </a:lnTo>
                    <a:lnTo>
                      <a:pt x="74" y="47"/>
                    </a:lnTo>
                    <a:lnTo>
                      <a:pt x="76" y="35"/>
                    </a:lnTo>
                    <a:lnTo>
                      <a:pt x="74" y="24"/>
                    </a:lnTo>
                    <a:lnTo>
                      <a:pt x="74" y="20"/>
                    </a:lnTo>
                    <a:lnTo>
                      <a:pt x="73" y="16"/>
                    </a:lnTo>
                    <a:lnTo>
                      <a:pt x="70" y="13"/>
                    </a:lnTo>
                    <a:lnTo>
                      <a:pt x="68" y="12"/>
                    </a:lnTo>
                    <a:lnTo>
                      <a:pt x="64" y="13"/>
                    </a:lnTo>
                    <a:lnTo>
                      <a:pt x="60" y="15"/>
                    </a:lnTo>
                    <a:lnTo>
                      <a:pt x="60" y="15"/>
                    </a:lnTo>
                    <a:lnTo>
                      <a:pt x="57" y="20"/>
                    </a:lnTo>
                    <a:lnTo>
                      <a:pt x="53" y="28"/>
                    </a:lnTo>
                    <a:lnTo>
                      <a:pt x="45" y="55"/>
                    </a:lnTo>
                    <a:lnTo>
                      <a:pt x="34" y="92"/>
                    </a:lnTo>
                    <a:lnTo>
                      <a:pt x="34" y="92"/>
                    </a:lnTo>
                    <a:lnTo>
                      <a:pt x="24" y="115"/>
                    </a:lnTo>
                    <a:lnTo>
                      <a:pt x="16" y="135"/>
                    </a:lnTo>
                    <a:lnTo>
                      <a:pt x="8" y="154"/>
                    </a:lnTo>
                    <a:lnTo>
                      <a:pt x="0" y="178"/>
                    </a:lnTo>
                    <a:lnTo>
                      <a:pt x="0" y="178"/>
                    </a:lnTo>
                    <a:lnTo>
                      <a:pt x="12" y="186"/>
                    </a:lnTo>
                    <a:lnTo>
                      <a:pt x="24" y="196"/>
                    </a:lnTo>
                    <a:lnTo>
                      <a:pt x="47" y="215"/>
                    </a:lnTo>
                    <a:lnTo>
                      <a:pt x="47" y="215"/>
                    </a:lnTo>
                    <a:lnTo>
                      <a:pt x="56" y="208"/>
                    </a:lnTo>
                    <a:lnTo>
                      <a:pt x="56" y="208"/>
                    </a:lnTo>
                    <a:lnTo>
                      <a:pt x="66" y="202"/>
                    </a:lnTo>
                    <a:lnTo>
                      <a:pt x="93" y="189"/>
                    </a:lnTo>
                    <a:lnTo>
                      <a:pt x="110" y="182"/>
                    </a:lnTo>
                    <a:lnTo>
                      <a:pt x="126" y="175"/>
                    </a:lnTo>
                    <a:lnTo>
                      <a:pt x="143" y="170"/>
                    </a:lnTo>
                    <a:lnTo>
                      <a:pt x="158" y="167"/>
                    </a:lnTo>
                    <a:lnTo>
                      <a:pt x="158" y="167"/>
                    </a:lnTo>
                    <a:lnTo>
                      <a:pt x="159" y="162"/>
                    </a:lnTo>
                    <a:lnTo>
                      <a:pt x="161" y="158"/>
                    </a:lnTo>
                    <a:lnTo>
                      <a:pt x="161" y="153"/>
                    </a:lnTo>
                    <a:lnTo>
                      <a:pt x="158" y="148"/>
                    </a:lnTo>
                    <a:lnTo>
                      <a:pt x="154" y="143"/>
                    </a:lnTo>
                    <a:lnTo>
                      <a:pt x="147" y="142"/>
                    </a:lnTo>
                    <a:lnTo>
                      <a:pt x="138" y="142"/>
                    </a:lnTo>
                    <a:lnTo>
                      <a:pt x="138" y="142"/>
                    </a:lnTo>
                    <a:lnTo>
                      <a:pt x="124" y="143"/>
                    </a:lnTo>
                    <a:lnTo>
                      <a:pt x="115" y="146"/>
                    </a:lnTo>
                    <a:lnTo>
                      <a:pt x="110" y="148"/>
                    </a:lnTo>
                    <a:lnTo>
                      <a:pt x="105" y="151"/>
                    </a:lnTo>
                    <a:lnTo>
                      <a:pt x="105" y="151"/>
                    </a:lnTo>
                    <a:lnTo>
                      <a:pt x="154" y="73"/>
                    </a:lnTo>
                    <a:lnTo>
                      <a:pt x="154" y="73"/>
                    </a:lnTo>
                    <a:lnTo>
                      <a:pt x="164" y="54"/>
                    </a:lnTo>
                    <a:lnTo>
                      <a:pt x="168" y="40"/>
                    </a:lnTo>
                    <a:lnTo>
                      <a:pt x="169" y="34"/>
                    </a:lnTo>
                    <a:lnTo>
                      <a:pt x="169" y="28"/>
                    </a:lnTo>
                    <a:lnTo>
                      <a:pt x="168" y="24"/>
                    </a:lnTo>
                    <a:lnTo>
                      <a:pt x="166" y="22"/>
                    </a:lnTo>
                    <a:lnTo>
                      <a:pt x="165" y="19"/>
                    </a:lnTo>
                    <a:lnTo>
                      <a:pt x="162" y="18"/>
                    </a:lnTo>
                    <a:lnTo>
                      <a:pt x="159" y="18"/>
                    </a:lnTo>
                    <a:lnTo>
                      <a:pt x="157" y="18"/>
                    </a:lnTo>
                    <a:lnTo>
                      <a:pt x="153" y="19"/>
                    </a:lnTo>
                    <a:lnTo>
                      <a:pt x="150" y="22"/>
                    </a:lnTo>
                    <a:lnTo>
                      <a:pt x="143" y="30"/>
                    </a:lnTo>
                    <a:lnTo>
                      <a:pt x="143" y="30"/>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4" name="Freeform 651"/>
              <p:cNvSpPr/>
              <p:nvPr/>
            </p:nvSpPr>
            <p:spPr bwMode="auto">
              <a:xfrm>
                <a:off x="2578407" y="4132559"/>
                <a:ext cx="766434" cy="490302"/>
              </a:xfrm>
              <a:custGeom>
                <a:avLst/>
                <a:gdLst>
                  <a:gd name="T0" fmla="*/ 0 w 569"/>
                  <a:gd name="T1" fmla="*/ 103 h 364"/>
                  <a:gd name="T2" fmla="*/ 139 w 569"/>
                  <a:gd name="T3" fmla="*/ 0 h 364"/>
                  <a:gd name="T4" fmla="*/ 569 w 569"/>
                  <a:gd name="T5" fmla="*/ 0 h 364"/>
                  <a:gd name="T6" fmla="*/ 534 w 569"/>
                  <a:gd name="T7" fmla="*/ 362 h 364"/>
                  <a:gd name="T8" fmla="*/ 534 w 569"/>
                  <a:gd name="T9" fmla="*/ 362 h 364"/>
                  <a:gd name="T10" fmla="*/ 522 w 569"/>
                  <a:gd name="T11" fmla="*/ 362 h 364"/>
                  <a:gd name="T12" fmla="*/ 506 w 569"/>
                  <a:gd name="T13" fmla="*/ 364 h 364"/>
                  <a:gd name="T14" fmla="*/ 486 w 569"/>
                  <a:gd name="T15" fmla="*/ 362 h 364"/>
                  <a:gd name="T16" fmla="*/ 460 w 569"/>
                  <a:gd name="T17" fmla="*/ 361 h 364"/>
                  <a:gd name="T18" fmla="*/ 430 w 569"/>
                  <a:gd name="T19" fmla="*/ 357 h 364"/>
                  <a:gd name="T20" fmla="*/ 396 w 569"/>
                  <a:gd name="T21" fmla="*/ 351 h 364"/>
                  <a:gd name="T22" fmla="*/ 359 w 569"/>
                  <a:gd name="T23" fmla="*/ 342 h 364"/>
                  <a:gd name="T24" fmla="*/ 318 w 569"/>
                  <a:gd name="T25" fmla="*/ 330 h 364"/>
                  <a:gd name="T26" fmla="*/ 298 w 569"/>
                  <a:gd name="T27" fmla="*/ 323 h 364"/>
                  <a:gd name="T28" fmla="*/ 276 w 569"/>
                  <a:gd name="T29" fmla="*/ 314 h 364"/>
                  <a:gd name="T30" fmla="*/ 255 w 569"/>
                  <a:gd name="T31" fmla="*/ 304 h 364"/>
                  <a:gd name="T32" fmla="*/ 232 w 569"/>
                  <a:gd name="T33" fmla="*/ 293 h 364"/>
                  <a:gd name="T34" fmla="*/ 209 w 569"/>
                  <a:gd name="T35" fmla="*/ 281 h 364"/>
                  <a:gd name="T36" fmla="*/ 186 w 569"/>
                  <a:gd name="T37" fmla="*/ 268 h 364"/>
                  <a:gd name="T38" fmla="*/ 163 w 569"/>
                  <a:gd name="T39" fmla="*/ 253 h 364"/>
                  <a:gd name="T40" fmla="*/ 140 w 569"/>
                  <a:gd name="T41" fmla="*/ 237 h 364"/>
                  <a:gd name="T42" fmla="*/ 116 w 569"/>
                  <a:gd name="T43" fmla="*/ 218 h 364"/>
                  <a:gd name="T44" fmla="*/ 93 w 569"/>
                  <a:gd name="T45" fmla="*/ 199 h 364"/>
                  <a:gd name="T46" fmla="*/ 70 w 569"/>
                  <a:gd name="T47" fmla="*/ 177 h 364"/>
                  <a:gd name="T48" fmla="*/ 45 w 569"/>
                  <a:gd name="T49" fmla="*/ 154 h 364"/>
                  <a:gd name="T50" fmla="*/ 22 w 569"/>
                  <a:gd name="T51" fmla="*/ 130 h 364"/>
                  <a:gd name="T52" fmla="*/ 0 w 569"/>
                  <a:gd name="T53" fmla="*/ 103 h 364"/>
                  <a:gd name="T54" fmla="*/ 0 w 569"/>
                  <a:gd name="T55" fmla="*/ 10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9" h="364">
                    <a:moveTo>
                      <a:pt x="0" y="103"/>
                    </a:moveTo>
                    <a:lnTo>
                      <a:pt x="139" y="0"/>
                    </a:lnTo>
                    <a:lnTo>
                      <a:pt x="569" y="0"/>
                    </a:lnTo>
                    <a:lnTo>
                      <a:pt x="534" y="362"/>
                    </a:lnTo>
                    <a:lnTo>
                      <a:pt x="534" y="362"/>
                    </a:lnTo>
                    <a:lnTo>
                      <a:pt x="522" y="362"/>
                    </a:lnTo>
                    <a:lnTo>
                      <a:pt x="506" y="364"/>
                    </a:lnTo>
                    <a:lnTo>
                      <a:pt x="486" y="362"/>
                    </a:lnTo>
                    <a:lnTo>
                      <a:pt x="460" y="361"/>
                    </a:lnTo>
                    <a:lnTo>
                      <a:pt x="430" y="357"/>
                    </a:lnTo>
                    <a:lnTo>
                      <a:pt x="396" y="351"/>
                    </a:lnTo>
                    <a:lnTo>
                      <a:pt x="359" y="342"/>
                    </a:lnTo>
                    <a:lnTo>
                      <a:pt x="318" y="330"/>
                    </a:lnTo>
                    <a:lnTo>
                      <a:pt x="298" y="323"/>
                    </a:lnTo>
                    <a:lnTo>
                      <a:pt x="276" y="314"/>
                    </a:lnTo>
                    <a:lnTo>
                      <a:pt x="255" y="304"/>
                    </a:lnTo>
                    <a:lnTo>
                      <a:pt x="232" y="293"/>
                    </a:lnTo>
                    <a:lnTo>
                      <a:pt x="209" y="281"/>
                    </a:lnTo>
                    <a:lnTo>
                      <a:pt x="186" y="268"/>
                    </a:lnTo>
                    <a:lnTo>
                      <a:pt x="163" y="253"/>
                    </a:lnTo>
                    <a:lnTo>
                      <a:pt x="140" y="237"/>
                    </a:lnTo>
                    <a:lnTo>
                      <a:pt x="116" y="218"/>
                    </a:lnTo>
                    <a:lnTo>
                      <a:pt x="93" y="199"/>
                    </a:lnTo>
                    <a:lnTo>
                      <a:pt x="70" y="177"/>
                    </a:lnTo>
                    <a:lnTo>
                      <a:pt x="45" y="154"/>
                    </a:lnTo>
                    <a:lnTo>
                      <a:pt x="22" y="130"/>
                    </a:lnTo>
                    <a:lnTo>
                      <a:pt x="0" y="103"/>
                    </a:lnTo>
                    <a:lnTo>
                      <a:pt x="0" y="103"/>
                    </a:lnTo>
                    <a:close/>
                  </a:path>
                </a:pathLst>
              </a:custGeom>
              <a:solidFill>
                <a:srgbClr val="584B4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5" name="Freeform 652"/>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close/>
                  </a:path>
                </a:pathLst>
              </a:custGeom>
              <a:solidFill>
                <a:srgbClr val="6C60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6" name="Freeform 653"/>
              <p:cNvSpPr/>
              <p:nvPr/>
            </p:nvSpPr>
            <p:spPr bwMode="auto">
              <a:xfrm>
                <a:off x="2256477" y="3725769"/>
                <a:ext cx="1368536" cy="1158406"/>
              </a:xfrm>
              <a:custGeom>
                <a:avLst/>
                <a:gdLst>
                  <a:gd name="T0" fmla="*/ 738 w 1016"/>
                  <a:gd name="T1" fmla="*/ 859 h 860"/>
                  <a:gd name="T2" fmla="*/ 666 w 1016"/>
                  <a:gd name="T3" fmla="*/ 859 h 860"/>
                  <a:gd name="T4" fmla="*/ 548 w 1016"/>
                  <a:gd name="T5" fmla="*/ 842 h 860"/>
                  <a:gd name="T6" fmla="*/ 450 w 1016"/>
                  <a:gd name="T7" fmla="*/ 814 h 860"/>
                  <a:gd name="T8" fmla="*/ 371 w 1016"/>
                  <a:gd name="T9" fmla="*/ 782 h 860"/>
                  <a:gd name="T10" fmla="*/ 286 w 1016"/>
                  <a:gd name="T11" fmla="*/ 737 h 860"/>
                  <a:gd name="T12" fmla="*/ 199 w 1016"/>
                  <a:gd name="T13" fmla="*/ 678 h 860"/>
                  <a:gd name="T14" fmla="*/ 113 w 1016"/>
                  <a:gd name="T15" fmla="*/ 602 h 860"/>
                  <a:gd name="T16" fmla="*/ 63 w 1016"/>
                  <a:gd name="T17" fmla="*/ 547 h 860"/>
                  <a:gd name="T18" fmla="*/ 17 w 1016"/>
                  <a:gd name="T19" fmla="*/ 463 h 860"/>
                  <a:gd name="T20" fmla="*/ 0 w 1016"/>
                  <a:gd name="T21" fmla="*/ 382 h 860"/>
                  <a:gd name="T22" fmla="*/ 6 w 1016"/>
                  <a:gd name="T23" fmla="*/ 305 h 860"/>
                  <a:gd name="T24" fmla="*/ 31 w 1016"/>
                  <a:gd name="T25" fmla="*/ 234 h 860"/>
                  <a:gd name="T26" fmla="*/ 66 w 1016"/>
                  <a:gd name="T27" fmla="*/ 169 h 860"/>
                  <a:gd name="T28" fmla="*/ 108 w 1016"/>
                  <a:gd name="T29" fmla="*/ 112 h 860"/>
                  <a:gd name="T30" fmla="*/ 189 w 1016"/>
                  <a:gd name="T31" fmla="*/ 30 h 860"/>
                  <a:gd name="T32" fmla="*/ 263 w 1016"/>
                  <a:gd name="T33" fmla="*/ 53 h 860"/>
                  <a:gd name="T34" fmla="*/ 244 w 1016"/>
                  <a:gd name="T35" fmla="*/ 112 h 860"/>
                  <a:gd name="T36" fmla="*/ 214 w 1016"/>
                  <a:gd name="T37" fmla="*/ 236 h 860"/>
                  <a:gd name="T38" fmla="*/ 209 w 1016"/>
                  <a:gd name="T39" fmla="*/ 297 h 860"/>
                  <a:gd name="T40" fmla="*/ 213 w 1016"/>
                  <a:gd name="T41" fmla="*/ 329 h 860"/>
                  <a:gd name="T42" fmla="*/ 239 w 1016"/>
                  <a:gd name="T43" fmla="*/ 375 h 860"/>
                  <a:gd name="T44" fmla="*/ 284 w 1016"/>
                  <a:gd name="T45" fmla="*/ 424 h 860"/>
                  <a:gd name="T46" fmla="*/ 347 w 1016"/>
                  <a:gd name="T47" fmla="*/ 471 h 860"/>
                  <a:gd name="T48" fmla="*/ 419 w 1016"/>
                  <a:gd name="T49" fmla="*/ 516 h 860"/>
                  <a:gd name="T50" fmla="*/ 500 w 1016"/>
                  <a:gd name="T51" fmla="*/ 555 h 860"/>
                  <a:gd name="T52" fmla="*/ 584 w 1016"/>
                  <a:gd name="T53" fmla="*/ 585 h 860"/>
                  <a:gd name="T54" fmla="*/ 665 w 1016"/>
                  <a:gd name="T55" fmla="*/ 604 h 860"/>
                  <a:gd name="T56" fmla="*/ 739 w 1016"/>
                  <a:gd name="T57" fmla="*/ 608 h 860"/>
                  <a:gd name="T58" fmla="*/ 801 w 1016"/>
                  <a:gd name="T59" fmla="*/ 594 h 860"/>
                  <a:gd name="T60" fmla="*/ 842 w 1016"/>
                  <a:gd name="T61" fmla="*/ 568 h 860"/>
                  <a:gd name="T62" fmla="*/ 860 w 1016"/>
                  <a:gd name="T63" fmla="*/ 545 h 860"/>
                  <a:gd name="T64" fmla="*/ 877 w 1016"/>
                  <a:gd name="T65" fmla="*/ 512 h 860"/>
                  <a:gd name="T66" fmla="*/ 895 w 1016"/>
                  <a:gd name="T67" fmla="*/ 459 h 860"/>
                  <a:gd name="T68" fmla="*/ 903 w 1016"/>
                  <a:gd name="T69" fmla="*/ 408 h 860"/>
                  <a:gd name="T70" fmla="*/ 897 w 1016"/>
                  <a:gd name="T71" fmla="*/ 312 h 860"/>
                  <a:gd name="T72" fmla="*/ 876 w 1016"/>
                  <a:gd name="T73" fmla="*/ 231 h 860"/>
                  <a:gd name="T74" fmla="*/ 846 w 1016"/>
                  <a:gd name="T75" fmla="*/ 165 h 860"/>
                  <a:gd name="T76" fmla="*/ 897 w 1016"/>
                  <a:gd name="T77" fmla="*/ 151 h 860"/>
                  <a:gd name="T78" fmla="*/ 939 w 1016"/>
                  <a:gd name="T79" fmla="*/ 219 h 860"/>
                  <a:gd name="T80" fmla="*/ 981 w 1016"/>
                  <a:gd name="T81" fmla="*/ 312 h 860"/>
                  <a:gd name="T82" fmla="*/ 1008 w 1016"/>
                  <a:gd name="T83" fmla="*/ 409 h 860"/>
                  <a:gd name="T84" fmla="*/ 1015 w 1016"/>
                  <a:gd name="T85" fmla="*/ 474 h 860"/>
                  <a:gd name="T86" fmla="*/ 1013 w 1016"/>
                  <a:gd name="T87" fmla="*/ 541 h 860"/>
                  <a:gd name="T88" fmla="*/ 1000 w 1016"/>
                  <a:gd name="T89" fmla="*/ 610 h 860"/>
                  <a:gd name="T90" fmla="*/ 984 w 1016"/>
                  <a:gd name="T91" fmla="*/ 658 h 860"/>
                  <a:gd name="T92" fmla="*/ 932 w 1016"/>
                  <a:gd name="T93" fmla="*/ 744 h 860"/>
                  <a:gd name="T94" fmla="*/ 874 w 1016"/>
                  <a:gd name="T95" fmla="*/ 802 h 860"/>
                  <a:gd name="T96" fmla="*/ 820 w 1016"/>
                  <a:gd name="T97" fmla="*/ 836 h 860"/>
                  <a:gd name="T98" fmla="*/ 777 w 1016"/>
                  <a:gd name="T99" fmla="*/ 85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6" h="860">
                    <a:moveTo>
                      <a:pt x="753" y="857"/>
                    </a:moveTo>
                    <a:lnTo>
                      <a:pt x="753" y="857"/>
                    </a:lnTo>
                    <a:lnTo>
                      <a:pt x="738" y="859"/>
                    </a:lnTo>
                    <a:lnTo>
                      <a:pt x="720" y="860"/>
                    </a:lnTo>
                    <a:lnTo>
                      <a:pt x="696" y="860"/>
                    </a:lnTo>
                    <a:lnTo>
                      <a:pt x="666" y="859"/>
                    </a:lnTo>
                    <a:lnTo>
                      <a:pt x="631" y="856"/>
                    </a:lnTo>
                    <a:lnTo>
                      <a:pt x="592" y="851"/>
                    </a:lnTo>
                    <a:lnTo>
                      <a:pt x="548" y="842"/>
                    </a:lnTo>
                    <a:lnTo>
                      <a:pt x="500" y="830"/>
                    </a:lnTo>
                    <a:lnTo>
                      <a:pt x="476" y="822"/>
                    </a:lnTo>
                    <a:lnTo>
                      <a:pt x="450" y="814"/>
                    </a:lnTo>
                    <a:lnTo>
                      <a:pt x="425" y="805"/>
                    </a:lnTo>
                    <a:lnTo>
                      <a:pt x="398" y="794"/>
                    </a:lnTo>
                    <a:lnTo>
                      <a:pt x="371" y="782"/>
                    </a:lnTo>
                    <a:lnTo>
                      <a:pt x="342" y="768"/>
                    </a:lnTo>
                    <a:lnTo>
                      <a:pt x="314" y="753"/>
                    </a:lnTo>
                    <a:lnTo>
                      <a:pt x="286" y="737"/>
                    </a:lnTo>
                    <a:lnTo>
                      <a:pt x="257" y="718"/>
                    </a:lnTo>
                    <a:lnTo>
                      <a:pt x="229" y="699"/>
                    </a:lnTo>
                    <a:lnTo>
                      <a:pt x="199" y="678"/>
                    </a:lnTo>
                    <a:lnTo>
                      <a:pt x="171" y="655"/>
                    </a:lnTo>
                    <a:lnTo>
                      <a:pt x="141" y="629"/>
                    </a:lnTo>
                    <a:lnTo>
                      <a:pt x="113" y="602"/>
                    </a:lnTo>
                    <a:lnTo>
                      <a:pt x="113" y="602"/>
                    </a:lnTo>
                    <a:lnTo>
                      <a:pt x="86" y="575"/>
                    </a:lnTo>
                    <a:lnTo>
                      <a:pt x="63" y="547"/>
                    </a:lnTo>
                    <a:lnTo>
                      <a:pt x="44" y="518"/>
                    </a:lnTo>
                    <a:lnTo>
                      <a:pt x="29" y="491"/>
                    </a:lnTo>
                    <a:lnTo>
                      <a:pt x="17" y="463"/>
                    </a:lnTo>
                    <a:lnTo>
                      <a:pt x="9" y="436"/>
                    </a:lnTo>
                    <a:lnTo>
                      <a:pt x="2" y="409"/>
                    </a:lnTo>
                    <a:lnTo>
                      <a:pt x="0" y="382"/>
                    </a:lnTo>
                    <a:lnTo>
                      <a:pt x="0" y="356"/>
                    </a:lnTo>
                    <a:lnTo>
                      <a:pt x="2" y="331"/>
                    </a:lnTo>
                    <a:lnTo>
                      <a:pt x="6" y="305"/>
                    </a:lnTo>
                    <a:lnTo>
                      <a:pt x="13" y="281"/>
                    </a:lnTo>
                    <a:lnTo>
                      <a:pt x="21" y="257"/>
                    </a:lnTo>
                    <a:lnTo>
                      <a:pt x="31" y="234"/>
                    </a:lnTo>
                    <a:lnTo>
                      <a:pt x="41" y="211"/>
                    </a:lnTo>
                    <a:lnTo>
                      <a:pt x="54" y="189"/>
                    </a:lnTo>
                    <a:lnTo>
                      <a:pt x="66" y="169"/>
                    </a:lnTo>
                    <a:lnTo>
                      <a:pt x="79" y="149"/>
                    </a:lnTo>
                    <a:lnTo>
                      <a:pt x="94" y="130"/>
                    </a:lnTo>
                    <a:lnTo>
                      <a:pt x="108" y="112"/>
                    </a:lnTo>
                    <a:lnTo>
                      <a:pt x="137" y="80"/>
                    </a:lnTo>
                    <a:lnTo>
                      <a:pt x="164" y="53"/>
                    </a:lnTo>
                    <a:lnTo>
                      <a:pt x="189" y="30"/>
                    </a:lnTo>
                    <a:lnTo>
                      <a:pt x="207" y="14"/>
                    </a:lnTo>
                    <a:lnTo>
                      <a:pt x="225" y="0"/>
                    </a:lnTo>
                    <a:lnTo>
                      <a:pt x="263" y="53"/>
                    </a:lnTo>
                    <a:lnTo>
                      <a:pt x="263" y="53"/>
                    </a:lnTo>
                    <a:lnTo>
                      <a:pt x="253" y="81"/>
                    </a:lnTo>
                    <a:lnTo>
                      <a:pt x="244" y="112"/>
                    </a:lnTo>
                    <a:lnTo>
                      <a:pt x="233" y="150"/>
                    </a:lnTo>
                    <a:lnTo>
                      <a:pt x="224" y="192"/>
                    </a:lnTo>
                    <a:lnTo>
                      <a:pt x="214" y="236"/>
                    </a:lnTo>
                    <a:lnTo>
                      <a:pt x="212" y="257"/>
                    </a:lnTo>
                    <a:lnTo>
                      <a:pt x="210" y="278"/>
                    </a:lnTo>
                    <a:lnTo>
                      <a:pt x="209" y="297"/>
                    </a:lnTo>
                    <a:lnTo>
                      <a:pt x="210" y="315"/>
                    </a:lnTo>
                    <a:lnTo>
                      <a:pt x="210" y="315"/>
                    </a:lnTo>
                    <a:lnTo>
                      <a:pt x="213" y="329"/>
                    </a:lnTo>
                    <a:lnTo>
                      <a:pt x="220" y="344"/>
                    </a:lnTo>
                    <a:lnTo>
                      <a:pt x="228" y="361"/>
                    </a:lnTo>
                    <a:lnTo>
                      <a:pt x="239" y="375"/>
                    </a:lnTo>
                    <a:lnTo>
                      <a:pt x="252" y="392"/>
                    </a:lnTo>
                    <a:lnTo>
                      <a:pt x="267" y="408"/>
                    </a:lnTo>
                    <a:lnTo>
                      <a:pt x="284" y="424"/>
                    </a:lnTo>
                    <a:lnTo>
                      <a:pt x="303" y="440"/>
                    </a:lnTo>
                    <a:lnTo>
                      <a:pt x="324" y="456"/>
                    </a:lnTo>
                    <a:lnTo>
                      <a:pt x="347" y="471"/>
                    </a:lnTo>
                    <a:lnTo>
                      <a:pt x="369" y="487"/>
                    </a:lnTo>
                    <a:lnTo>
                      <a:pt x="394" y="502"/>
                    </a:lnTo>
                    <a:lnTo>
                      <a:pt x="419" y="516"/>
                    </a:lnTo>
                    <a:lnTo>
                      <a:pt x="446" y="529"/>
                    </a:lnTo>
                    <a:lnTo>
                      <a:pt x="473" y="543"/>
                    </a:lnTo>
                    <a:lnTo>
                      <a:pt x="500" y="555"/>
                    </a:lnTo>
                    <a:lnTo>
                      <a:pt x="529" y="566"/>
                    </a:lnTo>
                    <a:lnTo>
                      <a:pt x="556" y="577"/>
                    </a:lnTo>
                    <a:lnTo>
                      <a:pt x="584" y="585"/>
                    </a:lnTo>
                    <a:lnTo>
                      <a:pt x="611" y="593"/>
                    </a:lnTo>
                    <a:lnTo>
                      <a:pt x="638" y="598"/>
                    </a:lnTo>
                    <a:lnTo>
                      <a:pt x="665" y="604"/>
                    </a:lnTo>
                    <a:lnTo>
                      <a:pt x="691" y="606"/>
                    </a:lnTo>
                    <a:lnTo>
                      <a:pt x="715" y="608"/>
                    </a:lnTo>
                    <a:lnTo>
                      <a:pt x="739" y="608"/>
                    </a:lnTo>
                    <a:lnTo>
                      <a:pt x="762" y="605"/>
                    </a:lnTo>
                    <a:lnTo>
                      <a:pt x="783" y="601"/>
                    </a:lnTo>
                    <a:lnTo>
                      <a:pt x="801" y="594"/>
                    </a:lnTo>
                    <a:lnTo>
                      <a:pt x="820" y="586"/>
                    </a:lnTo>
                    <a:lnTo>
                      <a:pt x="835" y="575"/>
                    </a:lnTo>
                    <a:lnTo>
                      <a:pt x="842" y="568"/>
                    </a:lnTo>
                    <a:lnTo>
                      <a:pt x="849" y="562"/>
                    </a:lnTo>
                    <a:lnTo>
                      <a:pt x="855" y="554"/>
                    </a:lnTo>
                    <a:lnTo>
                      <a:pt x="860" y="545"/>
                    </a:lnTo>
                    <a:lnTo>
                      <a:pt x="860" y="545"/>
                    </a:lnTo>
                    <a:lnTo>
                      <a:pt x="869" y="528"/>
                    </a:lnTo>
                    <a:lnTo>
                      <a:pt x="877" y="512"/>
                    </a:lnTo>
                    <a:lnTo>
                      <a:pt x="884" y="494"/>
                    </a:lnTo>
                    <a:lnTo>
                      <a:pt x="891" y="477"/>
                    </a:lnTo>
                    <a:lnTo>
                      <a:pt x="895" y="459"/>
                    </a:lnTo>
                    <a:lnTo>
                      <a:pt x="899" y="442"/>
                    </a:lnTo>
                    <a:lnTo>
                      <a:pt x="901" y="425"/>
                    </a:lnTo>
                    <a:lnTo>
                      <a:pt x="903" y="408"/>
                    </a:lnTo>
                    <a:lnTo>
                      <a:pt x="903" y="374"/>
                    </a:lnTo>
                    <a:lnTo>
                      <a:pt x="901" y="343"/>
                    </a:lnTo>
                    <a:lnTo>
                      <a:pt x="897" y="312"/>
                    </a:lnTo>
                    <a:lnTo>
                      <a:pt x="891" y="282"/>
                    </a:lnTo>
                    <a:lnTo>
                      <a:pt x="884" y="255"/>
                    </a:lnTo>
                    <a:lnTo>
                      <a:pt x="876" y="231"/>
                    </a:lnTo>
                    <a:lnTo>
                      <a:pt x="868" y="209"/>
                    </a:lnTo>
                    <a:lnTo>
                      <a:pt x="860" y="190"/>
                    </a:lnTo>
                    <a:lnTo>
                      <a:pt x="846" y="165"/>
                    </a:lnTo>
                    <a:lnTo>
                      <a:pt x="841" y="155"/>
                    </a:lnTo>
                    <a:lnTo>
                      <a:pt x="897" y="151"/>
                    </a:lnTo>
                    <a:lnTo>
                      <a:pt x="897" y="151"/>
                    </a:lnTo>
                    <a:lnTo>
                      <a:pt x="905" y="163"/>
                    </a:lnTo>
                    <a:lnTo>
                      <a:pt x="926" y="196"/>
                    </a:lnTo>
                    <a:lnTo>
                      <a:pt x="939" y="219"/>
                    </a:lnTo>
                    <a:lnTo>
                      <a:pt x="953" y="246"/>
                    </a:lnTo>
                    <a:lnTo>
                      <a:pt x="968" y="277"/>
                    </a:lnTo>
                    <a:lnTo>
                      <a:pt x="981" y="312"/>
                    </a:lnTo>
                    <a:lnTo>
                      <a:pt x="993" y="348"/>
                    </a:lnTo>
                    <a:lnTo>
                      <a:pt x="1004" y="389"/>
                    </a:lnTo>
                    <a:lnTo>
                      <a:pt x="1008" y="409"/>
                    </a:lnTo>
                    <a:lnTo>
                      <a:pt x="1011" y="431"/>
                    </a:lnTo>
                    <a:lnTo>
                      <a:pt x="1013" y="452"/>
                    </a:lnTo>
                    <a:lnTo>
                      <a:pt x="1015" y="474"/>
                    </a:lnTo>
                    <a:lnTo>
                      <a:pt x="1016" y="497"/>
                    </a:lnTo>
                    <a:lnTo>
                      <a:pt x="1015" y="518"/>
                    </a:lnTo>
                    <a:lnTo>
                      <a:pt x="1013" y="541"/>
                    </a:lnTo>
                    <a:lnTo>
                      <a:pt x="1011" y="564"/>
                    </a:lnTo>
                    <a:lnTo>
                      <a:pt x="1005" y="587"/>
                    </a:lnTo>
                    <a:lnTo>
                      <a:pt x="1000" y="610"/>
                    </a:lnTo>
                    <a:lnTo>
                      <a:pt x="992" y="633"/>
                    </a:lnTo>
                    <a:lnTo>
                      <a:pt x="984" y="658"/>
                    </a:lnTo>
                    <a:lnTo>
                      <a:pt x="984" y="658"/>
                    </a:lnTo>
                    <a:lnTo>
                      <a:pt x="968" y="690"/>
                    </a:lnTo>
                    <a:lnTo>
                      <a:pt x="950" y="718"/>
                    </a:lnTo>
                    <a:lnTo>
                      <a:pt x="932" y="744"/>
                    </a:lnTo>
                    <a:lnTo>
                      <a:pt x="914" y="766"/>
                    </a:lnTo>
                    <a:lnTo>
                      <a:pt x="895" y="784"/>
                    </a:lnTo>
                    <a:lnTo>
                      <a:pt x="874" y="802"/>
                    </a:lnTo>
                    <a:lnTo>
                      <a:pt x="855" y="815"/>
                    </a:lnTo>
                    <a:lnTo>
                      <a:pt x="838" y="826"/>
                    </a:lnTo>
                    <a:lnTo>
                      <a:pt x="820" y="836"/>
                    </a:lnTo>
                    <a:lnTo>
                      <a:pt x="804" y="842"/>
                    </a:lnTo>
                    <a:lnTo>
                      <a:pt x="789" y="848"/>
                    </a:lnTo>
                    <a:lnTo>
                      <a:pt x="777" y="852"/>
                    </a:lnTo>
                    <a:lnTo>
                      <a:pt x="760" y="856"/>
                    </a:lnTo>
                    <a:lnTo>
                      <a:pt x="753" y="8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28" name="Freeform 655"/>
              <p:cNvSpPr/>
              <p:nvPr/>
            </p:nvSpPr>
            <p:spPr bwMode="auto">
              <a:xfrm>
                <a:off x="3207448" y="3833528"/>
                <a:ext cx="98330" cy="57921"/>
              </a:xfrm>
              <a:custGeom>
                <a:avLst/>
                <a:gdLst>
                  <a:gd name="T0" fmla="*/ 0 w 73"/>
                  <a:gd name="T1" fmla="*/ 0 h 43"/>
                  <a:gd name="T2" fmla="*/ 6 w 73"/>
                  <a:gd name="T3" fmla="*/ 20 h 43"/>
                  <a:gd name="T4" fmla="*/ 6 w 73"/>
                  <a:gd name="T5" fmla="*/ 20 h 43"/>
                  <a:gd name="T6" fmla="*/ 9 w 73"/>
                  <a:gd name="T7" fmla="*/ 25 h 43"/>
                  <a:gd name="T8" fmla="*/ 12 w 73"/>
                  <a:gd name="T9" fmla="*/ 29 h 43"/>
                  <a:gd name="T10" fmla="*/ 16 w 73"/>
                  <a:gd name="T11" fmla="*/ 33 h 43"/>
                  <a:gd name="T12" fmla="*/ 20 w 73"/>
                  <a:gd name="T13" fmla="*/ 36 h 43"/>
                  <a:gd name="T14" fmla="*/ 25 w 73"/>
                  <a:gd name="T15" fmla="*/ 39 h 43"/>
                  <a:gd name="T16" fmla="*/ 31 w 73"/>
                  <a:gd name="T17" fmla="*/ 42 h 43"/>
                  <a:gd name="T18" fmla="*/ 43 w 73"/>
                  <a:gd name="T19" fmla="*/ 43 h 43"/>
                  <a:gd name="T20" fmla="*/ 43 w 73"/>
                  <a:gd name="T21" fmla="*/ 43 h 43"/>
                  <a:gd name="T22" fmla="*/ 51 w 73"/>
                  <a:gd name="T23" fmla="*/ 42 h 43"/>
                  <a:gd name="T24" fmla="*/ 58 w 73"/>
                  <a:gd name="T25" fmla="*/ 40 h 43"/>
                  <a:gd name="T26" fmla="*/ 73 w 73"/>
                  <a:gd name="T27" fmla="*/ 36 h 43"/>
                  <a:gd name="T28" fmla="*/ 14 w 73"/>
                  <a:gd name="T29" fmla="*/ 17 h 43"/>
                  <a:gd name="T30" fmla="*/ 1 w 73"/>
                  <a:gd name="T31" fmla="*/ 2 h 43"/>
                  <a:gd name="T32" fmla="*/ 0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0" y="0"/>
                    </a:moveTo>
                    <a:lnTo>
                      <a:pt x="6" y="20"/>
                    </a:lnTo>
                    <a:lnTo>
                      <a:pt x="6" y="20"/>
                    </a:lnTo>
                    <a:lnTo>
                      <a:pt x="9" y="25"/>
                    </a:lnTo>
                    <a:lnTo>
                      <a:pt x="12" y="29"/>
                    </a:lnTo>
                    <a:lnTo>
                      <a:pt x="16" y="33"/>
                    </a:lnTo>
                    <a:lnTo>
                      <a:pt x="20" y="36"/>
                    </a:lnTo>
                    <a:lnTo>
                      <a:pt x="25" y="39"/>
                    </a:lnTo>
                    <a:lnTo>
                      <a:pt x="31" y="42"/>
                    </a:lnTo>
                    <a:lnTo>
                      <a:pt x="43" y="43"/>
                    </a:lnTo>
                    <a:lnTo>
                      <a:pt x="43" y="43"/>
                    </a:lnTo>
                    <a:lnTo>
                      <a:pt x="51" y="42"/>
                    </a:lnTo>
                    <a:lnTo>
                      <a:pt x="58" y="40"/>
                    </a:lnTo>
                    <a:lnTo>
                      <a:pt x="73" y="36"/>
                    </a:lnTo>
                    <a:lnTo>
                      <a:pt x="14" y="17"/>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0" name="Freeform 657"/>
              <p:cNvSpPr/>
              <p:nvPr/>
            </p:nvSpPr>
            <p:spPr bwMode="auto">
              <a:xfrm>
                <a:off x="3171080" y="3677278"/>
                <a:ext cx="64655" cy="146822"/>
              </a:xfrm>
              <a:custGeom>
                <a:avLst/>
                <a:gdLst>
                  <a:gd name="T0" fmla="*/ 21 w 48"/>
                  <a:gd name="T1" fmla="*/ 0 h 109"/>
                  <a:gd name="T2" fmla="*/ 21 w 48"/>
                  <a:gd name="T3" fmla="*/ 0 h 109"/>
                  <a:gd name="T4" fmla="*/ 16 w 48"/>
                  <a:gd name="T5" fmla="*/ 2 h 109"/>
                  <a:gd name="T6" fmla="*/ 10 w 48"/>
                  <a:gd name="T7" fmla="*/ 8 h 109"/>
                  <a:gd name="T8" fmla="*/ 6 w 48"/>
                  <a:gd name="T9" fmla="*/ 13 h 109"/>
                  <a:gd name="T10" fmla="*/ 2 w 48"/>
                  <a:gd name="T11" fmla="*/ 19 h 109"/>
                  <a:gd name="T12" fmla="*/ 0 w 48"/>
                  <a:gd name="T13" fmla="*/ 24 h 109"/>
                  <a:gd name="T14" fmla="*/ 0 w 48"/>
                  <a:gd name="T15" fmla="*/ 29 h 109"/>
                  <a:gd name="T16" fmla="*/ 0 w 48"/>
                  <a:gd name="T17" fmla="*/ 36 h 109"/>
                  <a:gd name="T18" fmla="*/ 1 w 48"/>
                  <a:gd name="T19" fmla="*/ 41 h 109"/>
                  <a:gd name="T20" fmla="*/ 24 w 48"/>
                  <a:gd name="T21" fmla="*/ 109 h 109"/>
                  <a:gd name="T22" fmla="*/ 48 w 48"/>
                  <a:gd name="T23" fmla="*/ 102 h 109"/>
                  <a:gd name="T24" fmla="*/ 20 w 48"/>
                  <a:gd name="T25" fmla="*/ 23 h 109"/>
                  <a:gd name="T26" fmla="*/ 20 w 48"/>
                  <a:gd name="T27" fmla="*/ 23 h 109"/>
                  <a:gd name="T28" fmla="*/ 19 w 48"/>
                  <a:gd name="T29" fmla="*/ 17 h 109"/>
                  <a:gd name="T30" fmla="*/ 19 w 48"/>
                  <a:gd name="T31" fmla="*/ 10 h 109"/>
                  <a:gd name="T32" fmla="*/ 20 w 48"/>
                  <a:gd name="T33" fmla="*/ 5 h 109"/>
                  <a:gd name="T34" fmla="*/ 21 w 48"/>
                  <a:gd name="T3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09">
                    <a:moveTo>
                      <a:pt x="21" y="0"/>
                    </a:moveTo>
                    <a:lnTo>
                      <a:pt x="21" y="0"/>
                    </a:lnTo>
                    <a:lnTo>
                      <a:pt x="16" y="2"/>
                    </a:lnTo>
                    <a:lnTo>
                      <a:pt x="10" y="8"/>
                    </a:lnTo>
                    <a:lnTo>
                      <a:pt x="6" y="13"/>
                    </a:lnTo>
                    <a:lnTo>
                      <a:pt x="2" y="19"/>
                    </a:lnTo>
                    <a:lnTo>
                      <a:pt x="0" y="24"/>
                    </a:lnTo>
                    <a:lnTo>
                      <a:pt x="0" y="29"/>
                    </a:lnTo>
                    <a:lnTo>
                      <a:pt x="0" y="36"/>
                    </a:lnTo>
                    <a:lnTo>
                      <a:pt x="1" y="41"/>
                    </a:lnTo>
                    <a:lnTo>
                      <a:pt x="24" y="109"/>
                    </a:lnTo>
                    <a:lnTo>
                      <a:pt x="48" y="102"/>
                    </a:lnTo>
                    <a:lnTo>
                      <a:pt x="20" y="23"/>
                    </a:lnTo>
                    <a:lnTo>
                      <a:pt x="20" y="23"/>
                    </a:lnTo>
                    <a:lnTo>
                      <a:pt x="19" y="17"/>
                    </a:lnTo>
                    <a:lnTo>
                      <a:pt x="19" y="10"/>
                    </a:lnTo>
                    <a:lnTo>
                      <a:pt x="20" y="5"/>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34" name="Freeform 661"/>
              <p:cNvSpPr/>
              <p:nvPr/>
            </p:nvSpPr>
            <p:spPr bwMode="auto">
              <a:xfrm>
                <a:off x="3563052" y="3648992"/>
                <a:ext cx="18858" cy="17511"/>
              </a:xfrm>
              <a:custGeom>
                <a:avLst/>
                <a:gdLst>
                  <a:gd name="T0" fmla="*/ 4 w 14"/>
                  <a:gd name="T1" fmla="*/ 2 h 13"/>
                  <a:gd name="T2" fmla="*/ 4 w 14"/>
                  <a:gd name="T3" fmla="*/ 2 h 13"/>
                  <a:gd name="T4" fmla="*/ 7 w 14"/>
                  <a:gd name="T5" fmla="*/ 0 h 13"/>
                  <a:gd name="T6" fmla="*/ 10 w 14"/>
                  <a:gd name="T7" fmla="*/ 2 h 13"/>
                  <a:gd name="T8" fmla="*/ 12 w 14"/>
                  <a:gd name="T9" fmla="*/ 3 h 13"/>
                  <a:gd name="T10" fmla="*/ 12 w 14"/>
                  <a:gd name="T11" fmla="*/ 4 h 13"/>
                  <a:gd name="T12" fmla="*/ 12 w 14"/>
                  <a:gd name="T13" fmla="*/ 4 h 13"/>
                  <a:gd name="T14" fmla="*/ 14 w 14"/>
                  <a:gd name="T15" fmla="*/ 7 h 13"/>
                  <a:gd name="T16" fmla="*/ 12 w 14"/>
                  <a:gd name="T17" fmla="*/ 8 h 13"/>
                  <a:gd name="T18" fmla="*/ 11 w 14"/>
                  <a:gd name="T19" fmla="*/ 11 h 13"/>
                  <a:gd name="T20" fmla="*/ 8 w 14"/>
                  <a:gd name="T21" fmla="*/ 11 h 13"/>
                  <a:gd name="T22" fmla="*/ 8 w 14"/>
                  <a:gd name="T23" fmla="*/ 11 h 13"/>
                  <a:gd name="T24" fmla="*/ 6 w 14"/>
                  <a:gd name="T25" fmla="*/ 13 h 13"/>
                  <a:gd name="T26" fmla="*/ 3 w 14"/>
                  <a:gd name="T27" fmla="*/ 11 h 13"/>
                  <a:gd name="T28" fmla="*/ 2 w 14"/>
                  <a:gd name="T29" fmla="*/ 10 h 13"/>
                  <a:gd name="T30" fmla="*/ 0 w 14"/>
                  <a:gd name="T31" fmla="*/ 8 h 13"/>
                  <a:gd name="T32" fmla="*/ 0 w 14"/>
                  <a:gd name="T33" fmla="*/ 8 h 13"/>
                  <a:gd name="T34" fmla="*/ 0 w 14"/>
                  <a:gd name="T35" fmla="*/ 6 h 13"/>
                  <a:gd name="T36" fmla="*/ 2 w 14"/>
                  <a:gd name="T37" fmla="*/ 4 h 13"/>
                  <a:gd name="T38" fmla="*/ 3 w 14"/>
                  <a:gd name="T39" fmla="*/ 3 h 13"/>
                  <a:gd name="T40" fmla="*/ 4 w 14"/>
                  <a:gd name="T41" fmla="*/ 2 h 13"/>
                  <a:gd name="T42" fmla="*/ 4 w 14"/>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4" y="2"/>
                    </a:moveTo>
                    <a:lnTo>
                      <a:pt x="4" y="2"/>
                    </a:lnTo>
                    <a:lnTo>
                      <a:pt x="7" y="0"/>
                    </a:lnTo>
                    <a:lnTo>
                      <a:pt x="10" y="2"/>
                    </a:lnTo>
                    <a:lnTo>
                      <a:pt x="12" y="3"/>
                    </a:lnTo>
                    <a:lnTo>
                      <a:pt x="12" y="4"/>
                    </a:lnTo>
                    <a:lnTo>
                      <a:pt x="12" y="4"/>
                    </a:lnTo>
                    <a:lnTo>
                      <a:pt x="14" y="7"/>
                    </a:lnTo>
                    <a:lnTo>
                      <a:pt x="12" y="8"/>
                    </a:lnTo>
                    <a:lnTo>
                      <a:pt x="11" y="11"/>
                    </a:lnTo>
                    <a:lnTo>
                      <a:pt x="8" y="11"/>
                    </a:lnTo>
                    <a:lnTo>
                      <a:pt x="8" y="11"/>
                    </a:lnTo>
                    <a:lnTo>
                      <a:pt x="6" y="13"/>
                    </a:lnTo>
                    <a:lnTo>
                      <a:pt x="3" y="11"/>
                    </a:lnTo>
                    <a:lnTo>
                      <a:pt x="2" y="10"/>
                    </a:lnTo>
                    <a:lnTo>
                      <a:pt x="0" y="8"/>
                    </a:lnTo>
                    <a:lnTo>
                      <a:pt x="0" y="8"/>
                    </a:lnTo>
                    <a:lnTo>
                      <a:pt x="0" y="6"/>
                    </a:lnTo>
                    <a:lnTo>
                      <a:pt x="2" y="4"/>
                    </a:lnTo>
                    <a:lnTo>
                      <a:pt x="3" y="3"/>
                    </a:lnTo>
                    <a:lnTo>
                      <a:pt x="4" y="2"/>
                    </a:lnTo>
                    <a:lnTo>
                      <a:pt x="4" y="2"/>
                    </a:lnTo>
                    <a:close/>
                  </a:path>
                </a:pathLst>
              </a:custGeom>
              <a:solidFill>
                <a:srgbClr val="393B4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0" name="Freeform 667"/>
              <p:cNvSpPr/>
              <p:nvPr/>
            </p:nvSpPr>
            <p:spPr bwMode="auto">
              <a:xfrm>
                <a:off x="3305778" y="3856427"/>
                <a:ext cx="203395" cy="82166"/>
              </a:xfrm>
              <a:custGeom>
                <a:avLst/>
                <a:gdLst>
                  <a:gd name="T0" fmla="*/ 55 w 151"/>
                  <a:gd name="T1" fmla="*/ 0 h 61"/>
                  <a:gd name="T2" fmla="*/ 0 w 151"/>
                  <a:gd name="T3" fmla="*/ 19 h 61"/>
                  <a:gd name="T4" fmla="*/ 114 w 151"/>
                  <a:gd name="T5" fmla="*/ 54 h 61"/>
                  <a:gd name="T6" fmla="*/ 118 w 151"/>
                  <a:gd name="T7" fmla="*/ 54 h 61"/>
                  <a:gd name="T8" fmla="*/ 118 w 151"/>
                  <a:gd name="T9" fmla="*/ 54 h 61"/>
                  <a:gd name="T10" fmla="*/ 120 w 151"/>
                  <a:gd name="T11" fmla="*/ 56 h 61"/>
                  <a:gd name="T12" fmla="*/ 129 w 151"/>
                  <a:gd name="T13" fmla="*/ 58 h 61"/>
                  <a:gd name="T14" fmla="*/ 137 w 151"/>
                  <a:gd name="T15" fmla="*/ 61 h 61"/>
                  <a:gd name="T16" fmla="*/ 137 w 151"/>
                  <a:gd name="T17" fmla="*/ 61 h 61"/>
                  <a:gd name="T18" fmla="*/ 139 w 151"/>
                  <a:gd name="T19" fmla="*/ 61 h 61"/>
                  <a:gd name="T20" fmla="*/ 139 w 151"/>
                  <a:gd name="T21" fmla="*/ 61 h 61"/>
                  <a:gd name="T22" fmla="*/ 140 w 151"/>
                  <a:gd name="T23" fmla="*/ 61 h 61"/>
                  <a:gd name="T24" fmla="*/ 143 w 151"/>
                  <a:gd name="T25" fmla="*/ 60 h 61"/>
                  <a:gd name="T26" fmla="*/ 145 w 151"/>
                  <a:gd name="T27" fmla="*/ 54 h 61"/>
                  <a:gd name="T28" fmla="*/ 151 w 151"/>
                  <a:gd name="T29" fmla="*/ 39 h 61"/>
                  <a:gd name="T30" fmla="*/ 151 w 151"/>
                  <a:gd name="T31" fmla="*/ 39 h 61"/>
                  <a:gd name="T32" fmla="*/ 151 w 151"/>
                  <a:gd name="T33" fmla="*/ 37 h 61"/>
                  <a:gd name="T34" fmla="*/ 151 w 151"/>
                  <a:gd name="T35" fmla="*/ 33 h 61"/>
                  <a:gd name="T36" fmla="*/ 149 w 151"/>
                  <a:gd name="T37" fmla="*/ 31 h 61"/>
                  <a:gd name="T38" fmla="*/ 147 w 151"/>
                  <a:gd name="T39" fmla="*/ 30 h 61"/>
                  <a:gd name="T40" fmla="*/ 55 w 151"/>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61">
                    <a:moveTo>
                      <a:pt x="55" y="0"/>
                    </a:moveTo>
                    <a:lnTo>
                      <a:pt x="0" y="19"/>
                    </a:lnTo>
                    <a:lnTo>
                      <a:pt x="114" y="54"/>
                    </a:lnTo>
                    <a:lnTo>
                      <a:pt x="118" y="54"/>
                    </a:lnTo>
                    <a:lnTo>
                      <a:pt x="118" y="54"/>
                    </a:lnTo>
                    <a:lnTo>
                      <a:pt x="120" y="56"/>
                    </a:lnTo>
                    <a:lnTo>
                      <a:pt x="129" y="58"/>
                    </a:lnTo>
                    <a:lnTo>
                      <a:pt x="137" y="61"/>
                    </a:lnTo>
                    <a:lnTo>
                      <a:pt x="137" y="61"/>
                    </a:lnTo>
                    <a:lnTo>
                      <a:pt x="139" y="61"/>
                    </a:lnTo>
                    <a:lnTo>
                      <a:pt x="139" y="61"/>
                    </a:lnTo>
                    <a:lnTo>
                      <a:pt x="140" y="61"/>
                    </a:lnTo>
                    <a:lnTo>
                      <a:pt x="143" y="60"/>
                    </a:lnTo>
                    <a:lnTo>
                      <a:pt x="145" y="54"/>
                    </a:lnTo>
                    <a:lnTo>
                      <a:pt x="151" y="39"/>
                    </a:lnTo>
                    <a:lnTo>
                      <a:pt x="151" y="39"/>
                    </a:lnTo>
                    <a:lnTo>
                      <a:pt x="151" y="37"/>
                    </a:lnTo>
                    <a:lnTo>
                      <a:pt x="151" y="33"/>
                    </a:lnTo>
                    <a:lnTo>
                      <a:pt x="149" y="31"/>
                    </a:lnTo>
                    <a:lnTo>
                      <a:pt x="147" y="3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2" name="Freeform 669"/>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close/>
                  </a:path>
                </a:pathLst>
              </a:custGeom>
              <a:solidFill>
                <a:srgbClr val="5F5A5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3" name="Freeform 670"/>
              <p:cNvSpPr/>
              <p:nvPr/>
            </p:nvSpPr>
            <p:spPr bwMode="auto">
              <a:xfrm>
                <a:off x="3459334" y="3929164"/>
                <a:ext cx="8082" cy="2694"/>
              </a:xfrm>
              <a:custGeom>
                <a:avLst/>
                <a:gdLst>
                  <a:gd name="T0" fmla="*/ 4 w 6"/>
                  <a:gd name="T1" fmla="*/ 0 h 2"/>
                  <a:gd name="T2" fmla="*/ 0 w 6"/>
                  <a:gd name="T3" fmla="*/ 0 h 2"/>
                  <a:gd name="T4" fmla="*/ 6 w 6"/>
                  <a:gd name="T5" fmla="*/ 2 h 2"/>
                  <a:gd name="T6" fmla="*/ 6 w 6"/>
                  <a:gd name="T7" fmla="*/ 2 h 2"/>
                  <a:gd name="T8" fmla="*/ 4 w 6"/>
                  <a:gd name="T9" fmla="*/ 0 h 2"/>
                </a:gdLst>
                <a:ahLst/>
                <a:cxnLst>
                  <a:cxn ang="0">
                    <a:pos x="T0" y="T1"/>
                  </a:cxn>
                  <a:cxn ang="0">
                    <a:pos x="T2" y="T3"/>
                  </a:cxn>
                  <a:cxn ang="0">
                    <a:pos x="T4" y="T5"/>
                  </a:cxn>
                  <a:cxn ang="0">
                    <a:pos x="T6" y="T7"/>
                  </a:cxn>
                  <a:cxn ang="0">
                    <a:pos x="T8" y="T9"/>
                  </a:cxn>
                </a:cxnLst>
                <a:rect l="0" t="0" r="r" b="b"/>
                <a:pathLst>
                  <a:path w="6" h="2">
                    <a:moveTo>
                      <a:pt x="4" y="0"/>
                    </a:moveTo>
                    <a:lnTo>
                      <a:pt x="0" y="0"/>
                    </a:lnTo>
                    <a:lnTo>
                      <a:pt x="6" y="2"/>
                    </a:lnTo>
                    <a:lnTo>
                      <a:pt x="6" y="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8" name="Freeform 675"/>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close/>
                  </a:path>
                </a:pathLst>
              </a:custGeom>
              <a:solidFill>
                <a:srgbClr val="3439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49" name="Freeform 676"/>
              <p:cNvSpPr/>
              <p:nvPr/>
            </p:nvSpPr>
            <p:spPr bwMode="auto">
              <a:xfrm>
                <a:off x="3274797" y="3824100"/>
                <a:ext cx="28287" cy="29634"/>
              </a:xfrm>
              <a:custGeom>
                <a:avLst/>
                <a:gdLst>
                  <a:gd name="T0" fmla="*/ 0 w 21"/>
                  <a:gd name="T1" fmla="*/ 0 h 22"/>
                  <a:gd name="T2" fmla="*/ 6 w 21"/>
                  <a:gd name="T3" fmla="*/ 22 h 22"/>
                  <a:gd name="T4" fmla="*/ 8 w 21"/>
                  <a:gd name="T5" fmla="*/ 22 h 22"/>
                  <a:gd name="T6" fmla="*/ 9 w 21"/>
                  <a:gd name="T7" fmla="*/ 20 h 22"/>
                  <a:gd name="T8" fmla="*/ 21 w 21"/>
                  <a:gd name="T9" fmla="*/ 7 h 22"/>
                  <a:gd name="T10" fmla="*/ 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0" y="0"/>
                    </a:moveTo>
                    <a:lnTo>
                      <a:pt x="6" y="22"/>
                    </a:lnTo>
                    <a:lnTo>
                      <a:pt x="8" y="22"/>
                    </a:lnTo>
                    <a:lnTo>
                      <a:pt x="9" y="20"/>
                    </a:lnTo>
                    <a:lnTo>
                      <a:pt x="21"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0" name="Freeform 677"/>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close/>
                  </a:path>
                </a:pathLst>
              </a:custGeom>
              <a:solidFill>
                <a:srgbClr val="3F444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1" name="Freeform 678"/>
              <p:cNvSpPr/>
              <p:nvPr/>
            </p:nvSpPr>
            <p:spPr bwMode="auto">
              <a:xfrm>
                <a:off x="3286920" y="3833528"/>
                <a:ext cx="36369" cy="17511"/>
              </a:xfrm>
              <a:custGeom>
                <a:avLst/>
                <a:gdLst>
                  <a:gd name="T0" fmla="*/ 12 w 27"/>
                  <a:gd name="T1" fmla="*/ 0 h 13"/>
                  <a:gd name="T2" fmla="*/ 0 w 27"/>
                  <a:gd name="T3" fmla="*/ 13 h 13"/>
                  <a:gd name="T4" fmla="*/ 27 w 27"/>
                  <a:gd name="T5" fmla="*/ 5 h 13"/>
                  <a:gd name="T6" fmla="*/ 12 w 27"/>
                  <a:gd name="T7" fmla="*/ 0 h 13"/>
                </a:gdLst>
                <a:ahLst/>
                <a:cxnLst>
                  <a:cxn ang="0">
                    <a:pos x="T0" y="T1"/>
                  </a:cxn>
                  <a:cxn ang="0">
                    <a:pos x="T2" y="T3"/>
                  </a:cxn>
                  <a:cxn ang="0">
                    <a:pos x="T4" y="T5"/>
                  </a:cxn>
                  <a:cxn ang="0">
                    <a:pos x="T6" y="T7"/>
                  </a:cxn>
                </a:cxnLst>
                <a:rect l="0" t="0" r="r" b="b"/>
                <a:pathLst>
                  <a:path w="27" h="13">
                    <a:moveTo>
                      <a:pt x="12" y="0"/>
                    </a:moveTo>
                    <a:lnTo>
                      <a:pt x="0" y="13"/>
                    </a:lnTo>
                    <a:lnTo>
                      <a:pt x="27" y="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2" name="Freeform 679"/>
              <p:cNvSpPr/>
              <p:nvPr/>
            </p:nvSpPr>
            <p:spPr bwMode="auto">
              <a:xfrm>
                <a:off x="3299043" y="3776955"/>
                <a:ext cx="200701" cy="255927"/>
              </a:xfrm>
              <a:custGeom>
                <a:avLst/>
                <a:gdLst>
                  <a:gd name="T0" fmla="*/ 135 w 149"/>
                  <a:gd name="T1" fmla="*/ 124 h 190"/>
                  <a:gd name="T2" fmla="*/ 135 w 149"/>
                  <a:gd name="T3" fmla="*/ 124 h 190"/>
                  <a:gd name="T4" fmla="*/ 133 w 149"/>
                  <a:gd name="T5" fmla="*/ 71 h 190"/>
                  <a:gd name="T6" fmla="*/ 130 w 149"/>
                  <a:gd name="T7" fmla="*/ 46 h 190"/>
                  <a:gd name="T8" fmla="*/ 129 w 149"/>
                  <a:gd name="T9" fmla="*/ 35 h 190"/>
                  <a:gd name="T10" fmla="*/ 126 w 149"/>
                  <a:gd name="T11" fmla="*/ 27 h 190"/>
                  <a:gd name="T12" fmla="*/ 126 w 149"/>
                  <a:gd name="T13" fmla="*/ 27 h 190"/>
                  <a:gd name="T14" fmla="*/ 77 w 149"/>
                  <a:gd name="T15" fmla="*/ 40 h 190"/>
                  <a:gd name="T16" fmla="*/ 72 w 149"/>
                  <a:gd name="T17" fmla="*/ 66 h 190"/>
                  <a:gd name="T18" fmla="*/ 48 w 149"/>
                  <a:gd name="T19" fmla="*/ 67 h 190"/>
                  <a:gd name="T20" fmla="*/ 48 w 149"/>
                  <a:gd name="T21" fmla="*/ 67 h 190"/>
                  <a:gd name="T22" fmla="*/ 45 w 149"/>
                  <a:gd name="T23" fmla="*/ 67 h 190"/>
                  <a:gd name="T24" fmla="*/ 44 w 149"/>
                  <a:gd name="T25" fmla="*/ 66 h 190"/>
                  <a:gd name="T26" fmla="*/ 42 w 149"/>
                  <a:gd name="T27" fmla="*/ 65 h 190"/>
                  <a:gd name="T28" fmla="*/ 40 w 149"/>
                  <a:gd name="T29" fmla="*/ 62 h 190"/>
                  <a:gd name="T30" fmla="*/ 38 w 149"/>
                  <a:gd name="T31" fmla="*/ 57 h 190"/>
                  <a:gd name="T32" fmla="*/ 38 w 149"/>
                  <a:gd name="T33" fmla="*/ 50 h 190"/>
                  <a:gd name="T34" fmla="*/ 38 w 149"/>
                  <a:gd name="T35" fmla="*/ 40 h 190"/>
                  <a:gd name="T36" fmla="*/ 38 w 149"/>
                  <a:gd name="T37" fmla="*/ 40 h 190"/>
                  <a:gd name="T38" fmla="*/ 38 w 149"/>
                  <a:gd name="T39" fmla="*/ 35 h 190"/>
                  <a:gd name="T40" fmla="*/ 38 w 149"/>
                  <a:gd name="T41" fmla="*/ 28 h 190"/>
                  <a:gd name="T42" fmla="*/ 36 w 149"/>
                  <a:gd name="T43" fmla="*/ 19 h 190"/>
                  <a:gd name="T44" fmla="*/ 30 w 149"/>
                  <a:gd name="T45" fmla="*/ 11 h 190"/>
                  <a:gd name="T46" fmla="*/ 23 w 149"/>
                  <a:gd name="T47" fmla="*/ 5 h 190"/>
                  <a:gd name="T48" fmla="*/ 23 w 149"/>
                  <a:gd name="T49" fmla="*/ 5 h 190"/>
                  <a:gd name="T50" fmla="*/ 15 w 149"/>
                  <a:gd name="T51" fmla="*/ 1 h 190"/>
                  <a:gd name="T52" fmla="*/ 7 w 149"/>
                  <a:gd name="T53" fmla="*/ 0 h 190"/>
                  <a:gd name="T54" fmla="*/ 7 w 149"/>
                  <a:gd name="T55" fmla="*/ 0 h 190"/>
                  <a:gd name="T56" fmla="*/ 3 w 149"/>
                  <a:gd name="T57" fmla="*/ 1 h 190"/>
                  <a:gd name="T58" fmla="*/ 0 w 149"/>
                  <a:gd name="T59" fmla="*/ 3 h 190"/>
                  <a:gd name="T60" fmla="*/ 0 w 149"/>
                  <a:gd name="T61" fmla="*/ 5 h 190"/>
                  <a:gd name="T62" fmla="*/ 2 w 149"/>
                  <a:gd name="T63" fmla="*/ 11 h 190"/>
                  <a:gd name="T64" fmla="*/ 6 w 149"/>
                  <a:gd name="T65" fmla="*/ 23 h 190"/>
                  <a:gd name="T66" fmla="*/ 10 w 149"/>
                  <a:gd name="T67" fmla="*/ 42 h 190"/>
                  <a:gd name="T68" fmla="*/ 10 w 149"/>
                  <a:gd name="T69" fmla="*/ 42 h 190"/>
                  <a:gd name="T70" fmla="*/ 17 w 149"/>
                  <a:gd name="T71" fmla="*/ 82 h 190"/>
                  <a:gd name="T72" fmla="*/ 19 w 149"/>
                  <a:gd name="T73" fmla="*/ 102 h 190"/>
                  <a:gd name="T74" fmla="*/ 19 w 149"/>
                  <a:gd name="T75" fmla="*/ 102 h 190"/>
                  <a:gd name="T76" fmla="*/ 40 w 149"/>
                  <a:gd name="T77" fmla="*/ 115 h 190"/>
                  <a:gd name="T78" fmla="*/ 54 w 149"/>
                  <a:gd name="T79" fmla="*/ 127 h 190"/>
                  <a:gd name="T80" fmla="*/ 68 w 149"/>
                  <a:gd name="T81" fmla="*/ 136 h 190"/>
                  <a:gd name="T82" fmla="*/ 68 w 149"/>
                  <a:gd name="T83" fmla="*/ 136 h 190"/>
                  <a:gd name="T84" fmla="*/ 73 w 149"/>
                  <a:gd name="T85" fmla="*/ 142 h 190"/>
                  <a:gd name="T86" fmla="*/ 79 w 149"/>
                  <a:gd name="T87" fmla="*/ 150 h 190"/>
                  <a:gd name="T88" fmla="*/ 92 w 149"/>
                  <a:gd name="T89" fmla="*/ 167 h 190"/>
                  <a:gd name="T90" fmla="*/ 107 w 149"/>
                  <a:gd name="T91" fmla="*/ 190 h 190"/>
                  <a:gd name="T92" fmla="*/ 149 w 149"/>
                  <a:gd name="T93" fmla="*/ 166 h 190"/>
                  <a:gd name="T94" fmla="*/ 149 w 149"/>
                  <a:gd name="T95" fmla="*/ 166 h 190"/>
                  <a:gd name="T96" fmla="*/ 148 w 149"/>
                  <a:gd name="T97" fmla="*/ 163 h 190"/>
                  <a:gd name="T98" fmla="*/ 142 w 149"/>
                  <a:gd name="T99" fmla="*/ 156 h 190"/>
                  <a:gd name="T100" fmla="*/ 141 w 149"/>
                  <a:gd name="T101" fmla="*/ 151 h 190"/>
                  <a:gd name="T102" fmla="*/ 138 w 149"/>
                  <a:gd name="T103" fmla="*/ 144 h 190"/>
                  <a:gd name="T104" fmla="*/ 137 w 149"/>
                  <a:gd name="T105" fmla="*/ 135 h 190"/>
                  <a:gd name="T106" fmla="*/ 135 w 149"/>
                  <a:gd name="T107" fmla="*/ 124 h 190"/>
                  <a:gd name="T108" fmla="*/ 135 w 149"/>
                  <a:gd name="T109"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90">
                    <a:moveTo>
                      <a:pt x="135" y="124"/>
                    </a:moveTo>
                    <a:lnTo>
                      <a:pt x="135" y="124"/>
                    </a:lnTo>
                    <a:lnTo>
                      <a:pt x="133" y="71"/>
                    </a:lnTo>
                    <a:lnTo>
                      <a:pt x="130" y="46"/>
                    </a:lnTo>
                    <a:lnTo>
                      <a:pt x="129" y="35"/>
                    </a:lnTo>
                    <a:lnTo>
                      <a:pt x="126" y="27"/>
                    </a:lnTo>
                    <a:lnTo>
                      <a:pt x="126" y="27"/>
                    </a:lnTo>
                    <a:lnTo>
                      <a:pt x="77" y="40"/>
                    </a:lnTo>
                    <a:lnTo>
                      <a:pt x="72" y="66"/>
                    </a:lnTo>
                    <a:lnTo>
                      <a:pt x="48" y="67"/>
                    </a:lnTo>
                    <a:lnTo>
                      <a:pt x="48" y="67"/>
                    </a:lnTo>
                    <a:lnTo>
                      <a:pt x="45" y="67"/>
                    </a:lnTo>
                    <a:lnTo>
                      <a:pt x="44" y="66"/>
                    </a:lnTo>
                    <a:lnTo>
                      <a:pt x="42" y="65"/>
                    </a:lnTo>
                    <a:lnTo>
                      <a:pt x="40" y="62"/>
                    </a:lnTo>
                    <a:lnTo>
                      <a:pt x="38" y="57"/>
                    </a:lnTo>
                    <a:lnTo>
                      <a:pt x="38" y="50"/>
                    </a:lnTo>
                    <a:lnTo>
                      <a:pt x="38" y="40"/>
                    </a:lnTo>
                    <a:lnTo>
                      <a:pt x="38" y="40"/>
                    </a:lnTo>
                    <a:lnTo>
                      <a:pt x="38" y="35"/>
                    </a:lnTo>
                    <a:lnTo>
                      <a:pt x="38" y="28"/>
                    </a:lnTo>
                    <a:lnTo>
                      <a:pt x="36" y="19"/>
                    </a:lnTo>
                    <a:lnTo>
                      <a:pt x="30" y="11"/>
                    </a:lnTo>
                    <a:lnTo>
                      <a:pt x="23" y="5"/>
                    </a:lnTo>
                    <a:lnTo>
                      <a:pt x="23" y="5"/>
                    </a:lnTo>
                    <a:lnTo>
                      <a:pt x="15" y="1"/>
                    </a:lnTo>
                    <a:lnTo>
                      <a:pt x="7" y="0"/>
                    </a:lnTo>
                    <a:lnTo>
                      <a:pt x="7" y="0"/>
                    </a:lnTo>
                    <a:lnTo>
                      <a:pt x="3" y="1"/>
                    </a:lnTo>
                    <a:lnTo>
                      <a:pt x="0" y="3"/>
                    </a:lnTo>
                    <a:lnTo>
                      <a:pt x="0" y="5"/>
                    </a:lnTo>
                    <a:lnTo>
                      <a:pt x="2" y="11"/>
                    </a:lnTo>
                    <a:lnTo>
                      <a:pt x="6" y="23"/>
                    </a:lnTo>
                    <a:lnTo>
                      <a:pt x="10" y="42"/>
                    </a:lnTo>
                    <a:lnTo>
                      <a:pt x="10" y="42"/>
                    </a:lnTo>
                    <a:lnTo>
                      <a:pt x="17" y="82"/>
                    </a:lnTo>
                    <a:lnTo>
                      <a:pt x="19" y="102"/>
                    </a:lnTo>
                    <a:lnTo>
                      <a:pt x="19" y="102"/>
                    </a:lnTo>
                    <a:lnTo>
                      <a:pt x="40" y="115"/>
                    </a:lnTo>
                    <a:lnTo>
                      <a:pt x="54" y="127"/>
                    </a:lnTo>
                    <a:lnTo>
                      <a:pt x="68" y="136"/>
                    </a:lnTo>
                    <a:lnTo>
                      <a:pt x="68" y="136"/>
                    </a:lnTo>
                    <a:lnTo>
                      <a:pt x="73" y="142"/>
                    </a:lnTo>
                    <a:lnTo>
                      <a:pt x="79" y="150"/>
                    </a:lnTo>
                    <a:lnTo>
                      <a:pt x="92" y="167"/>
                    </a:lnTo>
                    <a:lnTo>
                      <a:pt x="107" y="190"/>
                    </a:lnTo>
                    <a:lnTo>
                      <a:pt x="149" y="166"/>
                    </a:lnTo>
                    <a:lnTo>
                      <a:pt x="149" y="166"/>
                    </a:lnTo>
                    <a:lnTo>
                      <a:pt x="148" y="163"/>
                    </a:lnTo>
                    <a:lnTo>
                      <a:pt x="142" y="156"/>
                    </a:lnTo>
                    <a:lnTo>
                      <a:pt x="141" y="151"/>
                    </a:lnTo>
                    <a:lnTo>
                      <a:pt x="138" y="144"/>
                    </a:lnTo>
                    <a:lnTo>
                      <a:pt x="137" y="135"/>
                    </a:lnTo>
                    <a:lnTo>
                      <a:pt x="135" y="124"/>
                    </a:lnTo>
                    <a:lnTo>
                      <a:pt x="135" y="124"/>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3" name="Freeform 680"/>
              <p:cNvSpPr/>
              <p:nvPr/>
            </p:nvSpPr>
            <p:spPr bwMode="auto">
              <a:xfrm>
                <a:off x="2862620" y="4139294"/>
                <a:ext cx="282867" cy="354257"/>
              </a:xfrm>
              <a:custGeom>
                <a:avLst/>
                <a:gdLst>
                  <a:gd name="T0" fmla="*/ 54 w 210"/>
                  <a:gd name="T1" fmla="*/ 263 h 263"/>
                  <a:gd name="T2" fmla="*/ 210 w 210"/>
                  <a:gd name="T3" fmla="*/ 85 h 263"/>
                  <a:gd name="T4" fmla="*/ 194 w 210"/>
                  <a:gd name="T5" fmla="*/ 0 h 263"/>
                  <a:gd name="T6" fmla="*/ 107 w 210"/>
                  <a:gd name="T7" fmla="*/ 14 h 263"/>
                  <a:gd name="T8" fmla="*/ 0 w 210"/>
                  <a:gd name="T9" fmla="*/ 226 h 263"/>
                  <a:gd name="T10" fmla="*/ 54 w 210"/>
                  <a:gd name="T11" fmla="*/ 263 h 263"/>
                </a:gdLst>
                <a:ahLst/>
                <a:cxnLst>
                  <a:cxn ang="0">
                    <a:pos x="T0" y="T1"/>
                  </a:cxn>
                  <a:cxn ang="0">
                    <a:pos x="T2" y="T3"/>
                  </a:cxn>
                  <a:cxn ang="0">
                    <a:pos x="T4" y="T5"/>
                  </a:cxn>
                  <a:cxn ang="0">
                    <a:pos x="T6" y="T7"/>
                  </a:cxn>
                  <a:cxn ang="0">
                    <a:pos x="T8" y="T9"/>
                  </a:cxn>
                  <a:cxn ang="0">
                    <a:pos x="T10" y="T11"/>
                  </a:cxn>
                </a:cxnLst>
                <a:rect l="0" t="0" r="r" b="b"/>
                <a:pathLst>
                  <a:path w="210" h="263">
                    <a:moveTo>
                      <a:pt x="54" y="263"/>
                    </a:moveTo>
                    <a:lnTo>
                      <a:pt x="210" y="85"/>
                    </a:lnTo>
                    <a:lnTo>
                      <a:pt x="194" y="0"/>
                    </a:lnTo>
                    <a:lnTo>
                      <a:pt x="107" y="14"/>
                    </a:lnTo>
                    <a:lnTo>
                      <a:pt x="0" y="226"/>
                    </a:lnTo>
                    <a:lnTo>
                      <a:pt x="54" y="26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4" name="Freeform 681"/>
              <p:cNvSpPr/>
              <p:nvPr/>
            </p:nvSpPr>
            <p:spPr bwMode="auto">
              <a:xfrm>
                <a:off x="2466607" y="4256481"/>
                <a:ext cx="564387" cy="615572"/>
              </a:xfrm>
              <a:custGeom>
                <a:avLst/>
                <a:gdLst>
                  <a:gd name="T0" fmla="*/ 385 w 419"/>
                  <a:gd name="T1" fmla="*/ 115 h 457"/>
                  <a:gd name="T2" fmla="*/ 358 w 419"/>
                  <a:gd name="T3" fmla="*/ 85 h 457"/>
                  <a:gd name="T4" fmla="*/ 332 w 419"/>
                  <a:gd name="T5" fmla="*/ 56 h 457"/>
                  <a:gd name="T6" fmla="*/ 328 w 419"/>
                  <a:gd name="T7" fmla="*/ 49 h 457"/>
                  <a:gd name="T8" fmla="*/ 326 w 419"/>
                  <a:gd name="T9" fmla="*/ 38 h 457"/>
                  <a:gd name="T10" fmla="*/ 326 w 419"/>
                  <a:gd name="T11" fmla="*/ 31 h 457"/>
                  <a:gd name="T12" fmla="*/ 324 w 419"/>
                  <a:gd name="T13" fmla="*/ 11 h 457"/>
                  <a:gd name="T14" fmla="*/ 320 w 419"/>
                  <a:gd name="T15" fmla="*/ 2 h 457"/>
                  <a:gd name="T16" fmla="*/ 312 w 419"/>
                  <a:gd name="T17" fmla="*/ 0 h 457"/>
                  <a:gd name="T18" fmla="*/ 305 w 419"/>
                  <a:gd name="T19" fmla="*/ 3 h 457"/>
                  <a:gd name="T20" fmla="*/ 292 w 419"/>
                  <a:gd name="T21" fmla="*/ 16 h 457"/>
                  <a:gd name="T22" fmla="*/ 281 w 419"/>
                  <a:gd name="T23" fmla="*/ 25 h 457"/>
                  <a:gd name="T24" fmla="*/ 269 w 419"/>
                  <a:gd name="T25" fmla="*/ 29 h 457"/>
                  <a:gd name="T26" fmla="*/ 243 w 419"/>
                  <a:gd name="T27" fmla="*/ 27 h 457"/>
                  <a:gd name="T28" fmla="*/ 193 w 419"/>
                  <a:gd name="T29" fmla="*/ 30 h 457"/>
                  <a:gd name="T30" fmla="*/ 162 w 419"/>
                  <a:gd name="T31" fmla="*/ 37 h 457"/>
                  <a:gd name="T32" fmla="*/ 128 w 419"/>
                  <a:gd name="T33" fmla="*/ 49 h 457"/>
                  <a:gd name="T34" fmla="*/ 93 w 419"/>
                  <a:gd name="T35" fmla="*/ 68 h 457"/>
                  <a:gd name="T36" fmla="*/ 60 w 419"/>
                  <a:gd name="T37" fmla="*/ 95 h 457"/>
                  <a:gd name="T38" fmla="*/ 49 w 419"/>
                  <a:gd name="T39" fmla="*/ 114 h 457"/>
                  <a:gd name="T40" fmla="*/ 30 w 419"/>
                  <a:gd name="T41" fmla="*/ 151 h 457"/>
                  <a:gd name="T42" fmla="*/ 22 w 419"/>
                  <a:gd name="T43" fmla="*/ 172 h 457"/>
                  <a:gd name="T44" fmla="*/ 12 w 419"/>
                  <a:gd name="T45" fmla="*/ 199 h 457"/>
                  <a:gd name="T46" fmla="*/ 6 w 419"/>
                  <a:gd name="T47" fmla="*/ 223 h 457"/>
                  <a:gd name="T48" fmla="*/ 0 w 419"/>
                  <a:gd name="T49" fmla="*/ 268 h 457"/>
                  <a:gd name="T50" fmla="*/ 3 w 419"/>
                  <a:gd name="T51" fmla="*/ 284 h 457"/>
                  <a:gd name="T52" fmla="*/ 6 w 419"/>
                  <a:gd name="T53" fmla="*/ 292 h 457"/>
                  <a:gd name="T54" fmla="*/ 10 w 419"/>
                  <a:gd name="T55" fmla="*/ 299 h 457"/>
                  <a:gd name="T56" fmla="*/ 18 w 419"/>
                  <a:gd name="T57" fmla="*/ 323 h 457"/>
                  <a:gd name="T58" fmla="*/ 29 w 419"/>
                  <a:gd name="T59" fmla="*/ 347 h 457"/>
                  <a:gd name="T60" fmla="*/ 39 w 419"/>
                  <a:gd name="T61" fmla="*/ 365 h 457"/>
                  <a:gd name="T62" fmla="*/ 65 w 419"/>
                  <a:gd name="T63" fmla="*/ 397 h 457"/>
                  <a:gd name="T64" fmla="*/ 95 w 419"/>
                  <a:gd name="T65" fmla="*/ 421 h 457"/>
                  <a:gd name="T66" fmla="*/ 130 w 419"/>
                  <a:gd name="T67" fmla="*/ 440 h 457"/>
                  <a:gd name="T68" fmla="*/ 168 w 419"/>
                  <a:gd name="T69" fmla="*/ 453 h 457"/>
                  <a:gd name="T70" fmla="*/ 205 w 419"/>
                  <a:gd name="T71" fmla="*/ 457 h 457"/>
                  <a:gd name="T72" fmla="*/ 246 w 419"/>
                  <a:gd name="T73" fmla="*/ 454 h 457"/>
                  <a:gd name="T74" fmla="*/ 285 w 419"/>
                  <a:gd name="T75" fmla="*/ 442 h 457"/>
                  <a:gd name="T76" fmla="*/ 304 w 419"/>
                  <a:gd name="T77" fmla="*/ 434 h 457"/>
                  <a:gd name="T78" fmla="*/ 332 w 419"/>
                  <a:gd name="T79" fmla="*/ 415 h 457"/>
                  <a:gd name="T80" fmla="*/ 358 w 419"/>
                  <a:gd name="T81" fmla="*/ 392 h 457"/>
                  <a:gd name="T82" fmla="*/ 378 w 419"/>
                  <a:gd name="T83" fmla="*/ 366 h 457"/>
                  <a:gd name="T84" fmla="*/ 394 w 419"/>
                  <a:gd name="T85" fmla="*/ 338 h 457"/>
                  <a:gd name="T86" fmla="*/ 402 w 419"/>
                  <a:gd name="T87" fmla="*/ 319 h 457"/>
                  <a:gd name="T88" fmla="*/ 413 w 419"/>
                  <a:gd name="T89" fmla="*/ 284 h 457"/>
                  <a:gd name="T90" fmla="*/ 419 w 419"/>
                  <a:gd name="T91" fmla="*/ 249 h 457"/>
                  <a:gd name="T92" fmla="*/ 419 w 419"/>
                  <a:gd name="T93" fmla="*/ 216 h 457"/>
                  <a:gd name="T94" fmla="*/ 415 w 419"/>
                  <a:gd name="T95" fmla="*/ 188 h 457"/>
                  <a:gd name="T96" fmla="*/ 404 w 419"/>
                  <a:gd name="T97" fmla="*/ 150 h 457"/>
                  <a:gd name="T98" fmla="*/ 385 w 419"/>
                  <a:gd name="T99" fmla="*/ 1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9" h="457">
                    <a:moveTo>
                      <a:pt x="385" y="115"/>
                    </a:moveTo>
                    <a:lnTo>
                      <a:pt x="385" y="115"/>
                    </a:lnTo>
                    <a:lnTo>
                      <a:pt x="371" y="100"/>
                    </a:lnTo>
                    <a:lnTo>
                      <a:pt x="358" y="85"/>
                    </a:lnTo>
                    <a:lnTo>
                      <a:pt x="344" y="70"/>
                    </a:lnTo>
                    <a:lnTo>
                      <a:pt x="332" y="56"/>
                    </a:lnTo>
                    <a:lnTo>
                      <a:pt x="332" y="56"/>
                    </a:lnTo>
                    <a:lnTo>
                      <a:pt x="328" y="49"/>
                    </a:lnTo>
                    <a:lnTo>
                      <a:pt x="327" y="43"/>
                    </a:lnTo>
                    <a:lnTo>
                      <a:pt x="326" y="38"/>
                    </a:lnTo>
                    <a:lnTo>
                      <a:pt x="326" y="31"/>
                    </a:lnTo>
                    <a:lnTo>
                      <a:pt x="326" y="31"/>
                    </a:lnTo>
                    <a:lnTo>
                      <a:pt x="326" y="22"/>
                    </a:lnTo>
                    <a:lnTo>
                      <a:pt x="324" y="11"/>
                    </a:lnTo>
                    <a:lnTo>
                      <a:pt x="323" y="6"/>
                    </a:lnTo>
                    <a:lnTo>
                      <a:pt x="320" y="2"/>
                    </a:lnTo>
                    <a:lnTo>
                      <a:pt x="317" y="0"/>
                    </a:lnTo>
                    <a:lnTo>
                      <a:pt x="312" y="0"/>
                    </a:lnTo>
                    <a:lnTo>
                      <a:pt x="312" y="0"/>
                    </a:lnTo>
                    <a:lnTo>
                      <a:pt x="305" y="3"/>
                    </a:lnTo>
                    <a:lnTo>
                      <a:pt x="300" y="7"/>
                    </a:lnTo>
                    <a:lnTo>
                      <a:pt x="292" y="16"/>
                    </a:lnTo>
                    <a:lnTo>
                      <a:pt x="286" y="21"/>
                    </a:lnTo>
                    <a:lnTo>
                      <a:pt x="281" y="25"/>
                    </a:lnTo>
                    <a:lnTo>
                      <a:pt x="276" y="27"/>
                    </a:lnTo>
                    <a:lnTo>
                      <a:pt x="269" y="29"/>
                    </a:lnTo>
                    <a:lnTo>
                      <a:pt x="269" y="29"/>
                    </a:lnTo>
                    <a:lnTo>
                      <a:pt x="243" y="27"/>
                    </a:lnTo>
                    <a:lnTo>
                      <a:pt x="220" y="27"/>
                    </a:lnTo>
                    <a:lnTo>
                      <a:pt x="193" y="30"/>
                    </a:lnTo>
                    <a:lnTo>
                      <a:pt x="177" y="33"/>
                    </a:lnTo>
                    <a:lnTo>
                      <a:pt x="162" y="37"/>
                    </a:lnTo>
                    <a:lnTo>
                      <a:pt x="145" y="42"/>
                    </a:lnTo>
                    <a:lnTo>
                      <a:pt x="128" y="49"/>
                    </a:lnTo>
                    <a:lnTo>
                      <a:pt x="111" y="57"/>
                    </a:lnTo>
                    <a:lnTo>
                      <a:pt x="93" y="68"/>
                    </a:lnTo>
                    <a:lnTo>
                      <a:pt x="77" y="80"/>
                    </a:lnTo>
                    <a:lnTo>
                      <a:pt x="60" y="95"/>
                    </a:lnTo>
                    <a:lnTo>
                      <a:pt x="60" y="95"/>
                    </a:lnTo>
                    <a:lnTo>
                      <a:pt x="49" y="114"/>
                    </a:lnTo>
                    <a:lnTo>
                      <a:pt x="39" y="133"/>
                    </a:lnTo>
                    <a:lnTo>
                      <a:pt x="30" y="151"/>
                    </a:lnTo>
                    <a:lnTo>
                      <a:pt x="22" y="172"/>
                    </a:lnTo>
                    <a:lnTo>
                      <a:pt x="22" y="172"/>
                    </a:lnTo>
                    <a:lnTo>
                      <a:pt x="16" y="185"/>
                    </a:lnTo>
                    <a:lnTo>
                      <a:pt x="12" y="199"/>
                    </a:lnTo>
                    <a:lnTo>
                      <a:pt x="12" y="199"/>
                    </a:lnTo>
                    <a:lnTo>
                      <a:pt x="6" y="223"/>
                    </a:lnTo>
                    <a:lnTo>
                      <a:pt x="2" y="246"/>
                    </a:lnTo>
                    <a:lnTo>
                      <a:pt x="0" y="268"/>
                    </a:lnTo>
                    <a:lnTo>
                      <a:pt x="2" y="276"/>
                    </a:lnTo>
                    <a:lnTo>
                      <a:pt x="3" y="284"/>
                    </a:lnTo>
                    <a:lnTo>
                      <a:pt x="3" y="284"/>
                    </a:lnTo>
                    <a:lnTo>
                      <a:pt x="6" y="292"/>
                    </a:lnTo>
                    <a:lnTo>
                      <a:pt x="10" y="299"/>
                    </a:lnTo>
                    <a:lnTo>
                      <a:pt x="10" y="299"/>
                    </a:lnTo>
                    <a:lnTo>
                      <a:pt x="14" y="311"/>
                    </a:lnTo>
                    <a:lnTo>
                      <a:pt x="18" y="323"/>
                    </a:lnTo>
                    <a:lnTo>
                      <a:pt x="23" y="335"/>
                    </a:lnTo>
                    <a:lnTo>
                      <a:pt x="29" y="347"/>
                    </a:lnTo>
                    <a:lnTo>
                      <a:pt x="29" y="347"/>
                    </a:lnTo>
                    <a:lnTo>
                      <a:pt x="39" y="365"/>
                    </a:lnTo>
                    <a:lnTo>
                      <a:pt x="51" y="382"/>
                    </a:lnTo>
                    <a:lnTo>
                      <a:pt x="65" y="397"/>
                    </a:lnTo>
                    <a:lnTo>
                      <a:pt x="80" y="411"/>
                    </a:lnTo>
                    <a:lnTo>
                      <a:pt x="95" y="421"/>
                    </a:lnTo>
                    <a:lnTo>
                      <a:pt x="112" y="432"/>
                    </a:lnTo>
                    <a:lnTo>
                      <a:pt x="130" y="440"/>
                    </a:lnTo>
                    <a:lnTo>
                      <a:pt x="149" y="447"/>
                    </a:lnTo>
                    <a:lnTo>
                      <a:pt x="168" y="453"/>
                    </a:lnTo>
                    <a:lnTo>
                      <a:pt x="186" y="455"/>
                    </a:lnTo>
                    <a:lnTo>
                      <a:pt x="205" y="457"/>
                    </a:lnTo>
                    <a:lnTo>
                      <a:pt x="226" y="457"/>
                    </a:lnTo>
                    <a:lnTo>
                      <a:pt x="246" y="454"/>
                    </a:lnTo>
                    <a:lnTo>
                      <a:pt x="265" y="448"/>
                    </a:lnTo>
                    <a:lnTo>
                      <a:pt x="285" y="442"/>
                    </a:lnTo>
                    <a:lnTo>
                      <a:pt x="304" y="434"/>
                    </a:lnTo>
                    <a:lnTo>
                      <a:pt x="304" y="434"/>
                    </a:lnTo>
                    <a:lnTo>
                      <a:pt x="319" y="424"/>
                    </a:lnTo>
                    <a:lnTo>
                      <a:pt x="332" y="415"/>
                    </a:lnTo>
                    <a:lnTo>
                      <a:pt x="346" y="404"/>
                    </a:lnTo>
                    <a:lnTo>
                      <a:pt x="358" y="392"/>
                    </a:lnTo>
                    <a:lnTo>
                      <a:pt x="369" y="380"/>
                    </a:lnTo>
                    <a:lnTo>
                      <a:pt x="378" y="366"/>
                    </a:lnTo>
                    <a:lnTo>
                      <a:pt x="386" y="353"/>
                    </a:lnTo>
                    <a:lnTo>
                      <a:pt x="394" y="338"/>
                    </a:lnTo>
                    <a:lnTo>
                      <a:pt x="394" y="338"/>
                    </a:lnTo>
                    <a:lnTo>
                      <a:pt x="402" y="319"/>
                    </a:lnTo>
                    <a:lnTo>
                      <a:pt x="409" y="301"/>
                    </a:lnTo>
                    <a:lnTo>
                      <a:pt x="413" y="284"/>
                    </a:lnTo>
                    <a:lnTo>
                      <a:pt x="417" y="266"/>
                    </a:lnTo>
                    <a:lnTo>
                      <a:pt x="419" y="249"/>
                    </a:lnTo>
                    <a:lnTo>
                      <a:pt x="419" y="232"/>
                    </a:lnTo>
                    <a:lnTo>
                      <a:pt x="419" y="216"/>
                    </a:lnTo>
                    <a:lnTo>
                      <a:pt x="417" y="201"/>
                    </a:lnTo>
                    <a:lnTo>
                      <a:pt x="415" y="188"/>
                    </a:lnTo>
                    <a:lnTo>
                      <a:pt x="412" y="174"/>
                    </a:lnTo>
                    <a:lnTo>
                      <a:pt x="404" y="150"/>
                    </a:lnTo>
                    <a:lnTo>
                      <a:pt x="394" y="130"/>
                    </a:lnTo>
                    <a:lnTo>
                      <a:pt x="385" y="115"/>
                    </a:lnTo>
                    <a:lnTo>
                      <a:pt x="385" y="115"/>
                    </a:lnTo>
                    <a:close/>
                  </a:path>
                </a:pathLst>
              </a:custGeom>
              <a:solidFill>
                <a:srgbClr val="F59E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5" name="Freeform 682"/>
              <p:cNvSpPr/>
              <p:nvPr/>
            </p:nvSpPr>
            <p:spPr bwMode="auto">
              <a:xfrm>
                <a:off x="2459872" y="4348076"/>
                <a:ext cx="572469" cy="536100"/>
              </a:xfrm>
              <a:custGeom>
                <a:avLst/>
                <a:gdLst>
                  <a:gd name="T0" fmla="*/ 89 w 425"/>
                  <a:gd name="T1" fmla="*/ 5 h 398"/>
                  <a:gd name="T2" fmla="*/ 96 w 425"/>
                  <a:gd name="T3" fmla="*/ 1 h 398"/>
                  <a:gd name="T4" fmla="*/ 97 w 425"/>
                  <a:gd name="T5" fmla="*/ 8 h 398"/>
                  <a:gd name="T6" fmla="*/ 82 w 425"/>
                  <a:gd name="T7" fmla="*/ 36 h 398"/>
                  <a:gd name="T8" fmla="*/ 66 w 425"/>
                  <a:gd name="T9" fmla="*/ 73 h 398"/>
                  <a:gd name="T10" fmla="*/ 63 w 425"/>
                  <a:gd name="T11" fmla="*/ 100 h 398"/>
                  <a:gd name="T12" fmla="*/ 67 w 425"/>
                  <a:gd name="T13" fmla="*/ 120 h 398"/>
                  <a:gd name="T14" fmla="*/ 78 w 425"/>
                  <a:gd name="T15" fmla="*/ 133 h 398"/>
                  <a:gd name="T16" fmla="*/ 105 w 425"/>
                  <a:gd name="T17" fmla="*/ 135 h 398"/>
                  <a:gd name="T18" fmla="*/ 164 w 425"/>
                  <a:gd name="T19" fmla="*/ 113 h 398"/>
                  <a:gd name="T20" fmla="*/ 210 w 425"/>
                  <a:gd name="T21" fmla="*/ 100 h 398"/>
                  <a:gd name="T22" fmla="*/ 228 w 425"/>
                  <a:gd name="T23" fmla="*/ 104 h 398"/>
                  <a:gd name="T24" fmla="*/ 245 w 425"/>
                  <a:gd name="T25" fmla="*/ 117 h 398"/>
                  <a:gd name="T26" fmla="*/ 258 w 425"/>
                  <a:gd name="T27" fmla="*/ 148 h 398"/>
                  <a:gd name="T28" fmla="*/ 270 w 425"/>
                  <a:gd name="T29" fmla="*/ 204 h 398"/>
                  <a:gd name="T30" fmla="*/ 279 w 425"/>
                  <a:gd name="T31" fmla="*/ 214 h 398"/>
                  <a:gd name="T32" fmla="*/ 304 w 425"/>
                  <a:gd name="T33" fmla="*/ 221 h 398"/>
                  <a:gd name="T34" fmla="*/ 335 w 425"/>
                  <a:gd name="T35" fmla="*/ 218 h 398"/>
                  <a:gd name="T36" fmla="*/ 366 w 425"/>
                  <a:gd name="T37" fmla="*/ 206 h 398"/>
                  <a:gd name="T38" fmla="*/ 393 w 425"/>
                  <a:gd name="T39" fmla="*/ 186 h 398"/>
                  <a:gd name="T40" fmla="*/ 403 w 425"/>
                  <a:gd name="T41" fmla="*/ 170 h 398"/>
                  <a:gd name="T42" fmla="*/ 416 w 425"/>
                  <a:gd name="T43" fmla="*/ 154 h 398"/>
                  <a:gd name="T44" fmla="*/ 422 w 425"/>
                  <a:gd name="T45" fmla="*/ 158 h 398"/>
                  <a:gd name="T46" fmla="*/ 424 w 425"/>
                  <a:gd name="T47" fmla="*/ 189 h 398"/>
                  <a:gd name="T48" fmla="*/ 412 w 425"/>
                  <a:gd name="T49" fmla="*/ 240 h 398"/>
                  <a:gd name="T50" fmla="*/ 399 w 425"/>
                  <a:gd name="T51" fmla="*/ 270 h 398"/>
                  <a:gd name="T52" fmla="*/ 371 w 425"/>
                  <a:gd name="T53" fmla="*/ 314 h 398"/>
                  <a:gd name="T54" fmla="*/ 335 w 425"/>
                  <a:gd name="T55" fmla="*/ 353 h 398"/>
                  <a:gd name="T56" fmla="*/ 290 w 425"/>
                  <a:gd name="T57" fmla="*/ 383 h 398"/>
                  <a:gd name="T58" fmla="*/ 236 w 425"/>
                  <a:gd name="T59" fmla="*/ 398 h 398"/>
                  <a:gd name="T60" fmla="*/ 174 w 425"/>
                  <a:gd name="T61" fmla="*/ 394 h 398"/>
                  <a:gd name="T62" fmla="*/ 121 w 425"/>
                  <a:gd name="T63" fmla="*/ 389 h 398"/>
                  <a:gd name="T64" fmla="*/ 98 w 425"/>
                  <a:gd name="T65" fmla="*/ 371 h 398"/>
                  <a:gd name="T66" fmla="*/ 62 w 425"/>
                  <a:gd name="T67" fmla="*/ 337 h 398"/>
                  <a:gd name="T68" fmla="*/ 25 w 425"/>
                  <a:gd name="T69" fmla="*/ 287 h 398"/>
                  <a:gd name="T70" fmla="*/ 2 w 425"/>
                  <a:gd name="T71" fmla="*/ 223 h 398"/>
                  <a:gd name="T72" fmla="*/ 0 w 425"/>
                  <a:gd name="T73" fmla="*/ 185 h 398"/>
                  <a:gd name="T74" fmla="*/ 5 w 425"/>
                  <a:gd name="T75" fmla="*/ 144 h 398"/>
                  <a:gd name="T76" fmla="*/ 20 w 425"/>
                  <a:gd name="T77" fmla="*/ 94 h 398"/>
                  <a:gd name="T78" fmla="*/ 42 w 425"/>
                  <a:gd name="T79" fmla="*/ 46 h 398"/>
                  <a:gd name="T80" fmla="*/ 61 w 425"/>
                  <a:gd name="T81" fmla="*/ 19 h 398"/>
                  <a:gd name="T82" fmla="*/ 81 w 425"/>
                  <a:gd name="T83" fmla="*/ 8 h 398"/>
                  <a:gd name="T84" fmla="*/ 88 w 425"/>
                  <a:gd name="T85" fmla="*/ 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5" h="398">
                    <a:moveTo>
                      <a:pt x="88" y="8"/>
                    </a:moveTo>
                    <a:lnTo>
                      <a:pt x="88" y="8"/>
                    </a:lnTo>
                    <a:lnTo>
                      <a:pt x="89" y="5"/>
                    </a:lnTo>
                    <a:lnTo>
                      <a:pt x="93" y="1"/>
                    </a:lnTo>
                    <a:lnTo>
                      <a:pt x="94" y="0"/>
                    </a:lnTo>
                    <a:lnTo>
                      <a:pt x="96" y="1"/>
                    </a:lnTo>
                    <a:lnTo>
                      <a:pt x="97" y="2"/>
                    </a:lnTo>
                    <a:lnTo>
                      <a:pt x="97" y="8"/>
                    </a:lnTo>
                    <a:lnTo>
                      <a:pt x="97" y="8"/>
                    </a:lnTo>
                    <a:lnTo>
                      <a:pt x="94" y="15"/>
                    </a:lnTo>
                    <a:lnTo>
                      <a:pt x="89" y="24"/>
                    </a:lnTo>
                    <a:lnTo>
                      <a:pt x="82" y="36"/>
                    </a:lnTo>
                    <a:lnTo>
                      <a:pt x="74" y="50"/>
                    </a:lnTo>
                    <a:lnTo>
                      <a:pt x="67" y="65"/>
                    </a:lnTo>
                    <a:lnTo>
                      <a:pt x="66" y="73"/>
                    </a:lnTo>
                    <a:lnTo>
                      <a:pt x="63" y="82"/>
                    </a:lnTo>
                    <a:lnTo>
                      <a:pt x="63" y="90"/>
                    </a:lnTo>
                    <a:lnTo>
                      <a:pt x="63" y="100"/>
                    </a:lnTo>
                    <a:lnTo>
                      <a:pt x="65" y="109"/>
                    </a:lnTo>
                    <a:lnTo>
                      <a:pt x="67" y="120"/>
                    </a:lnTo>
                    <a:lnTo>
                      <a:pt x="67" y="120"/>
                    </a:lnTo>
                    <a:lnTo>
                      <a:pt x="71" y="128"/>
                    </a:lnTo>
                    <a:lnTo>
                      <a:pt x="75" y="131"/>
                    </a:lnTo>
                    <a:lnTo>
                      <a:pt x="78" y="133"/>
                    </a:lnTo>
                    <a:lnTo>
                      <a:pt x="86" y="136"/>
                    </a:lnTo>
                    <a:lnTo>
                      <a:pt x="94" y="136"/>
                    </a:lnTo>
                    <a:lnTo>
                      <a:pt x="105" y="135"/>
                    </a:lnTo>
                    <a:lnTo>
                      <a:pt x="116" y="132"/>
                    </a:lnTo>
                    <a:lnTo>
                      <a:pt x="140" y="123"/>
                    </a:lnTo>
                    <a:lnTo>
                      <a:pt x="164" y="113"/>
                    </a:lnTo>
                    <a:lnTo>
                      <a:pt x="189" y="104"/>
                    </a:lnTo>
                    <a:lnTo>
                      <a:pt x="200" y="101"/>
                    </a:lnTo>
                    <a:lnTo>
                      <a:pt x="210" y="100"/>
                    </a:lnTo>
                    <a:lnTo>
                      <a:pt x="220" y="101"/>
                    </a:lnTo>
                    <a:lnTo>
                      <a:pt x="228" y="104"/>
                    </a:lnTo>
                    <a:lnTo>
                      <a:pt x="228" y="104"/>
                    </a:lnTo>
                    <a:lnTo>
                      <a:pt x="235" y="108"/>
                    </a:lnTo>
                    <a:lnTo>
                      <a:pt x="240" y="113"/>
                    </a:lnTo>
                    <a:lnTo>
                      <a:pt x="245" y="117"/>
                    </a:lnTo>
                    <a:lnTo>
                      <a:pt x="250" y="124"/>
                    </a:lnTo>
                    <a:lnTo>
                      <a:pt x="255" y="135"/>
                    </a:lnTo>
                    <a:lnTo>
                      <a:pt x="258" y="148"/>
                    </a:lnTo>
                    <a:lnTo>
                      <a:pt x="262" y="175"/>
                    </a:lnTo>
                    <a:lnTo>
                      <a:pt x="264" y="190"/>
                    </a:lnTo>
                    <a:lnTo>
                      <a:pt x="270" y="204"/>
                    </a:lnTo>
                    <a:lnTo>
                      <a:pt x="270" y="204"/>
                    </a:lnTo>
                    <a:lnTo>
                      <a:pt x="274" y="209"/>
                    </a:lnTo>
                    <a:lnTo>
                      <a:pt x="279" y="214"/>
                    </a:lnTo>
                    <a:lnTo>
                      <a:pt x="286" y="217"/>
                    </a:lnTo>
                    <a:lnTo>
                      <a:pt x="294" y="220"/>
                    </a:lnTo>
                    <a:lnTo>
                      <a:pt x="304" y="221"/>
                    </a:lnTo>
                    <a:lnTo>
                      <a:pt x="313" y="221"/>
                    </a:lnTo>
                    <a:lnTo>
                      <a:pt x="324" y="220"/>
                    </a:lnTo>
                    <a:lnTo>
                      <a:pt x="335" y="218"/>
                    </a:lnTo>
                    <a:lnTo>
                      <a:pt x="345" y="214"/>
                    </a:lnTo>
                    <a:lnTo>
                      <a:pt x="356" y="212"/>
                    </a:lnTo>
                    <a:lnTo>
                      <a:pt x="366" y="206"/>
                    </a:lnTo>
                    <a:lnTo>
                      <a:pt x="375" y="201"/>
                    </a:lnTo>
                    <a:lnTo>
                      <a:pt x="385" y="194"/>
                    </a:lnTo>
                    <a:lnTo>
                      <a:pt x="393" y="186"/>
                    </a:lnTo>
                    <a:lnTo>
                      <a:pt x="399" y="178"/>
                    </a:lnTo>
                    <a:lnTo>
                      <a:pt x="403" y="170"/>
                    </a:lnTo>
                    <a:lnTo>
                      <a:pt x="403" y="170"/>
                    </a:lnTo>
                    <a:lnTo>
                      <a:pt x="407" y="162"/>
                    </a:lnTo>
                    <a:lnTo>
                      <a:pt x="412" y="156"/>
                    </a:lnTo>
                    <a:lnTo>
                      <a:pt x="416" y="154"/>
                    </a:lnTo>
                    <a:lnTo>
                      <a:pt x="418" y="152"/>
                    </a:lnTo>
                    <a:lnTo>
                      <a:pt x="421" y="154"/>
                    </a:lnTo>
                    <a:lnTo>
                      <a:pt x="422" y="158"/>
                    </a:lnTo>
                    <a:lnTo>
                      <a:pt x="424" y="163"/>
                    </a:lnTo>
                    <a:lnTo>
                      <a:pt x="425" y="170"/>
                    </a:lnTo>
                    <a:lnTo>
                      <a:pt x="424" y="189"/>
                    </a:lnTo>
                    <a:lnTo>
                      <a:pt x="420" y="212"/>
                    </a:lnTo>
                    <a:lnTo>
                      <a:pt x="417" y="225"/>
                    </a:lnTo>
                    <a:lnTo>
                      <a:pt x="412" y="240"/>
                    </a:lnTo>
                    <a:lnTo>
                      <a:pt x="406" y="254"/>
                    </a:lnTo>
                    <a:lnTo>
                      <a:pt x="399" y="270"/>
                    </a:lnTo>
                    <a:lnTo>
                      <a:pt x="399" y="270"/>
                    </a:lnTo>
                    <a:lnTo>
                      <a:pt x="391" y="285"/>
                    </a:lnTo>
                    <a:lnTo>
                      <a:pt x="382" y="299"/>
                    </a:lnTo>
                    <a:lnTo>
                      <a:pt x="371" y="314"/>
                    </a:lnTo>
                    <a:lnTo>
                      <a:pt x="360" y="328"/>
                    </a:lnTo>
                    <a:lnTo>
                      <a:pt x="348" y="341"/>
                    </a:lnTo>
                    <a:lnTo>
                      <a:pt x="335" y="353"/>
                    </a:lnTo>
                    <a:lnTo>
                      <a:pt x="321" y="364"/>
                    </a:lnTo>
                    <a:lnTo>
                      <a:pt x="306" y="374"/>
                    </a:lnTo>
                    <a:lnTo>
                      <a:pt x="290" y="383"/>
                    </a:lnTo>
                    <a:lnTo>
                      <a:pt x="272" y="390"/>
                    </a:lnTo>
                    <a:lnTo>
                      <a:pt x="255" y="394"/>
                    </a:lnTo>
                    <a:lnTo>
                      <a:pt x="236" y="398"/>
                    </a:lnTo>
                    <a:lnTo>
                      <a:pt x="216" y="398"/>
                    </a:lnTo>
                    <a:lnTo>
                      <a:pt x="196" y="398"/>
                    </a:lnTo>
                    <a:lnTo>
                      <a:pt x="174" y="394"/>
                    </a:lnTo>
                    <a:lnTo>
                      <a:pt x="151" y="389"/>
                    </a:lnTo>
                    <a:lnTo>
                      <a:pt x="143" y="380"/>
                    </a:lnTo>
                    <a:lnTo>
                      <a:pt x="121" y="389"/>
                    </a:lnTo>
                    <a:lnTo>
                      <a:pt x="121" y="389"/>
                    </a:lnTo>
                    <a:lnTo>
                      <a:pt x="115" y="385"/>
                    </a:lnTo>
                    <a:lnTo>
                      <a:pt x="98" y="371"/>
                    </a:lnTo>
                    <a:lnTo>
                      <a:pt x="86" y="362"/>
                    </a:lnTo>
                    <a:lnTo>
                      <a:pt x="74" y="351"/>
                    </a:lnTo>
                    <a:lnTo>
                      <a:pt x="62" y="337"/>
                    </a:lnTo>
                    <a:lnTo>
                      <a:pt x="48" y="322"/>
                    </a:lnTo>
                    <a:lnTo>
                      <a:pt x="36" y="306"/>
                    </a:lnTo>
                    <a:lnTo>
                      <a:pt x="25" y="287"/>
                    </a:lnTo>
                    <a:lnTo>
                      <a:pt x="16" y="267"/>
                    </a:lnTo>
                    <a:lnTo>
                      <a:pt x="8" y="245"/>
                    </a:lnTo>
                    <a:lnTo>
                      <a:pt x="2" y="223"/>
                    </a:lnTo>
                    <a:lnTo>
                      <a:pt x="0" y="210"/>
                    </a:lnTo>
                    <a:lnTo>
                      <a:pt x="0" y="197"/>
                    </a:lnTo>
                    <a:lnTo>
                      <a:pt x="0" y="185"/>
                    </a:lnTo>
                    <a:lnTo>
                      <a:pt x="1" y="171"/>
                    </a:lnTo>
                    <a:lnTo>
                      <a:pt x="2" y="158"/>
                    </a:lnTo>
                    <a:lnTo>
                      <a:pt x="5" y="144"/>
                    </a:lnTo>
                    <a:lnTo>
                      <a:pt x="5" y="144"/>
                    </a:lnTo>
                    <a:lnTo>
                      <a:pt x="13" y="117"/>
                    </a:lnTo>
                    <a:lnTo>
                      <a:pt x="20" y="94"/>
                    </a:lnTo>
                    <a:lnTo>
                      <a:pt x="28" y="75"/>
                    </a:lnTo>
                    <a:lnTo>
                      <a:pt x="35" y="59"/>
                    </a:lnTo>
                    <a:lnTo>
                      <a:pt x="42" y="46"/>
                    </a:lnTo>
                    <a:lnTo>
                      <a:pt x="48" y="35"/>
                    </a:lnTo>
                    <a:lnTo>
                      <a:pt x="55" y="25"/>
                    </a:lnTo>
                    <a:lnTo>
                      <a:pt x="61" y="19"/>
                    </a:lnTo>
                    <a:lnTo>
                      <a:pt x="67" y="15"/>
                    </a:lnTo>
                    <a:lnTo>
                      <a:pt x="71" y="11"/>
                    </a:lnTo>
                    <a:lnTo>
                      <a:pt x="81" y="8"/>
                    </a:lnTo>
                    <a:lnTo>
                      <a:pt x="86" y="8"/>
                    </a:lnTo>
                    <a:lnTo>
                      <a:pt x="88" y="8"/>
                    </a:lnTo>
                    <a:lnTo>
                      <a:pt x="88" y="8"/>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6" name="Freeform 683"/>
              <p:cNvSpPr/>
              <p:nvPr/>
            </p:nvSpPr>
            <p:spPr bwMode="auto">
              <a:xfrm>
                <a:off x="2905723" y="4401955"/>
                <a:ext cx="95636" cy="75431"/>
              </a:xfrm>
              <a:custGeom>
                <a:avLst/>
                <a:gdLst>
                  <a:gd name="T0" fmla="*/ 0 w 71"/>
                  <a:gd name="T1" fmla="*/ 0 h 56"/>
                  <a:gd name="T2" fmla="*/ 0 w 71"/>
                  <a:gd name="T3" fmla="*/ 0 h 56"/>
                  <a:gd name="T4" fmla="*/ 2 w 71"/>
                  <a:gd name="T5" fmla="*/ 11 h 56"/>
                  <a:gd name="T6" fmla="*/ 6 w 71"/>
                  <a:gd name="T7" fmla="*/ 21 h 56"/>
                  <a:gd name="T8" fmla="*/ 12 w 71"/>
                  <a:gd name="T9" fmla="*/ 31 h 56"/>
                  <a:gd name="T10" fmla="*/ 20 w 71"/>
                  <a:gd name="T11" fmla="*/ 42 h 56"/>
                  <a:gd name="T12" fmla="*/ 24 w 71"/>
                  <a:gd name="T13" fmla="*/ 46 h 56"/>
                  <a:gd name="T14" fmla="*/ 28 w 71"/>
                  <a:gd name="T15" fmla="*/ 50 h 56"/>
                  <a:gd name="T16" fmla="*/ 33 w 71"/>
                  <a:gd name="T17" fmla="*/ 53 h 56"/>
                  <a:gd name="T18" fmla="*/ 39 w 71"/>
                  <a:gd name="T19" fmla="*/ 56 h 56"/>
                  <a:gd name="T20" fmla="*/ 45 w 71"/>
                  <a:gd name="T21" fmla="*/ 56 h 56"/>
                  <a:gd name="T22" fmla="*/ 52 w 71"/>
                  <a:gd name="T23" fmla="*/ 54 h 56"/>
                  <a:gd name="T24" fmla="*/ 52 w 71"/>
                  <a:gd name="T25" fmla="*/ 54 h 56"/>
                  <a:gd name="T26" fmla="*/ 63 w 71"/>
                  <a:gd name="T27" fmla="*/ 52 h 56"/>
                  <a:gd name="T28" fmla="*/ 68 w 71"/>
                  <a:gd name="T29" fmla="*/ 49 h 56"/>
                  <a:gd name="T30" fmla="*/ 71 w 71"/>
                  <a:gd name="T31" fmla="*/ 46 h 56"/>
                  <a:gd name="T32" fmla="*/ 70 w 71"/>
                  <a:gd name="T33" fmla="*/ 45 h 56"/>
                  <a:gd name="T34" fmla="*/ 64 w 71"/>
                  <a:gd name="T35" fmla="*/ 43 h 56"/>
                  <a:gd name="T36" fmla="*/ 60 w 71"/>
                  <a:gd name="T37" fmla="*/ 43 h 56"/>
                  <a:gd name="T38" fmla="*/ 0 w 71"/>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56">
                    <a:moveTo>
                      <a:pt x="0" y="0"/>
                    </a:moveTo>
                    <a:lnTo>
                      <a:pt x="0" y="0"/>
                    </a:lnTo>
                    <a:lnTo>
                      <a:pt x="2" y="11"/>
                    </a:lnTo>
                    <a:lnTo>
                      <a:pt x="6" y="21"/>
                    </a:lnTo>
                    <a:lnTo>
                      <a:pt x="12" y="31"/>
                    </a:lnTo>
                    <a:lnTo>
                      <a:pt x="20" y="42"/>
                    </a:lnTo>
                    <a:lnTo>
                      <a:pt x="24" y="46"/>
                    </a:lnTo>
                    <a:lnTo>
                      <a:pt x="28" y="50"/>
                    </a:lnTo>
                    <a:lnTo>
                      <a:pt x="33" y="53"/>
                    </a:lnTo>
                    <a:lnTo>
                      <a:pt x="39" y="56"/>
                    </a:lnTo>
                    <a:lnTo>
                      <a:pt x="45" y="56"/>
                    </a:lnTo>
                    <a:lnTo>
                      <a:pt x="52" y="54"/>
                    </a:lnTo>
                    <a:lnTo>
                      <a:pt x="52" y="54"/>
                    </a:lnTo>
                    <a:lnTo>
                      <a:pt x="63" y="52"/>
                    </a:lnTo>
                    <a:lnTo>
                      <a:pt x="68" y="49"/>
                    </a:lnTo>
                    <a:lnTo>
                      <a:pt x="71" y="46"/>
                    </a:lnTo>
                    <a:lnTo>
                      <a:pt x="70" y="45"/>
                    </a:lnTo>
                    <a:lnTo>
                      <a:pt x="64" y="43"/>
                    </a:lnTo>
                    <a:lnTo>
                      <a:pt x="60" y="43"/>
                    </a:lnTo>
                    <a:lnTo>
                      <a:pt x="0" y="0"/>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sp>
            <p:nvSpPr>
              <p:cNvPr id="657" name="Freeform 684"/>
              <p:cNvSpPr/>
              <p:nvPr/>
            </p:nvSpPr>
            <p:spPr bwMode="auto">
              <a:xfrm>
                <a:off x="2706370" y="4303626"/>
                <a:ext cx="106412" cy="55227"/>
              </a:xfrm>
              <a:custGeom>
                <a:avLst/>
                <a:gdLst>
                  <a:gd name="T0" fmla="*/ 79 w 79"/>
                  <a:gd name="T1" fmla="*/ 33 h 41"/>
                  <a:gd name="T2" fmla="*/ 79 w 79"/>
                  <a:gd name="T3" fmla="*/ 33 h 41"/>
                  <a:gd name="T4" fmla="*/ 69 w 79"/>
                  <a:gd name="T5" fmla="*/ 37 h 41"/>
                  <a:gd name="T6" fmla="*/ 58 w 79"/>
                  <a:gd name="T7" fmla="*/ 38 h 41"/>
                  <a:gd name="T8" fmla="*/ 46 w 79"/>
                  <a:gd name="T9" fmla="*/ 41 h 41"/>
                  <a:gd name="T10" fmla="*/ 34 w 79"/>
                  <a:gd name="T11" fmla="*/ 41 h 41"/>
                  <a:gd name="T12" fmla="*/ 27 w 79"/>
                  <a:gd name="T13" fmla="*/ 40 h 41"/>
                  <a:gd name="T14" fmla="*/ 22 w 79"/>
                  <a:gd name="T15" fmla="*/ 38 h 41"/>
                  <a:gd name="T16" fmla="*/ 17 w 79"/>
                  <a:gd name="T17" fmla="*/ 35 h 41"/>
                  <a:gd name="T18" fmla="*/ 11 w 79"/>
                  <a:gd name="T19" fmla="*/ 31 h 41"/>
                  <a:gd name="T20" fmla="*/ 7 w 79"/>
                  <a:gd name="T21" fmla="*/ 27 h 41"/>
                  <a:gd name="T22" fmla="*/ 4 w 79"/>
                  <a:gd name="T23" fmla="*/ 21 h 41"/>
                  <a:gd name="T24" fmla="*/ 4 w 79"/>
                  <a:gd name="T25" fmla="*/ 21 h 41"/>
                  <a:gd name="T26" fmla="*/ 2 w 79"/>
                  <a:gd name="T27" fmla="*/ 10 h 41"/>
                  <a:gd name="T28" fmla="*/ 0 w 79"/>
                  <a:gd name="T29" fmla="*/ 4 h 41"/>
                  <a:gd name="T30" fmla="*/ 0 w 79"/>
                  <a:gd name="T31" fmla="*/ 2 h 41"/>
                  <a:gd name="T32" fmla="*/ 2 w 79"/>
                  <a:gd name="T33" fmla="*/ 0 h 41"/>
                  <a:gd name="T34" fmla="*/ 6 w 79"/>
                  <a:gd name="T35" fmla="*/ 4 h 41"/>
                  <a:gd name="T36" fmla="*/ 8 w 79"/>
                  <a:gd name="T37" fmla="*/ 7 h 41"/>
                  <a:gd name="T38" fmla="*/ 79 w 79"/>
                  <a:gd name="T39"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41">
                    <a:moveTo>
                      <a:pt x="79" y="33"/>
                    </a:moveTo>
                    <a:lnTo>
                      <a:pt x="79" y="33"/>
                    </a:lnTo>
                    <a:lnTo>
                      <a:pt x="69" y="37"/>
                    </a:lnTo>
                    <a:lnTo>
                      <a:pt x="58" y="38"/>
                    </a:lnTo>
                    <a:lnTo>
                      <a:pt x="46" y="41"/>
                    </a:lnTo>
                    <a:lnTo>
                      <a:pt x="34" y="41"/>
                    </a:lnTo>
                    <a:lnTo>
                      <a:pt x="27" y="40"/>
                    </a:lnTo>
                    <a:lnTo>
                      <a:pt x="22" y="38"/>
                    </a:lnTo>
                    <a:lnTo>
                      <a:pt x="17" y="35"/>
                    </a:lnTo>
                    <a:lnTo>
                      <a:pt x="11" y="31"/>
                    </a:lnTo>
                    <a:lnTo>
                      <a:pt x="7" y="27"/>
                    </a:lnTo>
                    <a:lnTo>
                      <a:pt x="4" y="21"/>
                    </a:lnTo>
                    <a:lnTo>
                      <a:pt x="4" y="21"/>
                    </a:lnTo>
                    <a:lnTo>
                      <a:pt x="2" y="10"/>
                    </a:lnTo>
                    <a:lnTo>
                      <a:pt x="0" y="4"/>
                    </a:lnTo>
                    <a:lnTo>
                      <a:pt x="0" y="2"/>
                    </a:lnTo>
                    <a:lnTo>
                      <a:pt x="2" y="0"/>
                    </a:lnTo>
                    <a:lnTo>
                      <a:pt x="6" y="4"/>
                    </a:lnTo>
                    <a:lnTo>
                      <a:pt x="8" y="7"/>
                    </a:lnTo>
                    <a:lnTo>
                      <a:pt x="79" y="33"/>
                    </a:lnTo>
                    <a:close/>
                  </a:path>
                </a:pathLst>
              </a:custGeom>
              <a:solidFill>
                <a:srgbClr val="1E131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p>
                <a:endParaRPr lang="zh-CN" altLang="en-US" sz="2400">
                  <a:cs typeface="+mn-ea"/>
                  <a:sym typeface="+mn-lt"/>
                </a:endParaRPr>
              </a:p>
            </p:txBody>
          </p:sp>
        </p:grpSp>
      </p:grpSp>
      <p:pic>
        <p:nvPicPr>
          <p:cNvPr id="472" name="图片 471" descr="LOGO2"/>
          <p:cNvPicPr>
            <a:picLocks noChangeAspect="1"/>
          </p:cNvPicPr>
          <p:nvPr/>
        </p:nvPicPr>
        <p:blipFill>
          <a:blip r:embed="rId4"/>
          <a:stretch>
            <a:fillRect/>
          </a:stretch>
        </p:blipFill>
        <p:spPr>
          <a:xfrm>
            <a:off x="9802495" y="228600"/>
            <a:ext cx="1807845" cy="1673860"/>
          </a:xfrm>
          <a:prstGeom prst="rect">
            <a:avLst/>
          </a:prstGeom>
          <a:ln w="28575" cmpd="sng">
            <a:noFill/>
            <a:prstDash val="solid"/>
          </a:ln>
          <a:effectLst>
            <a:softEdge rad="114300"/>
          </a:effectLst>
        </p:spPr>
      </p:pic>
      <p:sp>
        <p:nvSpPr>
          <p:cNvPr id="481" name="文本框 480"/>
          <p:cNvSpPr txBox="1"/>
          <p:nvPr/>
        </p:nvSpPr>
        <p:spPr>
          <a:xfrm>
            <a:off x="797560" y="5844540"/>
            <a:ext cx="1753235" cy="922020"/>
          </a:xfrm>
          <a:prstGeom prst="rect">
            <a:avLst/>
          </a:prstGeom>
          <a:noFill/>
        </p:spPr>
        <p:txBody>
          <a:bodyPr wrap="square" rtlCol="0">
            <a:spAutoFit/>
          </a:bodyPr>
          <a:p>
            <a:r>
              <a:rPr lang="en-US" altLang="zh-CN" b="1">
                <a:solidFill>
                  <a:schemeClr val="bg1"/>
                </a:solidFill>
              </a:rPr>
              <a:t>10</a:t>
            </a:r>
            <a:r>
              <a:rPr lang="zh-CN" altLang="en-US" b="1">
                <a:solidFill>
                  <a:schemeClr val="bg1"/>
                </a:solidFill>
              </a:rPr>
              <a:t>天理论讲解</a:t>
            </a:r>
            <a:endParaRPr lang="zh-CN" altLang="en-US" b="1">
              <a:solidFill>
                <a:schemeClr val="bg1"/>
              </a:solidFill>
            </a:endParaRPr>
          </a:p>
          <a:p>
            <a:r>
              <a:rPr lang="en-US" altLang="zh-CN" b="1">
                <a:solidFill>
                  <a:schemeClr val="bg1"/>
                </a:solidFill>
              </a:rPr>
              <a:t>10</a:t>
            </a:r>
            <a:r>
              <a:rPr lang="zh-CN" altLang="en-US" b="1">
                <a:solidFill>
                  <a:schemeClr val="bg1"/>
                </a:solidFill>
              </a:rPr>
              <a:t>晚配套练习</a:t>
            </a:r>
            <a:endParaRPr lang="zh-CN" altLang="en-US" b="1">
              <a:solidFill>
                <a:schemeClr val="bg1"/>
              </a:solidFill>
            </a:endParaRPr>
          </a:p>
          <a:p>
            <a:endParaRPr lang="zh-CN" altLang="en-US" b="1">
              <a:solidFill>
                <a:schemeClr val="bg1"/>
              </a:solidFill>
            </a:endParaRPr>
          </a:p>
        </p:txBody>
      </p:sp>
      <p:sp>
        <p:nvSpPr>
          <p:cNvPr id="611" name="文本框 610"/>
          <p:cNvSpPr txBox="1"/>
          <p:nvPr/>
        </p:nvSpPr>
        <p:spPr>
          <a:xfrm>
            <a:off x="3362325" y="5798820"/>
            <a:ext cx="1991360" cy="368300"/>
          </a:xfrm>
          <a:prstGeom prst="rect">
            <a:avLst/>
          </a:prstGeom>
          <a:noFill/>
        </p:spPr>
        <p:txBody>
          <a:bodyPr wrap="square" rtlCol="0">
            <a:spAutoFit/>
          </a:bodyPr>
          <a:p>
            <a:r>
              <a:rPr lang="en-US" b="1">
                <a:solidFill>
                  <a:schemeClr val="bg1"/>
                </a:solidFill>
              </a:rPr>
              <a:t>4</a:t>
            </a:r>
            <a:r>
              <a:rPr lang="zh-CN" altLang="en-US" b="1">
                <a:solidFill>
                  <a:schemeClr val="bg1"/>
                </a:solidFill>
              </a:rPr>
              <a:t>天</a:t>
            </a:r>
            <a:r>
              <a:rPr lang="en-US" altLang="zh-CN" b="1">
                <a:solidFill>
                  <a:schemeClr val="bg1"/>
                </a:solidFill>
              </a:rPr>
              <a:t>4</a:t>
            </a:r>
            <a:r>
              <a:rPr lang="zh-CN" altLang="en-US" b="1">
                <a:solidFill>
                  <a:schemeClr val="bg1"/>
                </a:solidFill>
              </a:rPr>
              <a:t>晚专项练习</a:t>
            </a:r>
            <a:endParaRPr lang="zh-CN" altLang="en-US" b="1">
              <a:solidFill>
                <a:schemeClr val="bg1"/>
              </a:solidFill>
            </a:endParaRPr>
          </a:p>
        </p:txBody>
      </p:sp>
      <p:sp>
        <p:nvSpPr>
          <p:cNvPr id="612" name="文本框 611"/>
          <p:cNvSpPr txBox="1"/>
          <p:nvPr/>
        </p:nvSpPr>
        <p:spPr>
          <a:xfrm>
            <a:off x="7279005" y="5844540"/>
            <a:ext cx="812165" cy="368300"/>
          </a:xfrm>
          <a:prstGeom prst="rect">
            <a:avLst/>
          </a:prstGeom>
          <a:noFill/>
        </p:spPr>
        <p:txBody>
          <a:bodyPr wrap="square" rtlCol="0">
            <a:spAutoFit/>
          </a:bodyPr>
          <a:p>
            <a:r>
              <a:rPr lang="en-US" altLang="zh-CN" b="1">
                <a:solidFill>
                  <a:schemeClr val="bg1"/>
                </a:solidFill>
              </a:rPr>
              <a:t>6</a:t>
            </a:r>
            <a:r>
              <a:rPr lang="zh-CN" altLang="en-US" b="1">
                <a:solidFill>
                  <a:schemeClr val="bg1"/>
                </a:solidFill>
              </a:rPr>
              <a:t>天</a:t>
            </a:r>
            <a:endParaRPr lang="zh-CN" altLang="en-US" b="1">
              <a:solidFill>
                <a:schemeClr val="bg1"/>
              </a:solidFill>
            </a:endParaRPr>
          </a:p>
        </p:txBody>
      </p:sp>
      <p:sp>
        <p:nvSpPr>
          <p:cNvPr id="613" name="文本框 612"/>
          <p:cNvSpPr txBox="1"/>
          <p:nvPr/>
        </p:nvSpPr>
        <p:spPr>
          <a:xfrm>
            <a:off x="10297795" y="5844540"/>
            <a:ext cx="918210" cy="368300"/>
          </a:xfrm>
          <a:prstGeom prst="rect">
            <a:avLst/>
          </a:prstGeom>
          <a:noFill/>
        </p:spPr>
        <p:txBody>
          <a:bodyPr wrap="square" rtlCol="0">
            <a:spAutoFit/>
          </a:bodyPr>
          <a:p>
            <a:r>
              <a:rPr lang="en-US" b="1">
                <a:solidFill>
                  <a:schemeClr val="bg1"/>
                </a:solidFill>
              </a:rPr>
              <a:t>7</a:t>
            </a:r>
            <a:r>
              <a:rPr lang="zh-CN" altLang="en-US" b="1">
                <a:solidFill>
                  <a:schemeClr val="bg1"/>
                </a:solidFill>
              </a:rPr>
              <a:t>天</a:t>
            </a:r>
            <a:r>
              <a:rPr lang="en-US" altLang="zh-CN" b="1">
                <a:solidFill>
                  <a:schemeClr val="bg1"/>
                </a:solidFill>
              </a:rPr>
              <a:t>7</a:t>
            </a:r>
            <a:r>
              <a:rPr lang="zh-CN" altLang="en-US" b="1">
                <a:solidFill>
                  <a:schemeClr val="bg1"/>
                </a:solidFill>
              </a:rPr>
              <a:t>晚</a:t>
            </a:r>
            <a:endParaRPr lang="zh-CN" altLang="en-US" b="1">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pic>
        <p:nvPicPr>
          <p:cNvPr id="4" name="图片 3" descr="2011051707545055.jpg"/>
          <p:cNvPicPr>
            <a:picLocks noChangeAspect="1"/>
          </p:cNvPicPr>
          <p:nvPr/>
        </p:nvPicPr>
        <p:blipFill>
          <a:blip r:embed="rId1" cstate="print"/>
          <a:stretch>
            <a:fillRect/>
          </a:stretch>
        </p:blipFill>
        <p:spPr>
          <a:xfrm>
            <a:off x="-50165" y="0"/>
            <a:ext cx="12262485" cy="6858000"/>
          </a:xfrm>
          <a:prstGeom prst="rect">
            <a:avLst/>
          </a:prstGeom>
        </p:spPr>
      </p:pic>
      <p:pic>
        <p:nvPicPr>
          <p:cNvPr id="9" name="图片 8" descr="2.jpg"/>
          <p:cNvPicPr>
            <a:picLocks noChangeAspect="1"/>
          </p:cNvPicPr>
          <p:nvPr/>
        </p:nvPicPr>
        <p:blipFill>
          <a:blip r:embed="rId2" cstate="print"/>
          <a:stretch>
            <a:fillRect/>
          </a:stretch>
        </p:blipFill>
        <p:spPr>
          <a:xfrm>
            <a:off x="1847529" y="4797152"/>
            <a:ext cx="1735942" cy="1728192"/>
          </a:xfrm>
          <a:prstGeom prst="rect">
            <a:avLst/>
          </a:prstGeom>
        </p:spPr>
      </p:pic>
      <p:pic>
        <p:nvPicPr>
          <p:cNvPr id="1027" name="Picture 3" descr="C:\Users\Administrator\Desktop\logo-透明背景.jpg"/>
          <p:cNvPicPr>
            <a:picLocks noChangeAspect="1" noChangeArrowheads="1"/>
          </p:cNvPicPr>
          <p:nvPr/>
        </p:nvPicPr>
        <p:blipFill>
          <a:blip r:embed="rId3" cstate="print"/>
          <a:srcRect/>
          <a:stretch>
            <a:fillRect/>
          </a:stretch>
        </p:blipFill>
        <p:spPr bwMode="auto">
          <a:xfrm>
            <a:off x="8657590" y="5191760"/>
            <a:ext cx="2827655" cy="1340485"/>
          </a:xfrm>
          <a:prstGeom prst="rect">
            <a:avLst/>
          </a:prstGeom>
          <a:noFill/>
        </p:spPr>
      </p:pic>
      <p:graphicFrame>
        <p:nvGraphicFramePr>
          <p:cNvPr id="11" name="表格 10"/>
          <p:cNvGraphicFramePr>
            <a:graphicFrameLocks noGrp="1"/>
          </p:cNvGraphicFramePr>
          <p:nvPr/>
        </p:nvGraphicFramePr>
        <p:xfrm>
          <a:off x="1264285" y="1892300"/>
          <a:ext cx="9791700" cy="2362200"/>
        </p:xfrm>
        <a:graphic>
          <a:graphicData uri="http://schemas.openxmlformats.org/drawingml/2006/table">
            <a:tbl>
              <a:tblPr firstRow="1" bandRow="1">
                <a:tableStyleId>{5C22544A-7EE6-4342-B048-85BDC9FD1C3A}</a:tableStyleId>
              </a:tblPr>
              <a:tblGrid>
                <a:gridCol w="1958340"/>
                <a:gridCol w="1958340"/>
                <a:gridCol w="1958340"/>
                <a:gridCol w="2233295"/>
                <a:gridCol w="1683385"/>
              </a:tblGrid>
              <a:tr h="590550">
                <a:tc>
                  <a:txBody>
                    <a:bodyPr/>
                    <a:lstStyle/>
                    <a:p>
                      <a:pPr algn="ctr"/>
                      <a:r>
                        <a:rPr lang="zh-CN" altLang="en-US" sz="2000" b="1" dirty="0" smtClean="0">
                          <a:latin typeface="微软雅黑" panose="020B0503020204020204" pitchFamily="34" charset="-122"/>
                          <a:ea typeface="微软雅黑" panose="020B0503020204020204" pitchFamily="34" charset="-122"/>
                        </a:rPr>
                        <a:t>班次</a:t>
                      </a:r>
                      <a:endParaRPr lang="zh-CN" altLang="en-US" sz="2000" b="1"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2000" b="1" dirty="0" smtClean="0">
                          <a:latin typeface="微软雅黑" panose="020B0503020204020204" pitchFamily="34" charset="-122"/>
                          <a:ea typeface="微软雅黑" panose="020B0503020204020204" pitchFamily="34" charset="-122"/>
                        </a:rPr>
                        <a:t>课时</a:t>
                      </a:r>
                      <a:endParaRPr lang="zh-CN" altLang="en-US" sz="2000" b="1"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2000" b="1" dirty="0" smtClean="0">
                          <a:latin typeface="微软雅黑" panose="020B0503020204020204" pitchFamily="34" charset="-122"/>
                          <a:ea typeface="微软雅黑" panose="020B0503020204020204" pitchFamily="34" charset="-122"/>
                        </a:rPr>
                        <a:t>授课内容</a:t>
                      </a:r>
                      <a:endParaRPr lang="zh-CN" altLang="en-US" sz="2000" b="1"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2000" b="1" dirty="0" smtClean="0">
                          <a:latin typeface="微软雅黑" panose="020B0503020204020204" pitchFamily="34" charset="-122"/>
                          <a:ea typeface="微软雅黑" panose="020B0503020204020204" pitchFamily="34" charset="-122"/>
                        </a:rPr>
                        <a:t>时间</a:t>
                      </a:r>
                      <a:endParaRPr lang="zh-CN" altLang="en-US" sz="2000" b="1"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2000" b="1" dirty="0" smtClean="0">
                          <a:latin typeface="微软雅黑" panose="020B0503020204020204" pitchFamily="34" charset="-122"/>
                          <a:ea typeface="微软雅黑" panose="020B0503020204020204" pitchFamily="34" charset="-122"/>
                        </a:rPr>
                        <a:t>价格</a:t>
                      </a:r>
                      <a:endParaRPr lang="zh-CN" altLang="en-US" sz="2000" b="1" dirty="0" smtClean="0">
                        <a:latin typeface="微软雅黑" panose="020B0503020204020204" pitchFamily="34" charset="-122"/>
                        <a:ea typeface="微软雅黑" panose="020B0503020204020204" pitchFamily="34" charset="-122"/>
                      </a:endParaRPr>
                    </a:p>
                  </a:txBody>
                  <a:tcPr/>
                </a:tc>
              </a:tr>
              <a:tr h="590550">
                <a:tc>
                  <a:txBody>
                    <a:bodyPr/>
                    <a:lstStyle/>
                    <a:p>
                      <a:pPr algn="ctr"/>
                      <a:r>
                        <a:rPr lang="zh-CN" altLang="en-US" sz="2000" dirty="0" smtClean="0">
                          <a:latin typeface="微软雅黑" panose="020B0503020204020204" pitchFamily="34" charset="-122"/>
                          <a:ea typeface="微软雅黑" panose="020B0503020204020204" pitchFamily="34" charset="-122"/>
                        </a:rPr>
                        <a:t>精品周末班</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6</a:t>
                      </a:r>
                      <a:r>
                        <a:rPr lang="zh-CN" altLang="en-US" sz="2000" dirty="0" smtClean="0">
                          <a:latin typeface="微软雅黑" panose="020B0503020204020204" pitchFamily="34" charset="-122"/>
                          <a:ea typeface="微软雅黑" panose="020B0503020204020204" pitchFamily="34" charset="-122"/>
                        </a:rPr>
                        <a:t>天</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2000" dirty="0" smtClean="0">
                          <a:latin typeface="微软雅黑" panose="020B0503020204020204" pitchFamily="34" charset="-122"/>
                          <a:ea typeface="微软雅黑" panose="020B0503020204020204" pitchFamily="34" charset="-122"/>
                        </a:rPr>
                        <a:t>行测</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申论</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26-9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10</a:t>
                      </a:r>
                      <a:r>
                        <a:rPr lang="zh-CN" altLang="en-US" sz="2000" dirty="0" smtClean="0">
                          <a:latin typeface="微软雅黑" panose="020B0503020204020204" pitchFamily="34" charset="-122"/>
                          <a:ea typeface="微软雅黑" panose="020B0503020204020204" pitchFamily="34" charset="-122"/>
                        </a:rPr>
                        <a:t>日</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3200</a:t>
                      </a:r>
                      <a:endParaRPr lang="en-US" altLang="zh-CN" sz="2000" dirty="0" smtClean="0">
                        <a:latin typeface="微软雅黑" panose="020B0503020204020204" pitchFamily="34" charset="-122"/>
                        <a:ea typeface="微软雅黑" panose="020B0503020204020204" pitchFamily="34" charset="-122"/>
                      </a:endParaRPr>
                    </a:p>
                  </a:txBody>
                  <a:tcPr/>
                </a:tc>
              </a:tr>
              <a:tr h="590550">
                <a:tc>
                  <a:txBody>
                    <a:bodyPr/>
                    <a:lstStyle/>
                    <a:p>
                      <a:pPr algn="ctr"/>
                      <a:r>
                        <a:rPr lang="zh-CN" altLang="en-US" sz="2000" dirty="0" smtClean="0">
                          <a:latin typeface="微软雅黑" panose="020B0503020204020204" pitchFamily="34" charset="-122"/>
                          <a:ea typeface="微软雅黑" panose="020B0503020204020204" pitchFamily="34" charset="-122"/>
                        </a:rPr>
                        <a:t>基础培优班</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10</a:t>
                      </a:r>
                      <a:r>
                        <a:rPr lang="zh-CN" altLang="en-US" sz="2000" dirty="0" smtClean="0">
                          <a:latin typeface="微软雅黑" panose="020B0503020204020204" pitchFamily="34" charset="-122"/>
                          <a:ea typeface="微软雅黑" panose="020B0503020204020204" pitchFamily="34" charset="-122"/>
                        </a:rPr>
                        <a:t>天</a:t>
                      </a:r>
                      <a:r>
                        <a:rPr lang="en-US" altLang="zh-CN" sz="2000" dirty="0" smtClean="0">
                          <a:latin typeface="微软雅黑" panose="020B0503020204020204" pitchFamily="34" charset="-122"/>
                          <a:ea typeface="微软雅黑" panose="020B0503020204020204" pitchFamily="34" charset="-122"/>
                        </a:rPr>
                        <a:t>10</a:t>
                      </a:r>
                      <a:r>
                        <a:rPr lang="zh-CN" altLang="en-US" sz="2000" dirty="0" smtClean="0">
                          <a:latin typeface="微软雅黑" panose="020B0503020204020204" pitchFamily="34" charset="-122"/>
                          <a:ea typeface="微软雅黑" panose="020B0503020204020204" pitchFamily="34" charset="-122"/>
                        </a:rPr>
                        <a:t>晚</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dirty="0" smtClean="0">
                          <a:latin typeface="微软雅黑" panose="020B0503020204020204" pitchFamily="34" charset="-122"/>
                          <a:ea typeface="微软雅黑" panose="020B0503020204020204" pitchFamily="34" charset="-122"/>
                        </a:rPr>
                        <a:t>行测</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申论</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26-9</a:t>
                      </a:r>
                      <a:r>
                        <a:rPr lang="zh-CN" altLang="en-US" sz="2000" dirty="0" smtClean="0">
                          <a:latin typeface="微软雅黑" panose="020B0503020204020204" pitchFamily="34" charset="-122"/>
                          <a:ea typeface="微软雅黑" panose="020B0503020204020204" pitchFamily="34" charset="-122"/>
                        </a:rPr>
                        <a:t>月</a:t>
                      </a:r>
                      <a:r>
                        <a:rPr lang="en-US" altLang="zh-CN" sz="2000" smtClean="0">
                          <a:latin typeface="微软雅黑" panose="020B0503020204020204" pitchFamily="34" charset="-122"/>
                          <a:ea typeface="微软雅黑" panose="020B0503020204020204" pitchFamily="34" charset="-122"/>
                        </a:rPr>
                        <a:t>4</a:t>
                      </a:r>
                      <a:r>
                        <a:rPr lang="zh-CN" altLang="en-US" sz="2000" smtClean="0">
                          <a:latin typeface="微软雅黑" panose="020B0503020204020204" pitchFamily="34" charset="-122"/>
                          <a:ea typeface="微软雅黑" panose="020B0503020204020204" pitchFamily="34" charset="-122"/>
                        </a:rPr>
                        <a:t>日</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4980</a:t>
                      </a:r>
                      <a:endParaRPr lang="en-US" altLang="zh-CN" sz="2000" dirty="0" smtClean="0">
                        <a:latin typeface="微软雅黑" panose="020B0503020204020204" pitchFamily="34" charset="-122"/>
                        <a:ea typeface="微软雅黑" panose="020B0503020204020204" pitchFamily="34" charset="-122"/>
                      </a:endParaRPr>
                    </a:p>
                  </a:txBody>
                  <a:tcPr/>
                </a:tc>
              </a:tr>
              <a:tr h="590550">
                <a:tc>
                  <a:txBody>
                    <a:bodyPr/>
                    <a:lstStyle/>
                    <a:p>
                      <a:pPr algn="ctr"/>
                      <a:r>
                        <a:rPr lang="zh-CN" altLang="en-US" sz="2000" dirty="0" smtClean="0">
                          <a:solidFill>
                            <a:srgbClr val="FF0000"/>
                          </a:solidFill>
                          <a:latin typeface="微软雅黑" panose="020B0503020204020204" pitchFamily="34" charset="-122"/>
                          <a:ea typeface="微软雅黑" panose="020B0503020204020204" pitchFamily="34" charset="-122"/>
                        </a:rPr>
                        <a:t>魔鬼训练营</a:t>
                      </a:r>
                      <a:endParaRPr lang="zh-CN" altLang="en-US" sz="2000" dirty="0" smtClean="0">
                        <a:solidFill>
                          <a:srgbClr val="FF0000"/>
                        </a:solidFill>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天</a:t>
                      </a:r>
                      <a:r>
                        <a:rPr lang="en-US" altLang="zh-CN" sz="2000" dirty="0" smtClean="0">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晚</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dirty="0" smtClean="0">
                          <a:latin typeface="微软雅黑" panose="020B0503020204020204" pitchFamily="34" charset="-122"/>
                          <a:ea typeface="微软雅黑" panose="020B0503020204020204" pitchFamily="34" charset="-122"/>
                        </a:rPr>
                        <a:t>行测</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申论</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13</a:t>
                      </a:r>
                      <a:r>
                        <a:rPr lang="zh-CN" altLang="en-US" sz="2000" dirty="0" smtClean="0">
                          <a:latin typeface="微软雅黑" panose="020B0503020204020204" pitchFamily="34" charset="-122"/>
                          <a:ea typeface="微软雅黑" panose="020B0503020204020204" pitchFamily="34" charset="-122"/>
                        </a:rPr>
                        <a:t>日</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21</a:t>
                      </a:r>
                      <a:r>
                        <a:rPr lang="zh-CN" altLang="en-US" sz="2000" dirty="0" smtClean="0">
                          <a:latin typeface="微软雅黑" panose="020B0503020204020204" pitchFamily="34" charset="-122"/>
                          <a:ea typeface="微软雅黑" panose="020B0503020204020204" pitchFamily="34" charset="-122"/>
                        </a:rPr>
                        <a:t>日</a:t>
                      </a:r>
                      <a:endParaRPr lang="zh-CN" altLang="en-US" sz="2000" dirty="0" smtClean="0">
                        <a:latin typeface="微软雅黑" panose="020B0503020204020204" pitchFamily="34" charset="-122"/>
                        <a:ea typeface="微软雅黑" panose="020B0503020204020204" pitchFamily="34" charset="-122"/>
                      </a:endParaRPr>
                    </a:p>
                  </a:txBody>
                  <a:tcPr/>
                </a:tc>
                <a:tc>
                  <a:txBody>
                    <a:bodyPr/>
                    <a:lstStyle/>
                    <a:p>
                      <a:pPr algn="ctr"/>
                      <a:r>
                        <a:rPr lang="en-US" altLang="zh-CN" sz="2000" dirty="0" smtClean="0">
                          <a:latin typeface="微软雅黑" panose="020B0503020204020204" pitchFamily="34" charset="-122"/>
                          <a:ea typeface="微软雅黑" panose="020B0503020204020204" pitchFamily="34" charset="-122"/>
                        </a:rPr>
                        <a:t>5980</a:t>
                      </a:r>
                      <a:endParaRPr lang="en-US" altLang="zh-CN" sz="2000" dirty="0" smtClean="0">
                        <a:latin typeface="微软雅黑" panose="020B0503020204020204" pitchFamily="34" charset="-122"/>
                        <a:ea typeface="微软雅黑" panose="020B0503020204020204" pitchFamily="34" charset="-122"/>
                      </a:endParaRPr>
                    </a:p>
                  </a:txBody>
                  <a:tcPr/>
                </a:tc>
              </a:tr>
            </a:tbl>
          </a:graphicData>
        </a:graphic>
      </p:graphicFrame>
      <p:sp>
        <p:nvSpPr>
          <p:cNvPr id="13" name="TextBox 12"/>
          <p:cNvSpPr txBox="1"/>
          <p:nvPr/>
        </p:nvSpPr>
        <p:spPr>
          <a:xfrm>
            <a:off x="1847528" y="6505599"/>
            <a:ext cx="1728192" cy="306705"/>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官方微信</a:t>
            </a:r>
            <a:endParaRPr lang="zh-CN" altLang="en-US" sz="14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775520" y="407566"/>
            <a:ext cx="8496944" cy="1076325"/>
          </a:xfrm>
          <a:prstGeom prst="rect">
            <a:avLst/>
          </a:prstGeom>
          <a:noFill/>
        </p:spPr>
        <p:txBody>
          <a:bodyPr wrap="square" rtlCol="0">
            <a:spAutoFit/>
          </a:bodyPr>
          <a:lstStyle/>
          <a:p>
            <a:pPr algn="ctr"/>
            <a:r>
              <a:rPr lang="zh-CN" altLang="en-US" sz="3600" b="1" dirty="0" smtClean="0">
                <a:latin typeface="微软雅黑" panose="020B0503020204020204" pitchFamily="34" charset="-122"/>
                <a:ea typeface="微软雅黑" panose="020B0503020204020204" pitchFamily="34" charset="-122"/>
              </a:rPr>
              <a:t>重庆乐恩教育近期开课班次信息</a:t>
            </a:r>
            <a:endParaRPr lang="en-US" altLang="zh-CN" sz="3600" b="1" dirty="0" smtClean="0">
              <a:latin typeface="微软雅黑" panose="020B0503020204020204" pitchFamily="34" charset="-122"/>
              <a:ea typeface="微软雅黑" panose="020B0503020204020204" pitchFamily="34" charset="-122"/>
            </a:endParaRPr>
          </a:p>
          <a:p>
            <a:pPr algn="ctr"/>
            <a:r>
              <a:rPr lang="zh-CN" altLang="en-US" sz="2800" b="1" dirty="0" smtClean="0">
                <a:latin typeface="微软雅黑" panose="020B0503020204020204" pitchFamily="34" charset="-122"/>
                <a:ea typeface="微软雅黑" panose="020B0503020204020204" pitchFamily="34" charset="-122"/>
              </a:rPr>
              <a:t>适用于：市考、国考、村官、选调生</a:t>
            </a:r>
            <a:endParaRPr lang="zh-CN" altLang="en-US" sz="2800" b="1" dirty="0">
              <a:latin typeface="微软雅黑" panose="020B0503020204020204" pitchFamily="34" charset="-122"/>
              <a:ea typeface="微软雅黑" panose="020B0503020204020204" pitchFamily="34" charset="-122"/>
            </a:endParaRPr>
          </a:p>
        </p:txBody>
      </p:sp>
      <p:pic>
        <p:nvPicPr>
          <p:cNvPr id="1028" name="Picture 4" descr="C:\Users\Administrator\Desktop\3.jpg"/>
          <p:cNvPicPr>
            <a:picLocks noChangeAspect="1" noChangeArrowheads="1"/>
          </p:cNvPicPr>
          <p:nvPr/>
        </p:nvPicPr>
        <p:blipFill>
          <a:blip r:embed="rId4" cstate="print"/>
          <a:srcRect/>
          <a:stretch>
            <a:fillRect/>
          </a:stretch>
        </p:blipFill>
        <p:spPr bwMode="auto">
          <a:xfrm>
            <a:off x="3863752" y="4797152"/>
            <a:ext cx="1728192" cy="1734789"/>
          </a:xfrm>
          <a:prstGeom prst="rect">
            <a:avLst/>
          </a:prstGeom>
          <a:noFill/>
        </p:spPr>
      </p:pic>
      <p:sp>
        <p:nvSpPr>
          <p:cNvPr id="16" name="TextBox 15"/>
          <p:cNvSpPr txBox="1"/>
          <p:nvPr/>
        </p:nvSpPr>
        <p:spPr>
          <a:xfrm>
            <a:off x="4007768" y="6525344"/>
            <a:ext cx="1440160" cy="306705"/>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官方微博</a:t>
            </a:r>
            <a:endParaRPr lang="zh-CN" altLang="en-US" sz="1400" b="1" dirty="0">
              <a:latin typeface="微软雅黑" panose="020B0503020204020204" pitchFamily="34" charset="-122"/>
              <a:ea typeface="微软雅黑" panose="020B0503020204020204" pitchFamily="34" charset="-122"/>
            </a:endParaRPr>
          </a:p>
        </p:txBody>
      </p:sp>
      <p:pic>
        <p:nvPicPr>
          <p:cNvPr id="1029" name="Picture 5" descr="C:\Users\Administrator\Desktop\5.jpg"/>
          <p:cNvPicPr>
            <a:picLocks noChangeAspect="1" noChangeArrowheads="1"/>
          </p:cNvPicPr>
          <p:nvPr/>
        </p:nvPicPr>
        <p:blipFill>
          <a:blip r:embed="rId5" cstate="print"/>
          <a:srcRect/>
          <a:stretch>
            <a:fillRect/>
          </a:stretch>
        </p:blipFill>
        <p:spPr bwMode="auto">
          <a:xfrm>
            <a:off x="5807968" y="4797152"/>
            <a:ext cx="1728192" cy="1728192"/>
          </a:xfrm>
          <a:prstGeom prst="rect">
            <a:avLst/>
          </a:prstGeom>
          <a:noFill/>
        </p:spPr>
      </p:pic>
      <p:sp>
        <p:nvSpPr>
          <p:cNvPr id="18" name="TextBox 17"/>
          <p:cNvSpPr txBox="1"/>
          <p:nvPr/>
        </p:nvSpPr>
        <p:spPr>
          <a:xfrm>
            <a:off x="5807968" y="6525344"/>
            <a:ext cx="1728192" cy="306705"/>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政策咨询群</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0" y="0"/>
            <a:ext cx="500824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 name="文本占位符 1"/>
          <p:cNvSpPr>
            <a:spLocks noGrp="1"/>
          </p:cNvSpPr>
          <p:nvPr>
            <p:ph type="body" sz="quarter" idx="10"/>
          </p:nvPr>
        </p:nvSpPr>
        <p:spPr/>
        <p:txBody>
          <a:bodyPr/>
          <a:lstStyle/>
          <a:p>
            <a:r>
              <a:rPr lang="zh-CN" altLang="en-US" dirty="0"/>
              <a:t>５Ｗ２</a:t>
            </a:r>
            <a:r>
              <a:rPr lang="zh-CN" altLang="en-US" dirty="0" smtClean="0"/>
              <a:t>Ｈ分析法的内容</a:t>
            </a:r>
            <a:endParaRPr lang="zh-CN" altLang="en-US" dirty="0"/>
          </a:p>
        </p:txBody>
      </p:sp>
      <p:sp>
        <p:nvSpPr>
          <p:cNvPr id="6" name="文本框 5"/>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8" name="组合 7"/>
          <p:cNvGrpSpPr/>
          <p:nvPr/>
        </p:nvGrpSpPr>
        <p:grpSpPr>
          <a:xfrm>
            <a:off x="274565" y="368355"/>
            <a:ext cx="464609" cy="433654"/>
            <a:chOff x="240632" y="529389"/>
            <a:chExt cx="739051" cy="689811"/>
          </a:xfrm>
          <a:solidFill>
            <a:srgbClr val="00A78B"/>
          </a:solidFill>
        </p:grpSpPr>
        <p:sp>
          <p:nvSpPr>
            <p:cNvPr id="12" name="直角三角形 11"/>
            <p:cNvSpPr/>
            <p:nvPr/>
          </p:nvSpPr>
          <p:spPr>
            <a:xfrm>
              <a:off x="240632" y="529389"/>
              <a:ext cx="625642" cy="68981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4436401">
              <a:off x="493880" y="604863"/>
              <a:ext cx="462105" cy="509501"/>
            </a:xfrm>
            <a:prstGeom prst="rtTriangl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814165" y="361981"/>
            <a:ext cx="2316480" cy="54864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欢迎联系我们</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51"/>
          <p:cNvSpPr>
            <a:spLocks noChangeArrowheads="1"/>
          </p:cNvSpPr>
          <p:nvPr/>
        </p:nvSpPr>
        <p:spPr bwMode="auto">
          <a:xfrm>
            <a:off x="5509895" y="760095"/>
            <a:ext cx="292608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400" eaLnBrk="1" hangingPunct="1">
              <a:lnSpc>
                <a:spcPct val="100000"/>
              </a:lnSpc>
              <a:spcBef>
                <a:spcPct val="0"/>
              </a:spcBef>
              <a:buFontTx/>
              <a:buNone/>
            </a:pPr>
            <a:r>
              <a:rPr lang="zh-CN" altLang="en-US" sz="3600" b="1">
                <a:solidFill>
                  <a:srgbClr val="000000"/>
                </a:solidFill>
                <a:latin typeface="微软雅黑" panose="020B0503020204020204" pitchFamily="34" charset="-122"/>
                <a:ea typeface="微软雅黑" panose="020B0503020204020204" pitchFamily="34" charset="-122"/>
              </a:rPr>
              <a:t>欢迎联系我们</a:t>
            </a:r>
            <a:endParaRPr lang="zh-CN" altLang="en-US" sz="3600" b="1">
              <a:solidFill>
                <a:srgbClr val="000000"/>
              </a:solidFill>
              <a:latin typeface="微软雅黑" panose="020B0503020204020204" pitchFamily="34" charset="-122"/>
              <a:ea typeface="微软雅黑" panose="020B0503020204020204" pitchFamily="34" charset="-122"/>
            </a:endParaRPr>
          </a:p>
        </p:txBody>
      </p:sp>
      <p:sp>
        <p:nvSpPr>
          <p:cNvPr id="17" name="矩形 52"/>
          <p:cNvSpPr>
            <a:spLocks noChangeArrowheads="1"/>
          </p:cNvSpPr>
          <p:nvPr/>
        </p:nvSpPr>
        <p:spPr bwMode="auto">
          <a:xfrm>
            <a:off x="5540375" y="1574800"/>
            <a:ext cx="5884545"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总部办公室：</a:t>
            </a:r>
            <a:endParaRPr sz="2000" b="1">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重庆沙坪坝小龙坎沙龙汇文化广场三楼</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a:solidFill>
                  <a:srgbClr val="000000"/>
                </a:solidFill>
                <a:latin typeface="微软雅黑" panose="020B0503020204020204" pitchFamily="34" charset="-122"/>
                <a:ea typeface="微软雅黑" panose="020B0503020204020204" pitchFamily="34" charset="-122"/>
              </a:rPr>
              <a:t>（小龙坎地铁站1号出口前行100米）</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zh-CN" altLang="en-US" sz="2000" b="1">
                <a:solidFill>
                  <a:schemeClr val="tx1"/>
                </a:solidFill>
                <a:latin typeface="微软雅黑" panose="020B0503020204020204" pitchFamily="34" charset="-122"/>
                <a:ea typeface="微软雅黑" panose="020B0503020204020204" pitchFamily="34" charset="-122"/>
              </a:rPr>
              <a:t>官方网站：</a:t>
            </a:r>
            <a:r>
              <a:rPr lang="zh-CN" altLang="en-US" sz="2000">
                <a:solidFill>
                  <a:schemeClr val="tx1"/>
                </a:solidFill>
                <a:latin typeface="微软雅黑" panose="020B0503020204020204" pitchFamily="34" charset="-122"/>
                <a:ea typeface="微软雅黑" panose="020B0503020204020204" pitchFamily="34" charset="-122"/>
              </a:rPr>
              <a:t>www.leenjy.com</a:t>
            </a:r>
            <a:endParaRPr lang="zh-CN" altLang="en-US"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咨询电话：</a:t>
            </a:r>
            <a:r>
              <a:rPr sz="2000">
                <a:solidFill>
                  <a:schemeClr val="tx1"/>
                </a:solidFill>
                <a:latin typeface="微软雅黑" panose="020B0503020204020204" pitchFamily="34" charset="-122"/>
                <a:ea typeface="微软雅黑" panose="020B0503020204020204" pitchFamily="34" charset="-122"/>
              </a:rPr>
              <a:t>023-88730955</a:t>
            </a:r>
            <a:endParaRPr sz="2000">
              <a:solidFill>
                <a:schemeClr val="tx1"/>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sz="2000" b="1">
                <a:solidFill>
                  <a:schemeClr val="tx1"/>
                </a:solidFill>
                <a:latin typeface="微软雅黑" panose="020B0503020204020204" pitchFamily="34" charset="-122"/>
                <a:ea typeface="微软雅黑" panose="020B0503020204020204" pitchFamily="34" charset="-122"/>
              </a:rPr>
              <a:t>咨 询</a:t>
            </a:r>
            <a:r>
              <a:rPr lang="en-US" sz="2000" b="1">
                <a:solidFill>
                  <a:schemeClr val="tx1"/>
                </a:solidFill>
                <a:latin typeface="微软雅黑" panose="020B0503020204020204" pitchFamily="34" charset="-122"/>
                <a:ea typeface="微软雅黑" panose="020B0503020204020204" pitchFamily="34" charset="-122"/>
              </a:rPr>
              <a:t>QQ</a:t>
            </a:r>
            <a:r>
              <a:rPr sz="2000" b="1">
                <a:solidFill>
                  <a:schemeClr val="tx1"/>
                </a:solidFill>
                <a:latin typeface="微软雅黑" panose="020B0503020204020204" pitchFamily="34" charset="-122"/>
                <a:ea typeface="微软雅黑" panose="020B0503020204020204" pitchFamily="34" charset="-122"/>
              </a:rPr>
              <a:t>：</a:t>
            </a:r>
            <a:r>
              <a:rPr sz="2000">
                <a:solidFill>
                  <a:schemeClr val="tx1"/>
                </a:solidFill>
                <a:latin typeface="微软雅黑" panose="020B0503020204020204" pitchFamily="34" charset="-122"/>
                <a:ea typeface="微软雅黑" panose="020B0503020204020204" pitchFamily="34" charset="-122"/>
              </a:rPr>
              <a:t>105064734</a:t>
            </a:r>
            <a:r>
              <a:rPr sz="2000">
                <a:solidFill>
                  <a:srgbClr val="000000"/>
                </a:solidFill>
                <a:latin typeface="微软雅黑" panose="020B0503020204020204" pitchFamily="34" charset="-122"/>
                <a:ea typeface="微软雅黑" panose="020B0503020204020204" pitchFamily="34" charset="-122"/>
              </a:rPr>
              <a:t>4</a:t>
            </a:r>
            <a:endParaRPr sz="2000">
              <a:solidFill>
                <a:srgbClr val="000000"/>
              </a:solidFill>
              <a:latin typeface="微软雅黑" panose="020B0503020204020204" pitchFamily="34" charset="-122"/>
              <a:ea typeface="微软雅黑" panose="020B0503020204020204" pitchFamily="34" charset="-122"/>
            </a:endParaRPr>
          </a:p>
          <a:p>
            <a:pPr defTabSz="914400" fontAlgn="auto">
              <a:lnSpc>
                <a:spcPct val="150000"/>
              </a:lnSpc>
              <a:buFont typeface="Arial" panose="020B0604020202020204" pitchFamily="34" charset="0"/>
              <a:buNone/>
            </a:pPr>
            <a:r>
              <a:rPr lang="en-US" altLang="zh-CN" sz="2000" b="1">
                <a:latin typeface="微软雅黑" panose="020B0503020204020204" pitchFamily="34" charset="-122"/>
                <a:ea typeface="微软雅黑" panose="020B0503020204020204" pitchFamily="34" charset="-122"/>
                <a:sym typeface="+mn-ea"/>
              </a:rPr>
              <a:t>2017</a:t>
            </a:r>
            <a:r>
              <a:rPr lang="zh-CN" altLang="en-US" sz="2000" b="1">
                <a:latin typeface="微软雅黑" panose="020B0503020204020204" pitchFamily="34" charset="-122"/>
                <a:ea typeface="微软雅黑" panose="020B0503020204020204" pitchFamily="34" charset="-122"/>
                <a:sym typeface="+mn-ea"/>
              </a:rPr>
              <a:t>省考群：</a:t>
            </a:r>
            <a:r>
              <a:rPr lang="en-US" altLang="zh-CN" sz="2000" b="1">
                <a:solidFill>
                  <a:schemeClr val="accent1"/>
                </a:solidFill>
                <a:latin typeface="微软雅黑" panose="020B0503020204020204" pitchFamily="34" charset="-122"/>
                <a:ea typeface="微软雅黑" panose="020B0503020204020204" pitchFamily="34" charset="-122"/>
                <a:sym typeface="+mn-ea"/>
              </a:rPr>
              <a:t>581764362</a:t>
            </a:r>
            <a:endParaRPr lang="en-US" altLang="zh-CN" sz="2000" b="1">
              <a:solidFill>
                <a:schemeClr val="accent1"/>
              </a:solidFill>
              <a:latin typeface="微软雅黑" panose="020B0503020204020204" pitchFamily="34" charset="-122"/>
              <a:ea typeface="微软雅黑" panose="020B0503020204020204" pitchFamily="34" charset="-122"/>
              <a:sym typeface="+mn-ea"/>
            </a:endParaRPr>
          </a:p>
          <a:p>
            <a:pPr defTabSz="914400" fontAlgn="auto">
              <a:lnSpc>
                <a:spcPct val="150000"/>
              </a:lnSpc>
              <a:buFont typeface="Arial" panose="020B0604020202020204" pitchFamily="34" charset="0"/>
              <a:buNone/>
            </a:pPr>
            <a:r>
              <a:rPr lang="en-US" altLang="zh-CN" sz="2000" b="1">
                <a:latin typeface="微软雅黑" panose="020B0503020204020204" pitchFamily="34" charset="-122"/>
                <a:ea typeface="微软雅黑" panose="020B0503020204020204" pitchFamily="34" charset="-122"/>
                <a:sym typeface="+mn-ea"/>
              </a:rPr>
              <a:t>2018</a:t>
            </a:r>
            <a:r>
              <a:rPr lang="zh-CN" altLang="en-US" sz="2000" b="1">
                <a:latin typeface="微软雅黑" panose="020B0503020204020204" pitchFamily="34" charset="-122"/>
                <a:ea typeface="微软雅黑" panose="020B0503020204020204" pitchFamily="34" charset="-122"/>
                <a:sym typeface="+mn-ea"/>
              </a:rPr>
              <a:t>国考群：</a:t>
            </a:r>
            <a:r>
              <a:rPr lang="zh-CN" altLang="en-US" sz="2000" b="1">
                <a:solidFill>
                  <a:schemeClr val="accent1"/>
                </a:solidFill>
                <a:latin typeface="微软雅黑" panose="020B0503020204020204" pitchFamily="34" charset="-122"/>
                <a:ea typeface="微软雅黑" panose="020B0503020204020204" pitchFamily="34" charset="-122"/>
                <a:sym typeface="+mn-ea"/>
              </a:rPr>
              <a:t>576289016</a:t>
            </a:r>
            <a:endParaRPr lang="zh-CN" altLang="en-US" sz="2000" b="1">
              <a:solidFill>
                <a:schemeClr val="accent1"/>
              </a:solidFill>
              <a:latin typeface="微软雅黑" panose="020B0503020204020204" pitchFamily="34" charset="-122"/>
              <a:ea typeface="微软雅黑" panose="020B0503020204020204" pitchFamily="34" charset="-122"/>
              <a:sym typeface="+mn-ea"/>
            </a:endParaRPr>
          </a:p>
        </p:txBody>
      </p:sp>
      <p:cxnSp>
        <p:nvCxnSpPr>
          <p:cNvPr id="18" name="直接连接符 17"/>
          <p:cNvCxnSpPr/>
          <p:nvPr/>
        </p:nvCxnSpPr>
        <p:spPr>
          <a:xfrm>
            <a:off x="5648325" y="1452880"/>
            <a:ext cx="27400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图片 2" descr="LOGO2"/>
          <p:cNvPicPr>
            <a:picLocks noChangeAspect="1"/>
          </p:cNvPicPr>
          <p:nvPr/>
        </p:nvPicPr>
        <p:blipFill>
          <a:blip r:embed="rId1"/>
          <a:stretch>
            <a:fillRect/>
          </a:stretch>
        </p:blipFill>
        <p:spPr>
          <a:xfrm>
            <a:off x="1282065" y="1155065"/>
            <a:ext cx="2632075" cy="2438400"/>
          </a:xfrm>
          <a:prstGeom prst="rect">
            <a:avLst/>
          </a:prstGeom>
          <a:effectLst>
            <a:outerShdw blurRad="76200" dir="13500000" sy="23000" kx="1200000" algn="br" rotWithShape="0">
              <a:prstClr val="black">
                <a:alpha val="20000"/>
              </a:prstClr>
            </a:outerShdw>
          </a:effectLst>
        </p:spPr>
      </p:pic>
      <p:pic>
        <p:nvPicPr>
          <p:cNvPr id="4" name="图片 3" descr="qrcode_for_gh_85fbe125b027_430"/>
          <p:cNvPicPr>
            <a:picLocks noChangeAspect="1"/>
          </p:cNvPicPr>
          <p:nvPr/>
        </p:nvPicPr>
        <p:blipFill>
          <a:blip r:embed="rId2"/>
          <a:stretch>
            <a:fillRect/>
          </a:stretch>
        </p:blipFill>
        <p:spPr>
          <a:xfrm>
            <a:off x="1282065" y="3837305"/>
            <a:ext cx="2632075" cy="2632075"/>
          </a:xfrm>
          <a:prstGeom prst="rect">
            <a:avLst/>
          </a:prstGeom>
          <a:effectLst>
            <a:outerShdw blurRad="76200" dir="13500000" sy="23000" kx="1200000" algn="br" rotWithShape="0">
              <a:prstClr val="black">
                <a:alpha val="2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H="1">
            <a:off x="0" y="855045"/>
            <a:ext cx="12192000" cy="94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nvGrpSpPr>
          <p:cNvPr id="3" name="组合 2"/>
          <p:cNvGrpSpPr/>
          <p:nvPr/>
        </p:nvGrpSpPr>
        <p:grpSpPr>
          <a:xfrm>
            <a:off x="274565" y="368355"/>
            <a:ext cx="464609" cy="433654"/>
            <a:chOff x="240632" y="529389"/>
            <a:chExt cx="739051" cy="689811"/>
          </a:xfrm>
        </p:grpSpPr>
        <p:sp>
          <p:nvSpPr>
            <p:cNvPr id="4" name="直角三角形 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889283" y="361981"/>
            <a:ext cx="1605280" cy="548640"/>
          </a:xfrm>
          <a:prstGeom prst="rect">
            <a:avLst/>
          </a:prstGeom>
          <a:noFill/>
        </p:spPr>
        <p:txBody>
          <a:bodyPr wrap="none" rtlCol="0">
            <a:spAutoFit/>
          </a:bodyPr>
          <a:lstStyle/>
          <a:p>
            <a:pPr algn="l"/>
            <a:r>
              <a:rPr lang="zh-CN" altLang="en-US" sz="2800" dirty="0">
                <a:solidFill>
                  <a:srgbClr val="008E76"/>
                </a:solidFill>
                <a:latin typeface="微软雅黑" panose="020B0503020204020204" pitchFamily="34" charset="-122"/>
                <a:ea typeface="微软雅黑" panose="020B0503020204020204" pitchFamily="34" charset="-122"/>
              </a:rPr>
              <a:t>题量分布</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pic>
        <p:nvPicPr>
          <p:cNvPr id="13" name="图片 12" descr="LOGO2"/>
          <p:cNvPicPr>
            <a:picLocks noChangeAspect="1"/>
          </p:cNvPicPr>
          <p:nvPr/>
        </p:nvPicPr>
        <p:blipFill>
          <a:blip r:embed="rId1"/>
          <a:stretch>
            <a:fillRect/>
          </a:stretch>
        </p:blipFill>
        <p:spPr>
          <a:xfrm>
            <a:off x="9722485" y="391795"/>
            <a:ext cx="1807845" cy="1673860"/>
          </a:xfrm>
          <a:prstGeom prst="rect">
            <a:avLst/>
          </a:prstGeom>
          <a:ln w="28575" cmpd="sng">
            <a:noFill/>
            <a:prstDash val="solid"/>
          </a:ln>
          <a:effectLst>
            <a:softEdge rad="114300"/>
          </a:effectLst>
        </p:spPr>
      </p:pic>
      <p:sp>
        <p:nvSpPr>
          <p:cNvPr id="100" name="文本框 99"/>
          <p:cNvSpPr txBox="1"/>
          <p:nvPr/>
        </p:nvSpPr>
        <p:spPr>
          <a:xfrm>
            <a:off x="302260" y="1115695"/>
            <a:ext cx="9297670" cy="483235"/>
          </a:xfrm>
          <a:prstGeom prst="rect">
            <a:avLst/>
          </a:prstGeom>
          <a:noFill/>
          <a:ln w="9525">
            <a:noFill/>
          </a:ln>
        </p:spPr>
        <p:txBody>
          <a:bodyPr wrap="square">
            <a:spAutoFit/>
          </a:bodyPr>
          <a:p>
            <a:pPr marL="0" indent="406400" algn="l"/>
            <a:r>
              <a:rPr lang="zh-CN" altLang="en-US"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rPr>
              <a:t>行政职业能力测验为客观性试题，考试时限</a:t>
            </a:r>
            <a:r>
              <a:rPr lang="en-US" altLang="zh-CN"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rPr>
              <a:t>120</a:t>
            </a:r>
            <a:r>
              <a:rPr lang="zh-CN" altLang="en-US"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rPr>
              <a:t>分钟，满分</a:t>
            </a:r>
            <a:r>
              <a:rPr lang="en-US" altLang="zh-CN"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rPr>
              <a:t>100</a:t>
            </a:r>
            <a:r>
              <a:rPr lang="zh-CN" altLang="en-US"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rPr>
              <a:t>分。</a:t>
            </a:r>
            <a:endParaRPr lang="zh-CN" altLang="en-US" sz="2400" b="0" u="none">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仿宋_GB2312" charset="0"/>
            </a:endParaRPr>
          </a:p>
        </p:txBody>
      </p:sp>
      <p:graphicFrame>
        <p:nvGraphicFramePr>
          <p:cNvPr id="15" name="表格 14"/>
          <p:cNvGraphicFramePr/>
          <p:nvPr/>
        </p:nvGraphicFramePr>
        <p:xfrm>
          <a:off x="1069340" y="2231390"/>
          <a:ext cx="9738995" cy="4051300"/>
        </p:xfrm>
        <a:graphic>
          <a:graphicData uri="http://schemas.openxmlformats.org/drawingml/2006/table">
            <a:tbl>
              <a:tblPr firstRow="1" bandRow="1">
                <a:tableStyleId>{5C22544A-7EE6-4342-B048-85BDC9FD1C3A}</a:tableStyleId>
              </a:tblPr>
              <a:tblGrid>
                <a:gridCol w="1391285"/>
                <a:gridCol w="1391285"/>
                <a:gridCol w="1391285"/>
                <a:gridCol w="1391285"/>
                <a:gridCol w="1391285"/>
                <a:gridCol w="1391285"/>
                <a:gridCol w="1391285"/>
              </a:tblGrid>
              <a:tr h="469265">
                <a:tc>
                  <a:txBody>
                    <a:bodyPr/>
                    <a:p>
                      <a:pPr algn="ctr">
                        <a:buNone/>
                      </a:pPr>
                      <a:r>
                        <a:rPr lang="zh-CN" altLang="en-US" sz="2000"/>
                        <a:t>年份</a:t>
                      </a:r>
                      <a:endParaRPr lang="zh-CN" altLang="en-US" sz="2000"/>
                    </a:p>
                  </a:txBody>
                  <a:tcPr marT="179705" marB="179705"/>
                </a:tc>
                <a:tc>
                  <a:txBody>
                    <a:bodyPr/>
                    <a:p>
                      <a:pPr algn="ctr">
                        <a:buNone/>
                      </a:pPr>
                      <a:r>
                        <a:rPr lang="zh-CN" altLang="en-US" sz="2000"/>
                        <a:t>常识判断</a:t>
                      </a:r>
                      <a:endParaRPr lang="zh-CN" altLang="en-US" sz="2000"/>
                    </a:p>
                  </a:txBody>
                  <a:tcPr marT="179705" marB="179705"/>
                </a:tc>
                <a:tc>
                  <a:txBody>
                    <a:bodyPr/>
                    <a:p>
                      <a:pPr algn="ctr">
                        <a:buNone/>
                      </a:pPr>
                      <a:r>
                        <a:rPr lang="zh-CN" altLang="en-US" sz="2000"/>
                        <a:t>言语理解</a:t>
                      </a:r>
                      <a:endParaRPr lang="zh-CN" altLang="en-US" sz="2000"/>
                    </a:p>
                  </a:txBody>
                  <a:tcPr marT="179705" marB="179705"/>
                </a:tc>
                <a:tc>
                  <a:txBody>
                    <a:bodyPr/>
                    <a:p>
                      <a:pPr algn="ctr">
                        <a:buNone/>
                      </a:pPr>
                      <a:r>
                        <a:rPr lang="zh-CN" altLang="en-US" sz="2000"/>
                        <a:t>数学运算</a:t>
                      </a:r>
                      <a:endParaRPr lang="zh-CN" altLang="en-US" sz="2000"/>
                    </a:p>
                  </a:txBody>
                  <a:tcPr marT="179705" marB="179705"/>
                </a:tc>
                <a:tc>
                  <a:txBody>
                    <a:bodyPr/>
                    <a:p>
                      <a:pPr algn="ctr">
                        <a:buNone/>
                      </a:pPr>
                      <a:r>
                        <a:rPr lang="zh-CN" altLang="en-US" sz="2000"/>
                        <a:t>判断推理</a:t>
                      </a:r>
                      <a:endParaRPr lang="zh-CN" altLang="en-US" sz="2000"/>
                    </a:p>
                  </a:txBody>
                  <a:tcPr marT="179705" marB="179705"/>
                </a:tc>
                <a:tc>
                  <a:txBody>
                    <a:bodyPr/>
                    <a:p>
                      <a:pPr algn="ctr">
                        <a:buNone/>
                      </a:pPr>
                      <a:r>
                        <a:rPr lang="zh-CN" altLang="en-US" sz="2000"/>
                        <a:t>资料分析</a:t>
                      </a:r>
                      <a:endParaRPr lang="zh-CN" altLang="en-US" sz="2000"/>
                    </a:p>
                  </a:txBody>
                  <a:tcPr marT="179705" marB="179705"/>
                </a:tc>
                <a:tc>
                  <a:txBody>
                    <a:bodyPr/>
                    <a:p>
                      <a:pPr algn="ctr">
                        <a:buNone/>
                      </a:pPr>
                      <a:r>
                        <a:rPr lang="zh-CN" altLang="en-US" sz="2000"/>
                        <a:t>总量</a:t>
                      </a:r>
                      <a:endParaRPr lang="zh-CN" altLang="en-US" sz="2000"/>
                    </a:p>
                  </a:txBody>
                  <a:tcPr marT="179705" marB="179705"/>
                </a:tc>
              </a:tr>
              <a:tr h="447675">
                <a:tc>
                  <a:txBody>
                    <a:bodyPr/>
                    <a:p>
                      <a:pPr algn="ctr">
                        <a:buNone/>
                      </a:pPr>
                      <a:r>
                        <a:rPr lang="en-US" altLang="zh-CN" sz="2000" b="0">
                          <a:latin typeface="微软雅黑" panose="020B0503020204020204" pitchFamily="34" charset="-122"/>
                          <a:ea typeface="微软雅黑" panose="020B0503020204020204" pitchFamily="34" charset="-122"/>
                        </a:rPr>
                        <a:t>2016</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40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120</a:t>
                      </a:r>
                      <a:endParaRPr lang="en-US" altLang="zh-CN" sz="2000" b="0">
                        <a:latin typeface="微软雅黑" panose="020B0503020204020204" pitchFamily="34" charset="-122"/>
                        <a:ea typeface="微软雅黑" panose="020B0503020204020204" pitchFamily="34" charset="-122"/>
                      </a:endParaRPr>
                    </a:p>
                  </a:txBody>
                  <a:tcPr marT="179705" marB="179705"/>
                </a:tc>
              </a:tr>
              <a:tr h="447675">
                <a:tc>
                  <a:txBody>
                    <a:bodyPr/>
                    <a:p>
                      <a:pPr algn="ctr">
                        <a:buNone/>
                      </a:pPr>
                      <a:r>
                        <a:rPr lang="en-US" altLang="zh-CN" sz="2000" b="0">
                          <a:latin typeface="微软雅黑" panose="020B0503020204020204" pitchFamily="34" charset="-122"/>
                          <a:ea typeface="微软雅黑" panose="020B0503020204020204" pitchFamily="34" charset="-122"/>
                        </a:rPr>
                        <a:t>2015</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15</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40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35</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120</a:t>
                      </a:r>
                      <a:endParaRPr lang="en-US" altLang="zh-CN" sz="2000" b="0">
                        <a:latin typeface="微软雅黑" panose="020B0503020204020204" pitchFamily="34" charset="-122"/>
                        <a:ea typeface="微软雅黑" panose="020B0503020204020204" pitchFamily="34" charset="-122"/>
                      </a:endParaRPr>
                    </a:p>
                  </a:txBody>
                  <a:tcPr marT="179705" marB="179705"/>
                </a:tc>
              </a:tr>
              <a:tr h="447675">
                <a:tc>
                  <a:txBody>
                    <a:bodyPr/>
                    <a:p>
                      <a:pPr algn="ctr">
                        <a:buNone/>
                      </a:pPr>
                      <a:r>
                        <a:rPr lang="en-US" altLang="zh-CN" sz="2000" b="0">
                          <a:latin typeface="微软雅黑" panose="020B0503020204020204" pitchFamily="34" charset="-122"/>
                          <a:ea typeface="微软雅黑" panose="020B0503020204020204" pitchFamily="34" charset="-122"/>
                        </a:rPr>
                        <a:t>2014</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40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120</a:t>
                      </a:r>
                      <a:endParaRPr lang="en-US" altLang="zh-CN" sz="2000" b="0">
                        <a:latin typeface="微软雅黑" panose="020B0503020204020204" pitchFamily="34" charset="-122"/>
                        <a:ea typeface="微软雅黑" panose="020B0503020204020204" pitchFamily="34" charset="-122"/>
                      </a:endParaRPr>
                    </a:p>
                  </a:txBody>
                  <a:tcPr marT="179705" marB="179705"/>
                </a:tc>
              </a:tr>
              <a:tr h="447675">
                <a:tc>
                  <a:txBody>
                    <a:bodyPr/>
                    <a:p>
                      <a:pPr algn="ctr">
                        <a:buNone/>
                      </a:pPr>
                      <a:r>
                        <a:rPr lang="en-US" altLang="zh-CN" sz="2000" b="0">
                          <a:latin typeface="微软雅黑" panose="020B0503020204020204" pitchFamily="34" charset="-122"/>
                          <a:ea typeface="微软雅黑" panose="020B0503020204020204" pitchFamily="34" charset="-122"/>
                        </a:rPr>
                        <a:t>2013</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15</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35</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120</a:t>
                      </a:r>
                      <a:endParaRPr lang="en-US" altLang="zh-CN" sz="2000" b="0">
                        <a:latin typeface="微软雅黑" panose="020B0503020204020204" pitchFamily="34" charset="-122"/>
                        <a:ea typeface="微软雅黑" panose="020B0503020204020204" pitchFamily="34" charset="-122"/>
                      </a:endParaRPr>
                    </a:p>
                  </a:txBody>
                  <a:tcPr marT="179705" marB="179705"/>
                </a:tc>
              </a:tr>
              <a:tr h="448310">
                <a:tc>
                  <a:txBody>
                    <a:bodyPr/>
                    <a:p>
                      <a:pPr algn="ctr">
                        <a:buNone/>
                      </a:pPr>
                      <a:r>
                        <a:rPr lang="en-US" altLang="zh-CN" sz="2000" b="0">
                          <a:latin typeface="微软雅黑" panose="020B0503020204020204" pitchFamily="34" charset="-122"/>
                          <a:ea typeface="微软雅黑" panose="020B0503020204020204" pitchFamily="34" charset="-122"/>
                        </a:rPr>
                        <a:t>2012</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40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30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20</a:t>
                      </a:r>
                      <a:endParaRPr lang="en-US" altLang="zh-CN" sz="2000" b="0">
                        <a:latin typeface="微软雅黑" panose="020B0503020204020204" pitchFamily="34" charset="-122"/>
                        <a:ea typeface="微软雅黑" panose="020B0503020204020204" pitchFamily="34" charset="-122"/>
                      </a:endParaRPr>
                    </a:p>
                  </a:txBody>
                  <a:tcPr marT="179705" marB="179705"/>
                </a:tc>
                <a:tc>
                  <a:txBody>
                    <a:bodyPr/>
                    <a:p>
                      <a:pPr algn="ctr">
                        <a:buNone/>
                      </a:pPr>
                      <a:r>
                        <a:rPr lang="en-US" altLang="zh-CN" sz="2000" b="0">
                          <a:latin typeface="微软雅黑" panose="020B0503020204020204" pitchFamily="34" charset="-122"/>
                          <a:ea typeface="微软雅黑" panose="020B0503020204020204" pitchFamily="34" charset="-122"/>
                        </a:rPr>
                        <a:t>120</a:t>
                      </a:r>
                      <a:endParaRPr lang="en-US" altLang="zh-CN" sz="2000" b="0">
                        <a:latin typeface="微软雅黑" panose="020B0503020204020204" pitchFamily="34" charset="-122"/>
                        <a:ea typeface="微软雅黑" panose="020B0503020204020204" pitchFamily="34" charset="-122"/>
                      </a:endParaRPr>
                    </a:p>
                  </a:txBody>
                  <a:tcPr marT="179705" marB="179705"/>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760" y="121453"/>
            <a:ext cx="5025464" cy="6736547"/>
          </a:xfrm>
          <a:prstGeom prst="rect">
            <a:avLst/>
          </a:prstGeom>
          <a:effectLst/>
        </p:spPr>
      </p:pic>
      <p:sp>
        <p:nvSpPr>
          <p:cNvPr id="2" name="文本框 1"/>
          <p:cNvSpPr txBox="1"/>
          <p:nvPr/>
        </p:nvSpPr>
        <p:spPr>
          <a:xfrm>
            <a:off x="5467267" y="1902970"/>
            <a:ext cx="2350135" cy="1633855"/>
          </a:xfrm>
          <a:prstGeom prst="rect">
            <a:avLst/>
          </a:prstGeom>
          <a:noFill/>
        </p:spPr>
        <p:txBody>
          <a:bodyPr wrap="none" rtlCol="0">
            <a:spAutoFit/>
          </a:bodyPr>
          <a:lstStyle/>
          <a:p>
            <a:pPr algn="ctr"/>
            <a:r>
              <a:rPr lang="en-US" altLang="zh-CN" sz="4400" dirty="0" smtClean="0">
                <a:solidFill>
                  <a:schemeClr val="bg1"/>
                </a:solidFill>
                <a:latin typeface="Segoe UI Light" panose="020B0502040204020203" pitchFamily="34" charset="0"/>
                <a:cs typeface="Segoe UI Light" panose="020B0502040204020203" pitchFamily="34" charset="0"/>
              </a:rPr>
              <a:t>Part    </a:t>
            </a:r>
            <a:r>
              <a:rPr lang="en-US" altLang="zh-CN" sz="9600" dirty="0" smtClean="0">
                <a:solidFill>
                  <a:schemeClr val="bg1"/>
                </a:solidFill>
                <a:latin typeface="Segoe UI Light" panose="020B0502040204020203" pitchFamily="34" charset="0"/>
                <a:cs typeface="Segoe UI Light" panose="020B0502040204020203" pitchFamily="34" charset="0"/>
              </a:rPr>
              <a:t>3</a:t>
            </a:r>
            <a:endParaRPr lang="zh-CN" altLang="en-US" sz="9600" dirty="0">
              <a:solidFill>
                <a:schemeClr val="bg1"/>
              </a:solidFill>
              <a:latin typeface="Segoe UI Light" panose="020B0502040204020203" pitchFamily="34" charset="0"/>
              <a:cs typeface="Segoe UI Light" panose="020B0502040204020203" pitchFamily="34" charset="0"/>
            </a:endParaRPr>
          </a:p>
        </p:txBody>
      </p:sp>
      <p:sp>
        <p:nvSpPr>
          <p:cNvPr id="20" name="KSO_Shape"/>
          <p:cNvSpPr/>
          <p:nvPr/>
        </p:nvSpPr>
        <p:spPr>
          <a:xfrm>
            <a:off x="5143500" y="2147609"/>
            <a:ext cx="1905000" cy="1905000"/>
          </a:xfrm>
          <a:prstGeom prst="blockArc">
            <a:avLst>
              <a:gd name="adj1" fmla="val 10800000"/>
              <a:gd name="adj2" fmla="val 120335"/>
              <a:gd name="adj3" fmla="val 18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5402605" y="3472655"/>
            <a:ext cx="4094480" cy="768350"/>
          </a:xfrm>
          <a:prstGeom prst="rect">
            <a:avLst/>
          </a:prstGeom>
          <a:noFill/>
          <a:effectLst/>
        </p:spPr>
        <p:txBody>
          <a:bodyPr wrap="non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哪些题型易拿分</a:t>
            </a:r>
            <a:endParaRPr lang="zh-CN" altLang="en-US" sz="4400"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5" name="组合 24"/>
          <p:cNvGrpSpPr/>
          <p:nvPr/>
        </p:nvGrpSpPr>
        <p:grpSpPr>
          <a:xfrm rot="16200000">
            <a:off x="10594574" y="5270656"/>
            <a:ext cx="1597426" cy="1490996"/>
            <a:chOff x="240632" y="529389"/>
            <a:chExt cx="739051" cy="689811"/>
          </a:xfrm>
          <a:solidFill>
            <a:srgbClr val="00A78B"/>
          </a:solidFill>
        </p:grpSpPr>
        <p:sp>
          <p:nvSpPr>
            <p:cNvPr id="26" name="直角三角形 25"/>
            <p:cNvSpPr/>
            <p:nvPr/>
          </p:nvSpPr>
          <p:spPr>
            <a:xfrm>
              <a:off x="240632" y="529389"/>
              <a:ext cx="625642" cy="68981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rot="4436401">
              <a:off x="493880" y="604863"/>
              <a:ext cx="462105" cy="509501"/>
            </a:xfrm>
            <a:prstGeom prst="rtTriangle">
              <a:avLst/>
            </a:prstGeom>
            <a:grpFill/>
            <a:ln w="7620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LOGO2"/>
          <p:cNvPicPr>
            <a:picLocks noChangeAspect="1"/>
          </p:cNvPicPr>
          <p:nvPr/>
        </p:nvPicPr>
        <p:blipFill>
          <a:blip r:embed="rId2"/>
          <a:stretch>
            <a:fillRect/>
          </a:stretch>
        </p:blipFill>
        <p:spPr>
          <a:xfrm>
            <a:off x="9722485" y="473710"/>
            <a:ext cx="1807845" cy="1673860"/>
          </a:xfrm>
          <a:prstGeom prst="rect">
            <a:avLst/>
          </a:prstGeom>
          <a:ln w="28575" cmpd="sng">
            <a:noFill/>
            <a:prstDash val="solid"/>
          </a:ln>
          <a:effectLst>
            <a:softEdge rad="114300"/>
          </a:effectLst>
        </p:spPr>
      </p:pic>
      <p:sp>
        <p:nvSpPr>
          <p:cNvPr id="6" name="矩形 5"/>
          <p:cNvSpPr/>
          <p:nvPr/>
        </p:nvSpPr>
        <p:spPr>
          <a:xfrm>
            <a:off x="5554603" y="4383628"/>
            <a:ext cx="4758215" cy="1079054"/>
          </a:xfrm>
          <a:prstGeom prst="rect">
            <a:avLst/>
          </a:prstGeom>
        </p:spPr>
        <p:txBody>
          <a:bodyPr/>
          <a:p>
            <a:pPr algn="just">
              <a:lnSpc>
                <a:spcPct val="130000"/>
              </a:lnSpc>
              <a:spcBef>
                <a:spcPts val="600"/>
              </a:spcBef>
              <a:spcAft>
                <a:spcPts val="600"/>
              </a:spcAft>
              <a:buClr>
                <a:srgbClr val="00B050"/>
              </a:buClr>
              <a:buSzPct val="80000"/>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264285"/>
            <a:ext cx="10604500" cy="3322955"/>
          </a:xfrm>
          <a:prstGeom prst="rect">
            <a:avLst/>
          </a:prstGeom>
          <a:noFill/>
          <a:ln w="9525">
            <a:noFill/>
          </a:ln>
        </p:spPr>
        <p:txBody>
          <a:bodyPr wrap="square">
            <a:spAutoFit/>
          </a:bodyPr>
          <a:p>
            <a:pPr lvl="0" defTabSz="957580" eaLnBrk="1" hangingPunct="1">
              <a:lnSpc>
                <a:spcPct val="150000"/>
              </a:lnSpc>
            </a:pPr>
            <a:r>
              <a:rPr lang="en-US" altLang="zh-CN" sz="2400" dirty="0">
                <a:latin typeface="微软雅黑" panose="020B0503020204020204" pitchFamily="34" charset="-122"/>
                <a:ea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sym typeface="+mn-ea"/>
              </a:rPr>
              <a:t>某粮油店只有一台不等臂的天平和一个</a:t>
            </a:r>
            <a:r>
              <a:rPr lang="en-US" altLang="zh-CN" sz="2800" dirty="0">
                <a:latin typeface="微软雅黑" panose="020B0503020204020204" pitchFamily="34" charset="-122"/>
                <a:ea typeface="微软雅黑" panose="020B0503020204020204" pitchFamily="34" charset="-122"/>
                <a:sym typeface="+mn-ea"/>
              </a:rPr>
              <a:t>5kg</a:t>
            </a:r>
            <a:r>
              <a:rPr lang="zh-CN" altLang="en-US" sz="2800" dirty="0">
                <a:latin typeface="微软雅黑" panose="020B0503020204020204" pitchFamily="34" charset="-122"/>
                <a:ea typeface="微软雅黑" panose="020B0503020204020204" pitchFamily="34" charset="-122"/>
                <a:sym typeface="+mn-ea"/>
              </a:rPr>
              <a:t>的砝码。顾客要买</a:t>
            </a:r>
            <a:r>
              <a:rPr lang="en-US" altLang="zh-CN" sz="2800" dirty="0">
                <a:latin typeface="微软雅黑" panose="020B0503020204020204" pitchFamily="34" charset="-122"/>
                <a:ea typeface="微软雅黑" panose="020B0503020204020204" pitchFamily="34" charset="-122"/>
                <a:sym typeface="+mn-ea"/>
              </a:rPr>
              <a:t>10kg</a:t>
            </a:r>
            <a:r>
              <a:rPr lang="zh-CN" altLang="en-US" sz="2800" dirty="0">
                <a:latin typeface="微软雅黑" panose="020B0503020204020204" pitchFamily="34" charset="-122"/>
                <a:ea typeface="微软雅黑" panose="020B0503020204020204" pitchFamily="34" charset="-122"/>
                <a:sym typeface="+mn-ea"/>
              </a:rPr>
              <a:t>的大米，店员先将砝码放在左盘，平衡后将称得的大米给顾客；再将砝码放在右盘，大米放在左盘，平衡后又将第二次称得的大米给顾客。请问这种称法对谁更有利？【</a:t>
            </a:r>
            <a:r>
              <a:rPr lang="en-US" altLang="zh-CN" sz="2800" dirty="0">
                <a:latin typeface="微软雅黑" panose="020B0503020204020204" pitchFamily="34" charset="-122"/>
                <a:ea typeface="微软雅黑" panose="020B0503020204020204" pitchFamily="34" charset="-122"/>
                <a:sym typeface="+mn-ea"/>
              </a:rPr>
              <a:t>2016-</a:t>
            </a:r>
            <a:r>
              <a:rPr lang="zh-CN" altLang="en-US" sz="2800" dirty="0">
                <a:latin typeface="微软雅黑" panose="020B0503020204020204" pitchFamily="34" charset="-122"/>
                <a:ea typeface="微软雅黑" panose="020B0503020204020204" pitchFamily="34" charset="-122"/>
                <a:sym typeface="+mn-ea"/>
              </a:rPr>
              <a:t>重庆】</a:t>
            </a:r>
            <a:endParaRPr lang="zh-CN" altLang="en-US" sz="28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lang="en-US" altLang="zh-CN" sz="2800" dirty="0">
                <a:latin typeface="微软雅黑" panose="020B0503020204020204" pitchFamily="34" charset="-122"/>
                <a:ea typeface="微软雅黑" panose="020B0503020204020204" pitchFamily="34" charset="-122"/>
                <a:sym typeface="+mn-ea"/>
              </a:rPr>
              <a:t>  A.</a:t>
            </a:r>
            <a:r>
              <a:rPr lang="zh-CN" altLang="en-US" sz="2800" dirty="0">
                <a:latin typeface="微软雅黑" panose="020B0503020204020204" pitchFamily="34" charset="-122"/>
                <a:ea typeface="微软雅黑" panose="020B0503020204020204" pitchFamily="34" charset="-122"/>
                <a:sym typeface="+mn-ea"/>
              </a:rPr>
              <a:t>顾客               </a:t>
            </a:r>
            <a:r>
              <a:rPr lang="en-US" altLang="zh-CN" sz="2800" dirty="0">
                <a:latin typeface="微软雅黑" panose="020B0503020204020204" pitchFamily="34" charset="-122"/>
                <a:ea typeface="微软雅黑" panose="020B0503020204020204" pitchFamily="34" charset="-122"/>
                <a:sym typeface="+mn-ea"/>
              </a:rPr>
              <a:t>B.</a:t>
            </a:r>
            <a:r>
              <a:rPr lang="zh-CN" altLang="en-US" sz="2800" dirty="0">
                <a:latin typeface="微软雅黑" panose="020B0503020204020204" pitchFamily="34" charset="-122"/>
                <a:ea typeface="微软雅黑" panose="020B0503020204020204" pitchFamily="34" charset="-122"/>
                <a:sym typeface="+mn-ea"/>
              </a:rPr>
              <a:t>店主                 </a:t>
            </a:r>
            <a:r>
              <a:rPr lang="en-US" altLang="zh-CN" sz="2800" dirty="0">
                <a:latin typeface="微软雅黑" panose="020B0503020204020204" pitchFamily="34" charset="-122"/>
                <a:ea typeface="微软雅黑" panose="020B0503020204020204" pitchFamily="34" charset="-122"/>
                <a:sym typeface="+mn-ea"/>
              </a:rPr>
              <a:t>C.</a:t>
            </a:r>
            <a:r>
              <a:rPr lang="zh-CN" altLang="en-US" sz="2800" dirty="0">
                <a:latin typeface="微软雅黑" panose="020B0503020204020204" pitchFamily="34" charset="-122"/>
                <a:ea typeface="微软雅黑" panose="020B0503020204020204" pitchFamily="34" charset="-122"/>
                <a:sym typeface="+mn-ea"/>
              </a:rPr>
              <a:t>都一样               </a:t>
            </a:r>
            <a:r>
              <a:rPr lang="en-US" altLang="zh-CN" sz="2800" dirty="0">
                <a:latin typeface="微软雅黑" panose="020B0503020204020204" pitchFamily="34" charset="-122"/>
                <a:ea typeface="微软雅黑" panose="020B0503020204020204" pitchFamily="34" charset="-122"/>
                <a:sym typeface="+mn-ea"/>
              </a:rPr>
              <a:t>D.</a:t>
            </a:r>
            <a:r>
              <a:rPr lang="zh-CN" altLang="en-US" sz="2800" dirty="0">
                <a:latin typeface="微软雅黑" panose="020B0503020204020204" pitchFamily="34" charset="-122"/>
                <a:ea typeface="微软雅黑" panose="020B0503020204020204" pitchFamily="34" charset="-122"/>
                <a:sym typeface="+mn-ea"/>
              </a:rPr>
              <a:t>不确定</a:t>
            </a:r>
            <a:r>
              <a:rPr sz="2800" dirty="0">
                <a:latin typeface="微软雅黑" panose="020B0503020204020204" pitchFamily="34" charset="-122"/>
                <a:ea typeface="微软雅黑" panose="020B0503020204020204" pitchFamily="34" charset="-122"/>
                <a:sym typeface="+mn-ea"/>
              </a:rPr>
              <a:t> </a:t>
            </a:r>
            <a:endParaRPr sz="2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264285"/>
            <a:ext cx="10604500" cy="2676525"/>
          </a:xfrm>
          <a:prstGeom prst="rect">
            <a:avLst/>
          </a:prstGeom>
          <a:noFill/>
          <a:ln w="9525">
            <a:noFill/>
          </a:ln>
        </p:spPr>
        <p:txBody>
          <a:bodyPr wrap="square">
            <a:spAutoFit/>
          </a:bodyPr>
          <a:p>
            <a:pPr lvl="0" defTabSz="957580" eaLnBrk="1" hangingPunct="1">
              <a:lnSpc>
                <a:spcPct val="150000"/>
              </a:lnSpc>
            </a:pPr>
            <a:r>
              <a:rPr lang="en-US" altLang="zh-CN" sz="2800" dirty="0">
                <a:latin typeface="微软雅黑" panose="020B0503020204020204" pitchFamily="34" charset="-122"/>
                <a:ea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sym typeface="+mn-ea"/>
              </a:rPr>
              <a:t>足球比赛的积分规则为：胜一场积</a:t>
            </a:r>
            <a:r>
              <a:rPr lang="en-US" altLang="zh-CN" sz="2800" dirty="0">
                <a:latin typeface="微软雅黑" panose="020B0503020204020204" pitchFamily="34" charset="-122"/>
                <a:ea typeface="微软雅黑" panose="020B0503020204020204" pitchFamily="34" charset="-122"/>
                <a:sym typeface="+mn-ea"/>
              </a:rPr>
              <a:t>3</a:t>
            </a:r>
            <a:r>
              <a:rPr lang="zh-CN" altLang="en-US" sz="2800" dirty="0">
                <a:latin typeface="微软雅黑" panose="020B0503020204020204" pitchFamily="34" charset="-122"/>
                <a:ea typeface="微软雅黑" panose="020B0503020204020204" pitchFamily="34" charset="-122"/>
                <a:sym typeface="+mn-ea"/>
              </a:rPr>
              <a:t>分，平一场积</a:t>
            </a:r>
            <a:r>
              <a:rPr lang="en-US" altLang="zh-CN" sz="2800" dirty="0">
                <a:latin typeface="微软雅黑" panose="020B0503020204020204" pitchFamily="34" charset="-122"/>
                <a:ea typeface="微软雅黑" panose="020B0503020204020204" pitchFamily="34" charset="-122"/>
                <a:sym typeface="+mn-ea"/>
              </a:rPr>
              <a:t>1</a:t>
            </a:r>
            <a:r>
              <a:rPr lang="zh-CN" altLang="en-US" sz="2800" dirty="0">
                <a:latin typeface="微软雅黑" panose="020B0503020204020204" pitchFamily="34" charset="-122"/>
                <a:ea typeface="微软雅黑" panose="020B0503020204020204" pitchFamily="34" charset="-122"/>
                <a:sym typeface="+mn-ea"/>
              </a:rPr>
              <a:t>分，输一场积</a:t>
            </a:r>
            <a:r>
              <a:rPr lang="en-US" altLang="zh-CN" sz="2800" dirty="0">
                <a:latin typeface="微软雅黑" panose="020B0503020204020204" pitchFamily="34" charset="-122"/>
                <a:ea typeface="微软雅黑" panose="020B0503020204020204" pitchFamily="34" charset="-122"/>
                <a:sym typeface="+mn-ea"/>
              </a:rPr>
              <a:t>0</a:t>
            </a:r>
            <a:r>
              <a:rPr lang="zh-CN" altLang="en-US" sz="2800" dirty="0">
                <a:latin typeface="微软雅黑" panose="020B0503020204020204" pitchFamily="34" charset="-122"/>
                <a:ea typeface="微软雅黑" panose="020B0503020204020204" pitchFamily="34" charset="-122"/>
                <a:sym typeface="+mn-ea"/>
              </a:rPr>
              <a:t>分。某球队共进行了</a:t>
            </a:r>
            <a:r>
              <a:rPr lang="en-US" altLang="zh-CN" sz="2800" dirty="0">
                <a:latin typeface="微软雅黑" panose="020B0503020204020204" pitchFamily="34" charset="-122"/>
                <a:ea typeface="微软雅黑" panose="020B0503020204020204" pitchFamily="34" charset="-122"/>
                <a:sym typeface="+mn-ea"/>
              </a:rPr>
              <a:t>8</a:t>
            </a:r>
            <a:r>
              <a:rPr lang="zh-CN" altLang="en-US" sz="2800" dirty="0">
                <a:latin typeface="微软雅黑" panose="020B0503020204020204" pitchFamily="34" charset="-122"/>
                <a:ea typeface="微软雅黑" panose="020B0503020204020204" pitchFamily="34" charset="-122"/>
                <a:sym typeface="+mn-ea"/>
              </a:rPr>
              <a:t>场比赛，积</a:t>
            </a:r>
            <a:r>
              <a:rPr lang="en-US" altLang="zh-CN" sz="2800" dirty="0">
                <a:latin typeface="微软雅黑" panose="020B0503020204020204" pitchFamily="34" charset="-122"/>
                <a:ea typeface="微软雅黑" panose="020B0503020204020204" pitchFamily="34" charset="-122"/>
                <a:sym typeface="+mn-ea"/>
              </a:rPr>
              <a:t>10</a:t>
            </a:r>
            <a:r>
              <a:rPr lang="zh-CN" altLang="en-US" sz="2800" dirty="0">
                <a:latin typeface="微软雅黑" panose="020B0503020204020204" pitchFamily="34" charset="-122"/>
                <a:ea typeface="微软雅黑" panose="020B0503020204020204" pitchFamily="34" charset="-122"/>
                <a:sym typeface="+mn-ea"/>
              </a:rPr>
              <a:t>分，假设该球队最多输</a:t>
            </a:r>
            <a:r>
              <a:rPr lang="en-US" altLang="zh-CN" sz="2800" dirty="0">
                <a:latin typeface="微软雅黑" panose="020B0503020204020204" pitchFamily="34" charset="-122"/>
                <a:ea typeface="微软雅黑" panose="020B0503020204020204" pitchFamily="34" charset="-122"/>
                <a:sym typeface="+mn-ea"/>
              </a:rPr>
              <a:t>2</a:t>
            </a:r>
            <a:r>
              <a:rPr lang="zh-CN" altLang="en-US" sz="2800" dirty="0">
                <a:latin typeface="微软雅黑" panose="020B0503020204020204" pitchFamily="34" charset="-122"/>
                <a:ea typeface="微软雅黑" panose="020B0503020204020204" pitchFamily="34" charset="-122"/>
                <a:sym typeface="+mn-ea"/>
              </a:rPr>
              <a:t>场，则其最多胜：【</a:t>
            </a:r>
            <a:r>
              <a:rPr lang="en-US" altLang="zh-CN" sz="2800" dirty="0">
                <a:latin typeface="微软雅黑" panose="020B0503020204020204" pitchFamily="34" charset="-122"/>
                <a:ea typeface="微软雅黑" panose="020B0503020204020204" pitchFamily="34" charset="-122"/>
                <a:sym typeface="+mn-ea"/>
              </a:rPr>
              <a:t>2016-</a:t>
            </a:r>
            <a:r>
              <a:rPr lang="zh-CN" altLang="en-US" sz="2800" dirty="0">
                <a:latin typeface="微软雅黑" panose="020B0503020204020204" pitchFamily="34" charset="-122"/>
                <a:ea typeface="微软雅黑" panose="020B0503020204020204" pitchFamily="34" charset="-122"/>
                <a:sym typeface="+mn-ea"/>
              </a:rPr>
              <a:t>重庆】</a:t>
            </a:r>
            <a:endParaRPr lang="zh-CN" altLang="en-US" sz="2800" dirty="0">
              <a:latin typeface="微软雅黑" panose="020B0503020204020204" pitchFamily="34" charset="-122"/>
              <a:ea typeface="微软雅黑" panose="020B0503020204020204" pitchFamily="34" charset="-122"/>
              <a:sym typeface="+mn-ea"/>
            </a:endParaRPr>
          </a:p>
          <a:p>
            <a:pPr lvl="0" defTabSz="957580" eaLnBrk="1" hangingPunct="1">
              <a:lnSpc>
                <a:spcPct val="150000"/>
              </a:lnSpc>
            </a:pPr>
            <a:r>
              <a:rPr lang="en-US" altLang="zh-CN" sz="2800" dirty="0">
                <a:latin typeface="微软雅黑" panose="020B0503020204020204" pitchFamily="34" charset="-122"/>
                <a:ea typeface="微软雅黑" panose="020B0503020204020204" pitchFamily="34" charset="-122"/>
                <a:sym typeface="+mn-ea"/>
              </a:rPr>
              <a:t>  A.1</a:t>
            </a:r>
            <a:r>
              <a:rPr lang="zh-CN" altLang="en-US" sz="2800" dirty="0">
                <a:latin typeface="微软雅黑" panose="020B0503020204020204" pitchFamily="34" charset="-122"/>
                <a:ea typeface="微软雅黑" panose="020B0503020204020204" pitchFamily="34" charset="-122"/>
                <a:sym typeface="+mn-ea"/>
              </a:rPr>
              <a:t>场               </a:t>
            </a:r>
            <a:r>
              <a:rPr lang="en-US" altLang="zh-CN" sz="2800" dirty="0">
                <a:latin typeface="微软雅黑" panose="020B0503020204020204" pitchFamily="34" charset="-122"/>
                <a:ea typeface="微软雅黑" panose="020B0503020204020204" pitchFamily="34" charset="-122"/>
                <a:sym typeface="+mn-ea"/>
              </a:rPr>
              <a:t>B.2</a:t>
            </a:r>
            <a:r>
              <a:rPr lang="zh-CN" altLang="en-US" sz="2800" dirty="0">
                <a:latin typeface="微软雅黑" panose="020B0503020204020204" pitchFamily="34" charset="-122"/>
                <a:ea typeface="微软雅黑" panose="020B0503020204020204" pitchFamily="34" charset="-122"/>
                <a:sym typeface="+mn-ea"/>
              </a:rPr>
              <a:t>场                </a:t>
            </a:r>
            <a:r>
              <a:rPr lang="en-US" altLang="zh-CN" sz="2800" dirty="0">
                <a:latin typeface="微软雅黑" panose="020B0503020204020204" pitchFamily="34" charset="-122"/>
                <a:ea typeface="微软雅黑" panose="020B0503020204020204" pitchFamily="34" charset="-122"/>
                <a:sym typeface="+mn-ea"/>
              </a:rPr>
              <a:t>C.3</a:t>
            </a:r>
            <a:r>
              <a:rPr lang="zh-CN" altLang="en-US" sz="2800" dirty="0">
                <a:latin typeface="微软雅黑" panose="020B0503020204020204" pitchFamily="34" charset="-122"/>
                <a:ea typeface="微软雅黑" panose="020B0503020204020204" pitchFamily="34" charset="-122"/>
                <a:sym typeface="+mn-ea"/>
              </a:rPr>
              <a:t>场               </a:t>
            </a:r>
            <a:r>
              <a:rPr lang="en-US" altLang="zh-CN" sz="2800" dirty="0">
                <a:latin typeface="微软雅黑" panose="020B0503020204020204" pitchFamily="34" charset="-122"/>
                <a:ea typeface="微软雅黑" panose="020B0503020204020204" pitchFamily="34" charset="-122"/>
                <a:sym typeface="+mn-ea"/>
              </a:rPr>
              <a:t>D.</a:t>
            </a:r>
            <a:r>
              <a:rPr lang="en-US" sz="2800" dirty="0">
                <a:latin typeface="微软雅黑" panose="020B0503020204020204" pitchFamily="34" charset="-122"/>
                <a:ea typeface="微软雅黑" panose="020B0503020204020204" pitchFamily="34" charset="-122"/>
                <a:sym typeface="+mn-ea"/>
              </a:rPr>
              <a:t>4</a:t>
            </a:r>
            <a:r>
              <a:rPr lang="zh-CN" altLang="en-US" sz="2800" dirty="0">
                <a:latin typeface="微软雅黑" panose="020B0503020204020204" pitchFamily="34" charset="-122"/>
                <a:ea typeface="微软雅黑" panose="020B0503020204020204" pitchFamily="34" charset="-122"/>
                <a:sym typeface="+mn-ea"/>
              </a:rPr>
              <a:t>场</a:t>
            </a:r>
            <a:endParaRPr lang="zh-CN" altLang="en-US" sz="28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192000" y="7427495"/>
            <a:ext cx="242374" cy="369332"/>
          </a:xfrm>
          <a:prstGeom prst="rect">
            <a:avLst/>
          </a:prstGeom>
          <a:noFill/>
        </p:spPr>
        <p:txBody>
          <a:bodyPr wrap="none" rtlCol="0">
            <a:spAutoFit/>
          </a:bodyPr>
          <a:lstStyle/>
          <a:p>
            <a:r>
              <a:rPr lang="en-US" altLang="zh-CN" dirty="0" smtClean="0"/>
              <a:t>.</a:t>
            </a:r>
            <a:endParaRPr lang="zh-CN" altLang="en-US" dirty="0"/>
          </a:p>
        </p:txBody>
      </p:sp>
      <p:grpSp>
        <p:nvGrpSpPr>
          <p:cNvPr id="23" name="组合 22"/>
          <p:cNvGrpSpPr/>
          <p:nvPr/>
        </p:nvGrpSpPr>
        <p:grpSpPr>
          <a:xfrm>
            <a:off x="274565" y="368355"/>
            <a:ext cx="464609" cy="433654"/>
            <a:chOff x="240632" y="529389"/>
            <a:chExt cx="739051" cy="689811"/>
          </a:xfrm>
        </p:grpSpPr>
        <p:sp>
          <p:nvSpPr>
            <p:cNvPr id="24" name="直角三角形 23"/>
            <p:cNvSpPr/>
            <p:nvPr/>
          </p:nvSpPr>
          <p:spPr>
            <a:xfrm>
              <a:off x="240632" y="529389"/>
              <a:ext cx="625642" cy="68981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rot="4436401">
              <a:off x="493880" y="604863"/>
              <a:ext cx="462105" cy="509501"/>
            </a:xfrm>
            <a:prstGeom prst="rtTriangle">
              <a:avLst/>
            </a:prstGeom>
            <a:solidFill>
              <a:schemeClr val="bg1">
                <a:lumMod val="85000"/>
              </a:schemeClr>
            </a:solidFill>
            <a:ln w="57150">
              <a:solidFill>
                <a:srgbClr val="008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889283" y="361981"/>
            <a:ext cx="1605280" cy="548640"/>
          </a:xfrm>
          <a:prstGeom prst="rect">
            <a:avLst/>
          </a:prstGeom>
          <a:noFill/>
        </p:spPr>
        <p:txBody>
          <a:bodyPr wrap="none" rtlCol="0">
            <a:spAutoFit/>
          </a:bodyPr>
          <a:lstStyle/>
          <a:p>
            <a:r>
              <a:rPr lang="zh-CN" altLang="en-US" sz="2800" dirty="0">
                <a:solidFill>
                  <a:srgbClr val="008E76"/>
                </a:solidFill>
                <a:latin typeface="微软雅黑" panose="020B0503020204020204" pitchFamily="34" charset="-122"/>
                <a:ea typeface="微软雅黑" panose="020B0503020204020204" pitchFamily="34" charset="-122"/>
              </a:rPr>
              <a:t>数学运算</a:t>
            </a:r>
            <a:endParaRPr lang="zh-CN" altLang="en-US" sz="2800" dirty="0">
              <a:solidFill>
                <a:srgbClr val="008E76"/>
              </a:solidFill>
              <a:latin typeface="微软雅黑" panose="020B0503020204020204" pitchFamily="34" charset="-122"/>
              <a:ea typeface="微软雅黑" panose="020B0503020204020204" pitchFamily="34" charset="-122"/>
            </a:endParaRPr>
          </a:p>
        </p:txBody>
      </p:sp>
      <p:sp>
        <p:nvSpPr>
          <p:cNvPr id="26628" name="TextBox 12"/>
          <p:cNvSpPr txBox="1"/>
          <p:nvPr/>
        </p:nvSpPr>
        <p:spPr>
          <a:xfrm>
            <a:off x="772795" y="1264285"/>
            <a:ext cx="10604500" cy="4274185"/>
          </a:xfrm>
          <a:prstGeom prst="rect">
            <a:avLst/>
          </a:prstGeom>
          <a:noFill/>
          <a:ln w="9525">
            <a:noFill/>
          </a:ln>
        </p:spPr>
        <p:txBody>
          <a:bodyPr wrap="square">
            <a:spAutoFit/>
          </a:bodyPr>
          <a:p>
            <a:pPr marL="469900" lvl="0" indent="-469900">
              <a:lnSpc>
                <a:spcPct val="130000"/>
              </a:lnSpc>
              <a:spcBef>
                <a:spcPct val="20000"/>
              </a:spcBef>
              <a:buClr>
                <a:schemeClr val="accent2"/>
              </a:buClr>
              <a:buFont typeface="Wingdings" panose="05000000000000000000" pitchFamily="2" charset="2"/>
            </a:pPr>
            <a:r>
              <a:rPr lang="en-US" altLang="zh-CN" sz="2400" dirty="0">
                <a:latin typeface="微软雅黑" panose="020B0503020204020204" pitchFamily="34" charset="-122"/>
                <a:ea typeface="微软雅黑" panose="020B0503020204020204" pitchFamily="34" charset="-122"/>
                <a:sym typeface="+mn-ea"/>
              </a:rPr>
              <a:t>             </a:t>
            </a:r>
            <a:r>
              <a:rPr lang="zh-CN" altLang="en-US" sz="2800">
                <a:latin typeface="微软雅黑" panose="020B0503020204020204" pitchFamily="34" charset="-122"/>
                <a:ea typeface="微软雅黑" panose="020B0503020204020204" pitchFamily="34" charset="-122"/>
                <a:sym typeface="+mn-ea"/>
              </a:rPr>
              <a:t>每年三月某单位都要组织员工去A、B两地参加植树活动。已知去A地每人往返车费20元，人均植树5棵，去B地每人往返车费30元，人均植树3棵，设到A地员工有x人，A 、B两地共植树y棵，y与x之间满足y=8x-15,若往返车费总和不超过3000元，那么，最多可植树多少棵?【</a:t>
            </a:r>
            <a:r>
              <a:rPr lang="en-US" altLang="zh-CN" sz="2800">
                <a:latin typeface="微软雅黑" panose="020B0503020204020204" pitchFamily="34" charset="-122"/>
                <a:ea typeface="微软雅黑" panose="020B0503020204020204" pitchFamily="34" charset="-122"/>
                <a:sym typeface="+mn-ea"/>
              </a:rPr>
              <a:t>2015-</a:t>
            </a:r>
            <a:r>
              <a:rPr lang="zh-CN" altLang="en-US" sz="2800">
                <a:latin typeface="微软雅黑" panose="020B0503020204020204" pitchFamily="34" charset="-122"/>
                <a:ea typeface="微软雅黑" panose="020B0503020204020204" pitchFamily="34" charset="-122"/>
                <a:sym typeface="+mn-ea"/>
              </a:rPr>
              <a:t>重庆】</a:t>
            </a:r>
            <a:endParaRPr lang="zh-CN" altLang="en-US" sz="2800">
              <a:latin typeface="微软雅黑" panose="020B0503020204020204" pitchFamily="34" charset="-122"/>
              <a:ea typeface="微软雅黑" panose="020B0503020204020204" pitchFamily="34" charset="-122"/>
            </a:endParaRPr>
          </a:p>
          <a:p>
            <a:pPr marL="469900" lvl="0" indent="-469900">
              <a:lnSpc>
                <a:spcPct val="130000"/>
              </a:lnSpc>
              <a:spcBef>
                <a:spcPct val="20000"/>
              </a:spcBef>
              <a:buClr>
                <a:schemeClr val="accent2"/>
              </a:buClr>
              <a:buFont typeface="Wingdings" panose="05000000000000000000" pitchFamily="2" charset="2"/>
            </a:pPr>
            <a:r>
              <a:rPr lang="en-US" altLang="zh-CN" sz="2800">
                <a:latin typeface="微软雅黑" panose="020B0503020204020204" pitchFamily="34" charset="-122"/>
                <a:ea typeface="微软雅黑" panose="020B0503020204020204" pitchFamily="34" charset="-122"/>
                <a:sym typeface="+mn-ea"/>
              </a:rPr>
              <a:t>         A. 498        B. 400         C. 489         D. 500</a:t>
            </a:r>
            <a:endParaRPr lang="en-US" altLang="zh-CN" sz="2800">
              <a:latin typeface="微软雅黑" panose="020B0503020204020204" pitchFamily="34" charset="-122"/>
              <a:ea typeface="微软雅黑" panose="020B0503020204020204" pitchFamily="34" charset="-122"/>
            </a:endParaRPr>
          </a:p>
          <a:p>
            <a:pPr lvl="0" defTabSz="957580" eaLnBrk="1" hangingPunct="1">
              <a:lnSpc>
                <a:spcPct val="150000"/>
              </a:lnSpc>
            </a:pPr>
            <a:r>
              <a:rPr sz="3200" dirty="0">
                <a:latin typeface="微软雅黑" panose="020B0503020204020204" pitchFamily="34" charset="-122"/>
                <a:ea typeface="微软雅黑" panose="020B0503020204020204" pitchFamily="34" charset="-122"/>
                <a:sym typeface="+mn-ea"/>
              </a:rPr>
              <a:t> </a:t>
            </a:r>
            <a:endParaRPr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advClick="0" advTm="0">
        <p15:prstTrans prst="pageCurlDouble"/>
      </p:transition>
    </mc:Choice>
    <mc:Fallback>
      <p:transition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56">
      <a:dk1>
        <a:srgbClr val="000000"/>
      </a:dk1>
      <a:lt1>
        <a:srgbClr val="FFFFFF"/>
      </a:lt1>
      <a:dk2>
        <a:srgbClr val="000000"/>
      </a:dk2>
      <a:lt2>
        <a:srgbClr val="FFFDFD"/>
      </a:lt2>
      <a:accent1>
        <a:srgbClr val="00A78B"/>
      </a:accent1>
      <a:accent2>
        <a:srgbClr val="91D140"/>
      </a:accent2>
      <a:accent3>
        <a:srgbClr val="FFA300"/>
      </a:accent3>
      <a:accent4>
        <a:srgbClr val="515151"/>
      </a:accent4>
      <a:accent5>
        <a:srgbClr val="919191"/>
      </a:accent5>
      <a:accent6>
        <a:srgbClr val="CACACA"/>
      </a:accent6>
      <a:hlink>
        <a:srgbClr val="0563C1"/>
      </a:hlink>
      <a:folHlink>
        <a:srgbClr val="954F72"/>
      </a:folHlink>
    </a:clrScheme>
    <a:fontScheme name="Temp">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5303</Words>
  <Application>WPS 演示</Application>
  <PresentationFormat>宽屏</PresentationFormat>
  <Paragraphs>706</Paragraphs>
  <Slides>42</Slides>
  <Notes>41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Arial</vt:lpstr>
      <vt:lpstr>宋体</vt:lpstr>
      <vt:lpstr>Wingdings</vt:lpstr>
      <vt:lpstr>微软雅黑</vt:lpstr>
      <vt:lpstr>Calibri</vt:lpstr>
      <vt:lpstr>Segoe UI Light</vt:lpstr>
      <vt:lpstr>仿宋_GB2312</vt:lpstr>
      <vt:lpstr>Arial Unicode MS</vt:lpstr>
      <vt:lpstr>Times New Roman</vt:lpstr>
      <vt:lpstr>黑体</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扁平化教学培训课件公开课简约时尚PPT模板Flash</dc:title>
  <dc:creator>OfficePLUS</dc:creator>
  <cp:lastModifiedBy>rigin</cp:lastModifiedBy>
  <cp:revision>262</cp:revision>
  <dcterms:created xsi:type="dcterms:W3CDTF">2015-08-18T02:51:00Z</dcterms:created>
  <dcterms:modified xsi:type="dcterms:W3CDTF">2017-08-22T09:18:47Z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