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354" r:id="rId4"/>
    <p:sldId id="260" r:id="rId5"/>
    <p:sldId id="261" r:id="rId7"/>
    <p:sldId id="264" r:id="rId8"/>
    <p:sldId id="344" r:id="rId9"/>
    <p:sldId id="345" r:id="rId10"/>
    <p:sldId id="403" r:id="rId11"/>
    <p:sldId id="334" r:id="rId12"/>
    <p:sldId id="331" r:id="rId13"/>
    <p:sldId id="348" r:id="rId14"/>
    <p:sldId id="349" r:id="rId15"/>
    <p:sldId id="404" r:id="rId16"/>
    <p:sldId id="335" r:id="rId17"/>
    <p:sldId id="332" r:id="rId18"/>
    <p:sldId id="350" r:id="rId19"/>
    <p:sldId id="351" r:id="rId20"/>
    <p:sldId id="337" r:id="rId21"/>
    <p:sldId id="265" r:id="rId22"/>
    <p:sldId id="341" r:id="rId23"/>
    <p:sldId id="397" r:id="rId24"/>
    <p:sldId id="399" r:id="rId25"/>
    <p:sldId id="355" r:id="rId26"/>
    <p:sldId id="307" r:id="rId27"/>
    <p:sldId id="356" r:id="rId28"/>
    <p:sldId id="359" r:id="rId29"/>
    <p:sldId id="360" r:id="rId30"/>
    <p:sldId id="361" r:id="rId31"/>
    <p:sldId id="363" r:id="rId32"/>
    <p:sldId id="367" r:id="rId33"/>
    <p:sldId id="386" r:id="rId34"/>
    <p:sldId id="387" r:id="rId35"/>
    <p:sldId id="368" r:id="rId36"/>
    <p:sldId id="389" r:id="rId37"/>
    <p:sldId id="401" r:id="rId38"/>
    <p:sldId id="390" r:id="rId39"/>
    <p:sldId id="391" r:id="rId40"/>
    <p:sldId id="392" r:id="rId41"/>
    <p:sldId id="406" r:id="rId4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8"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8919" t="4453" r="1176"/>
          <a:stretch>
            <a:fillRect/>
          </a:stretch>
        </p:blipFill>
        <p:spPr>
          <a:xfrm rot="5400000" flipV="1">
            <a:off x="-1210783" y="1183399"/>
            <a:ext cx="6885385" cy="4463819"/>
          </a:xfrm>
          <a:prstGeom prst="rect">
            <a:avLst/>
          </a:prstGeom>
        </p:spPr>
      </p:pic>
      <p:sp>
        <p:nvSpPr>
          <p:cNvPr id="2" name="标题 1"/>
          <p:cNvSpPr>
            <a:spLocks noGrp="1"/>
          </p:cNvSpPr>
          <p:nvPr>
            <p:ph type="ctrTitle" hasCustomPrompt="1"/>
          </p:nvPr>
        </p:nvSpPr>
        <p:spPr>
          <a:xfrm>
            <a:off x="5664640" y="2420888"/>
            <a:ext cx="6192000" cy="1340020"/>
          </a:xfrm>
        </p:spPr>
        <p:txBody>
          <a:bodyPr anchor="b">
            <a:noAutofit/>
          </a:bodyPr>
          <a:lstStyle>
            <a:lvl1pPr algn="l">
              <a:defRPr sz="4400" b="1">
                <a:solidFill>
                  <a:srgbClr val="0070C0"/>
                </a:solidFill>
              </a:defRPr>
            </a:lvl1pPr>
          </a:lstStyle>
          <a:p>
            <a:r>
              <a:rPr lang="zh-CN" altLang="en-US" dirty="0"/>
              <a:t>编辑标题</a:t>
            </a:r>
            <a:endParaRPr lang="zh-CN" altLang="en-US" dirty="0"/>
          </a:p>
        </p:txBody>
      </p:sp>
      <p:sp>
        <p:nvSpPr>
          <p:cNvPr id="4" name="日期占位符 3"/>
          <p:cNvSpPr>
            <a:spLocks noGrp="1"/>
          </p:cNvSpPr>
          <p:nvPr>
            <p:ph type="dt" sz="half" idx="10"/>
          </p:nvPr>
        </p:nvSpPr>
        <p:spPr/>
        <p:txBody>
          <a:bodyPr/>
          <a:lstStyle/>
          <a:p>
            <a:fld id="{CF99AB5A-CAEF-4979-AC27-CDF0EBE03E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6394A8-AA8D-4DBB-9870-19FC5FFD0FE5}" type="slidenum">
              <a:rPr lang="zh-CN" altLang="en-US" smtClean="0"/>
            </a:fld>
            <a:endParaRPr lang="zh-CN" altLang="en-US"/>
          </a:p>
        </p:txBody>
      </p:sp>
      <p:sp>
        <p:nvSpPr>
          <p:cNvPr id="8" name="Freeform 32"/>
          <p:cNvSpPr>
            <a:spLocks noEditPoints="1"/>
          </p:cNvSpPr>
          <p:nvPr/>
        </p:nvSpPr>
        <p:spPr bwMode="auto">
          <a:xfrm>
            <a:off x="3853939" y="2730692"/>
            <a:ext cx="1522669" cy="1521469"/>
          </a:xfrm>
          <a:custGeom>
            <a:avLst/>
            <a:gdLst>
              <a:gd name="T0" fmla="*/ 2031 w 5077"/>
              <a:gd name="T1" fmla="*/ 2420 h 5072"/>
              <a:gd name="T2" fmla="*/ 3042 w 5077"/>
              <a:gd name="T3" fmla="*/ 2654 h 5072"/>
              <a:gd name="T4" fmla="*/ 2151 w 5077"/>
              <a:gd name="T5" fmla="*/ 5043 h 5072"/>
              <a:gd name="T6" fmla="*/ 1551 w 5077"/>
              <a:gd name="T7" fmla="*/ 4873 h 5072"/>
              <a:gd name="T8" fmla="*/ 1020 w 5077"/>
              <a:gd name="T9" fmla="*/ 4569 h 5072"/>
              <a:gd name="T10" fmla="*/ 580 w 5077"/>
              <a:gd name="T11" fmla="*/ 4149 h 5072"/>
              <a:gd name="T12" fmla="*/ 251 w 5077"/>
              <a:gd name="T13" fmla="*/ 3635 h 5072"/>
              <a:gd name="T14" fmla="*/ 51 w 5077"/>
              <a:gd name="T15" fmla="*/ 3047 h 5072"/>
              <a:gd name="T16" fmla="*/ 3 w 5077"/>
              <a:gd name="T17" fmla="*/ 2406 h 5072"/>
              <a:gd name="T18" fmla="*/ 114 w 5077"/>
              <a:gd name="T19" fmla="*/ 1782 h 5072"/>
              <a:gd name="T20" fmla="*/ 368 w 5077"/>
              <a:gd name="T21" fmla="*/ 1221 h 5072"/>
              <a:gd name="T22" fmla="*/ 744 w 5077"/>
              <a:gd name="T23" fmla="*/ 743 h 5072"/>
              <a:gd name="T24" fmla="*/ 1222 w 5077"/>
              <a:gd name="T25" fmla="*/ 368 h 5072"/>
              <a:gd name="T26" fmla="*/ 1784 w 5077"/>
              <a:gd name="T27" fmla="*/ 114 h 5072"/>
              <a:gd name="T28" fmla="*/ 2408 w 5077"/>
              <a:gd name="T29" fmla="*/ 3 h 5072"/>
              <a:gd name="T30" fmla="*/ 3050 w 5077"/>
              <a:gd name="T31" fmla="*/ 51 h 5072"/>
              <a:gd name="T32" fmla="*/ 3639 w 5077"/>
              <a:gd name="T33" fmla="*/ 251 h 5072"/>
              <a:gd name="T34" fmla="*/ 4152 w 5077"/>
              <a:gd name="T35" fmla="*/ 579 h 5072"/>
              <a:gd name="T36" fmla="*/ 4572 w 5077"/>
              <a:gd name="T37" fmla="*/ 1019 h 5072"/>
              <a:gd name="T38" fmla="*/ 4877 w 5077"/>
              <a:gd name="T39" fmla="*/ 1549 h 5072"/>
              <a:gd name="T40" fmla="*/ 5046 w 5077"/>
              <a:gd name="T41" fmla="*/ 2150 h 5072"/>
              <a:gd name="T42" fmla="*/ 5063 w 5077"/>
              <a:gd name="T43" fmla="*/ 2796 h 5072"/>
              <a:gd name="T44" fmla="*/ 4922 w 5077"/>
              <a:gd name="T45" fmla="*/ 3408 h 5072"/>
              <a:gd name="T46" fmla="*/ 4643 w 5077"/>
              <a:gd name="T47" fmla="*/ 3954 h 5072"/>
              <a:gd name="T48" fmla="*/ 4245 w 5077"/>
              <a:gd name="T49" fmla="*/ 4413 h 5072"/>
              <a:gd name="T50" fmla="*/ 3748 w 5077"/>
              <a:gd name="T51" fmla="*/ 4766 h 5072"/>
              <a:gd name="T52" fmla="*/ 3173 w 5077"/>
              <a:gd name="T53" fmla="*/ 4992 h 5072"/>
              <a:gd name="T54" fmla="*/ 2538 w 5077"/>
              <a:gd name="T55" fmla="*/ 5072 h 5072"/>
              <a:gd name="T56" fmla="*/ 2985 w 5077"/>
              <a:gd name="T57" fmla="*/ 4708 h 5072"/>
              <a:gd name="T58" fmla="*/ 3500 w 5077"/>
              <a:gd name="T59" fmla="*/ 4535 h 5072"/>
              <a:gd name="T60" fmla="*/ 3950 w 5077"/>
              <a:gd name="T61" fmla="*/ 4247 h 5072"/>
              <a:gd name="T62" fmla="*/ 4316 w 5077"/>
              <a:gd name="T63" fmla="*/ 3862 h 5072"/>
              <a:gd name="T64" fmla="*/ 4583 w 5077"/>
              <a:gd name="T65" fmla="*/ 3399 h 5072"/>
              <a:gd name="T66" fmla="*/ 4731 w 5077"/>
              <a:gd name="T67" fmla="*/ 2873 h 5072"/>
              <a:gd name="T68" fmla="*/ 4745 w 5077"/>
              <a:gd name="T69" fmla="*/ 2309 h 5072"/>
              <a:gd name="T70" fmla="*/ 4623 w 5077"/>
              <a:gd name="T71" fmla="*/ 1773 h 5072"/>
              <a:gd name="T72" fmla="*/ 4378 w 5077"/>
              <a:gd name="T73" fmla="*/ 1296 h 5072"/>
              <a:gd name="T74" fmla="*/ 4030 w 5077"/>
              <a:gd name="T75" fmla="*/ 894 h 5072"/>
              <a:gd name="T76" fmla="*/ 3596 w 5077"/>
              <a:gd name="T77" fmla="*/ 586 h 5072"/>
              <a:gd name="T78" fmla="*/ 3092 w 5077"/>
              <a:gd name="T79" fmla="*/ 389 h 5072"/>
              <a:gd name="T80" fmla="*/ 2538 w 5077"/>
              <a:gd name="T81" fmla="*/ 319 h 5072"/>
              <a:gd name="T82" fmla="*/ 1983 w 5077"/>
              <a:gd name="T83" fmla="*/ 389 h 5072"/>
              <a:gd name="T84" fmla="*/ 1480 w 5077"/>
              <a:gd name="T85" fmla="*/ 586 h 5072"/>
              <a:gd name="T86" fmla="*/ 1046 w 5077"/>
              <a:gd name="T87" fmla="*/ 894 h 5072"/>
              <a:gd name="T88" fmla="*/ 698 w 5077"/>
              <a:gd name="T89" fmla="*/ 1296 h 5072"/>
              <a:gd name="T90" fmla="*/ 454 w 5077"/>
              <a:gd name="T91" fmla="*/ 1773 h 5072"/>
              <a:gd name="T92" fmla="*/ 330 w 5077"/>
              <a:gd name="T93" fmla="*/ 2309 h 5072"/>
              <a:gd name="T94" fmla="*/ 344 w 5077"/>
              <a:gd name="T95" fmla="*/ 2873 h 5072"/>
              <a:gd name="T96" fmla="*/ 493 w 5077"/>
              <a:gd name="T97" fmla="*/ 3399 h 5072"/>
              <a:gd name="T98" fmla="*/ 760 w 5077"/>
              <a:gd name="T99" fmla="*/ 3862 h 5072"/>
              <a:gd name="T100" fmla="*/ 1126 w 5077"/>
              <a:gd name="T101" fmla="*/ 4247 h 5072"/>
              <a:gd name="T102" fmla="*/ 1576 w 5077"/>
              <a:gd name="T103" fmla="*/ 4535 h 5072"/>
              <a:gd name="T104" fmla="*/ 2091 w 5077"/>
              <a:gd name="T105" fmla="*/ 4708 h 5072"/>
              <a:gd name="T106" fmla="*/ 2636 w 5077"/>
              <a:gd name="T107" fmla="*/ 1207 h 5072"/>
              <a:gd name="T108" fmla="*/ 3042 w 5077"/>
              <a:gd name="T109" fmla="*/ 3004 h 5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77" h="5072">
                <a:moveTo>
                  <a:pt x="4093" y="3261"/>
                </a:moveTo>
                <a:lnTo>
                  <a:pt x="2438" y="4216"/>
                </a:lnTo>
                <a:lnTo>
                  <a:pt x="1387" y="3609"/>
                </a:lnTo>
                <a:lnTo>
                  <a:pt x="2838" y="1955"/>
                </a:lnTo>
                <a:lnTo>
                  <a:pt x="2031" y="2420"/>
                </a:lnTo>
                <a:lnTo>
                  <a:pt x="979" y="1813"/>
                </a:lnTo>
                <a:lnTo>
                  <a:pt x="2636" y="858"/>
                </a:lnTo>
                <a:lnTo>
                  <a:pt x="3688" y="1465"/>
                </a:lnTo>
                <a:lnTo>
                  <a:pt x="2242" y="3115"/>
                </a:lnTo>
                <a:lnTo>
                  <a:pt x="3042" y="2654"/>
                </a:lnTo>
                <a:lnTo>
                  <a:pt x="4093" y="3261"/>
                </a:lnTo>
                <a:close/>
                <a:moveTo>
                  <a:pt x="2538" y="5072"/>
                </a:moveTo>
                <a:lnTo>
                  <a:pt x="2408" y="5069"/>
                </a:lnTo>
                <a:lnTo>
                  <a:pt x="2279" y="5059"/>
                </a:lnTo>
                <a:lnTo>
                  <a:pt x="2151" y="5043"/>
                </a:lnTo>
                <a:lnTo>
                  <a:pt x="2027" y="5021"/>
                </a:lnTo>
                <a:lnTo>
                  <a:pt x="1904" y="4992"/>
                </a:lnTo>
                <a:lnTo>
                  <a:pt x="1784" y="4958"/>
                </a:lnTo>
                <a:lnTo>
                  <a:pt x="1665" y="4918"/>
                </a:lnTo>
                <a:lnTo>
                  <a:pt x="1551" y="4873"/>
                </a:lnTo>
                <a:lnTo>
                  <a:pt x="1438" y="4821"/>
                </a:lnTo>
                <a:lnTo>
                  <a:pt x="1329" y="4766"/>
                </a:lnTo>
                <a:lnTo>
                  <a:pt x="1222" y="4704"/>
                </a:lnTo>
                <a:lnTo>
                  <a:pt x="1119" y="4639"/>
                </a:lnTo>
                <a:lnTo>
                  <a:pt x="1020" y="4569"/>
                </a:lnTo>
                <a:lnTo>
                  <a:pt x="924" y="4493"/>
                </a:lnTo>
                <a:lnTo>
                  <a:pt x="832" y="4413"/>
                </a:lnTo>
                <a:lnTo>
                  <a:pt x="744" y="4329"/>
                </a:lnTo>
                <a:lnTo>
                  <a:pt x="659" y="4241"/>
                </a:lnTo>
                <a:lnTo>
                  <a:pt x="580" y="4149"/>
                </a:lnTo>
                <a:lnTo>
                  <a:pt x="504" y="4053"/>
                </a:lnTo>
                <a:lnTo>
                  <a:pt x="434" y="3954"/>
                </a:lnTo>
                <a:lnTo>
                  <a:pt x="368" y="3851"/>
                </a:lnTo>
                <a:lnTo>
                  <a:pt x="307" y="3744"/>
                </a:lnTo>
                <a:lnTo>
                  <a:pt x="251" y="3635"/>
                </a:lnTo>
                <a:lnTo>
                  <a:pt x="200" y="3523"/>
                </a:lnTo>
                <a:lnTo>
                  <a:pt x="154" y="3408"/>
                </a:lnTo>
                <a:lnTo>
                  <a:pt x="114" y="3290"/>
                </a:lnTo>
                <a:lnTo>
                  <a:pt x="80" y="3170"/>
                </a:lnTo>
                <a:lnTo>
                  <a:pt x="51" y="3047"/>
                </a:lnTo>
                <a:lnTo>
                  <a:pt x="29" y="2922"/>
                </a:lnTo>
                <a:lnTo>
                  <a:pt x="13" y="2796"/>
                </a:lnTo>
                <a:lnTo>
                  <a:pt x="3" y="2666"/>
                </a:lnTo>
                <a:lnTo>
                  <a:pt x="0" y="2536"/>
                </a:lnTo>
                <a:lnTo>
                  <a:pt x="3" y="2406"/>
                </a:lnTo>
                <a:lnTo>
                  <a:pt x="13" y="2276"/>
                </a:lnTo>
                <a:lnTo>
                  <a:pt x="29" y="2150"/>
                </a:lnTo>
                <a:lnTo>
                  <a:pt x="51" y="2025"/>
                </a:lnTo>
                <a:lnTo>
                  <a:pt x="80" y="1902"/>
                </a:lnTo>
                <a:lnTo>
                  <a:pt x="114" y="1782"/>
                </a:lnTo>
                <a:lnTo>
                  <a:pt x="154" y="1664"/>
                </a:lnTo>
                <a:lnTo>
                  <a:pt x="200" y="1549"/>
                </a:lnTo>
                <a:lnTo>
                  <a:pt x="251" y="1437"/>
                </a:lnTo>
                <a:lnTo>
                  <a:pt x="307" y="1328"/>
                </a:lnTo>
                <a:lnTo>
                  <a:pt x="368" y="1221"/>
                </a:lnTo>
                <a:lnTo>
                  <a:pt x="434" y="1118"/>
                </a:lnTo>
                <a:lnTo>
                  <a:pt x="504" y="1019"/>
                </a:lnTo>
                <a:lnTo>
                  <a:pt x="580" y="923"/>
                </a:lnTo>
                <a:lnTo>
                  <a:pt x="659" y="831"/>
                </a:lnTo>
                <a:lnTo>
                  <a:pt x="744" y="743"/>
                </a:lnTo>
                <a:lnTo>
                  <a:pt x="832" y="659"/>
                </a:lnTo>
                <a:lnTo>
                  <a:pt x="924" y="579"/>
                </a:lnTo>
                <a:lnTo>
                  <a:pt x="1020" y="503"/>
                </a:lnTo>
                <a:lnTo>
                  <a:pt x="1119" y="433"/>
                </a:lnTo>
                <a:lnTo>
                  <a:pt x="1222" y="368"/>
                </a:lnTo>
                <a:lnTo>
                  <a:pt x="1329" y="306"/>
                </a:lnTo>
                <a:lnTo>
                  <a:pt x="1438" y="251"/>
                </a:lnTo>
                <a:lnTo>
                  <a:pt x="1551" y="199"/>
                </a:lnTo>
                <a:lnTo>
                  <a:pt x="1665" y="154"/>
                </a:lnTo>
                <a:lnTo>
                  <a:pt x="1784" y="114"/>
                </a:lnTo>
                <a:lnTo>
                  <a:pt x="1904" y="80"/>
                </a:lnTo>
                <a:lnTo>
                  <a:pt x="2027" y="51"/>
                </a:lnTo>
                <a:lnTo>
                  <a:pt x="2151" y="29"/>
                </a:lnTo>
                <a:lnTo>
                  <a:pt x="2279" y="13"/>
                </a:lnTo>
                <a:lnTo>
                  <a:pt x="2408" y="3"/>
                </a:lnTo>
                <a:lnTo>
                  <a:pt x="2538" y="0"/>
                </a:lnTo>
                <a:lnTo>
                  <a:pt x="2669" y="3"/>
                </a:lnTo>
                <a:lnTo>
                  <a:pt x="2798" y="13"/>
                </a:lnTo>
                <a:lnTo>
                  <a:pt x="2924" y="29"/>
                </a:lnTo>
                <a:lnTo>
                  <a:pt x="3050" y="51"/>
                </a:lnTo>
                <a:lnTo>
                  <a:pt x="3173" y="80"/>
                </a:lnTo>
                <a:lnTo>
                  <a:pt x="3293" y="114"/>
                </a:lnTo>
                <a:lnTo>
                  <a:pt x="3411" y="154"/>
                </a:lnTo>
                <a:lnTo>
                  <a:pt x="3526" y="199"/>
                </a:lnTo>
                <a:lnTo>
                  <a:pt x="3639" y="251"/>
                </a:lnTo>
                <a:lnTo>
                  <a:pt x="3748" y="306"/>
                </a:lnTo>
                <a:lnTo>
                  <a:pt x="3854" y="368"/>
                </a:lnTo>
                <a:lnTo>
                  <a:pt x="3957" y="433"/>
                </a:lnTo>
                <a:lnTo>
                  <a:pt x="4057" y="503"/>
                </a:lnTo>
                <a:lnTo>
                  <a:pt x="4152" y="579"/>
                </a:lnTo>
                <a:lnTo>
                  <a:pt x="4245" y="659"/>
                </a:lnTo>
                <a:lnTo>
                  <a:pt x="4333" y="743"/>
                </a:lnTo>
                <a:lnTo>
                  <a:pt x="4417" y="831"/>
                </a:lnTo>
                <a:lnTo>
                  <a:pt x="4497" y="923"/>
                </a:lnTo>
                <a:lnTo>
                  <a:pt x="4572" y="1019"/>
                </a:lnTo>
                <a:lnTo>
                  <a:pt x="4643" y="1118"/>
                </a:lnTo>
                <a:lnTo>
                  <a:pt x="4709" y="1221"/>
                </a:lnTo>
                <a:lnTo>
                  <a:pt x="4770" y="1328"/>
                </a:lnTo>
                <a:lnTo>
                  <a:pt x="4826" y="1437"/>
                </a:lnTo>
                <a:lnTo>
                  <a:pt x="4877" y="1549"/>
                </a:lnTo>
                <a:lnTo>
                  <a:pt x="4922" y="1664"/>
                </a:lnTo>
                <a:lnTo>
                  <a:pt x="4962" y="1782"/>
                </a:lnTo>
                <a:lnTo>
                  <a:pt x="4996" y="1902"/>
                </a:lnTo>
                <a:lnTo>
                  <a:pt x="5024" y="2025"/>
                </a:lnTo>
                <a:lnTo>
                  <a:pt x="5046" y="2150"/>
                </a:lnTo>
                <a:lnTo>
                  <a:pt x="5063" y="2276"/>
                </a:lnTo>
                <a:lnTo>
                  <a:pt x="5073" y="2406"/>
                </a:lnTo>
                <a:lnTo>
                  <a:pt x="5077" y="2536"/>
                </a:lnTo>
                <a:lnTo>
                  <a:pt x="5073" y="2666"/>
                </a:lnTo>
                <a:lnTo>
                  <a:pt x="5063" y="2796"/>
                </a:lnTo>
                <a:lnTo>
                  <a:pt x="5046" y="2922"/>
                </a:lnTo>
                <a:lnTo>
                  <a:pt x="5024" y="3047"/>
                </a:lnTo>
                <a:lnTo>
                  <a:pt x="4996" y="3170"/>
                </a:lnTo>
                <a:lnTo>
                  <a:pt x="4962" y="3290"/>
                </a:lnTo>
                <a:lnTo>
                  <a:pt x="4922" y="3408"/>
                </a:lnTo>
                <a:lnTo>
                  <a:pt x="4877" y="3523"/>
                </a:lnTo>
                <a:lnTo>
                  <a:pt x="4826" y="3635"/>
                </a:lnTo>
                <a:lnTo>
                  <a:pt x="4770" y="3744"/>
                </a:lnTo>
                <a:lnTo>
                  <a:pt x="4709" y="3851"/>
                </a:lnTo>
                <a:lnTo>
                  <a:pt x="4643" y="3954"/>
                </a:lnTo>
                <a:lnTo>
                  <a:pt x="4572" y="4053"/>
                </a:lnTo>
                <a:lnTo>
                  <a:pt x="4497" y="4149"/>
                </a:lnTo>
                <a:lnTo>
                  <a:pt x="4417" y="4241"/>
                </a:lnTo>
                <a:lnTo>
                  <a:pt x="4333" y="4329"/>
                </a:lnTo>
                <a:lnTo>
                  <a:pt x="4245" y="4413"/>
                </a:lnTo>
                <a:lnTo>
                  <a:pt x="4152" y="4493"/>
                </a:lnTo>
                <a:lnTo>
                  <a:pt x="4057" y="4569"/>
                </a:lnTo>
                <a:lnTo>
                  <a:pt x="3957" y="4639"/>
                </a:lnTo>
                <a:lnTo>
                  <a:pt x="3854" y="4704"/>
                </a:lnTo>
                <a:lnTo>
                  <a:pt x="3748" y="4766"/>
                </a:lnTo>
                <a:lnTo>
                  <a:pt x="3639" y="4821"/>
                </a:lnTo>
                <a:lnTo>
                  <a:pt x="3526" y="4873"/>
                </a:lnTo>
                <a:lnTo>
                  <a:pt x="3411" y="4918"/>
                </a:lnTo>
                <a:lnTo>
                  <a:pt x="3293" y="4958"/>
                </a:lnTo>
                <a:lnTo>
                  <a:pt x="3173" y="4992"/>
                </a:lnTo>
                <a:lnTo>
                  <a:pt x="3050" y="5021"/>
                </a:lnTo>
                <a:lnTo>
                  <a:pt x="2924" y="5043"/>
                </a:lnTo>
                <a:lnTo>
                  <a:pt x="2798" y="5059"/>
                </a:lnTo>
                <a:lnTo>
                  <a:pt x="2669" y="5069"/>
                </a:lnTo>
                <a:lnTo>
                  <a:pt x="2538" y="5072"/>
                </a:lnTo>
                <a:close/>
                <a:moveTo>
                  <a:pt x="2538" y="4753"/>
                </a:moveTo>
                <a:lnTo>
                  <a:pt x="2652" y="4750"/>
                </a:lnTo>
                <a:lnTo>
                  <a:pt x="2765" y="4742"/>
                </a:lnTo>
                <a:lnTo>
                  <a:pt x="2876" y="4728"/>
                </a:lnTo>
                <a:lnTo>
                  <a:pt x="2985" y="4708"/>
                </a:lnTo>
                <a:lnTo>
                  <a:pt x="3092" y="4683"/>
                </a:lnTo>
                <a:lnTo>
                  <a:pt x="3198" y="4653"/>
                </a:lnTo>
                <a:lnTo>
                  <a:pt x="3301" y="4619"/>
                </a:lnTo>
                <a:lnTo>
                  <a:pt x="3402" y="4579"/>
                </a:lnTo>
                <a:lnTo>
                  <a:pt x="3500" y="4535"/>
                </a:lnTo>
                <a:lnTo>
                  <a:pt x="3596" y="4486"/>
                </a:lnTo>
                <a:lnTo>
                  <a:pt x="3689" y="4433"/>
                </a:lnTo>
                <a:lnTo>
                  <a:pt x="3779" y="4375"/>
                </a:lnTo>
                <a:lnTo>
                  <a:pt x="3866" y="4312"/>
                </a:lnTo>
                <a:lnTo>
                  <a:pt x="3950" y="4247"/>
                </a:lnTo>
                <a:lnTo>
                  <a:pt x="4030" y="4178"/>
                </a:lnTo>
                <a:lnTo>
                  <a:pt x="4107" y="4104"/>
                </a:lnTo>
                <a:lnTo>
                  <a:pt x="4180" y="4027"/>
                </a:lnTo>
                <a:lnTo>
                  <a:pt x="4251" y="3946"/>
                </a:lnTo>
                <a:lnTo>
                  <a:pt x="4316" y="3862"/>
                </a:lnTo>
                <a:lnTo>
                  <a:pt x="4378" y="3776"/>
                </a:lnTo>
                <a:lnTo>
                  <a:pt x="4436" y="3685"/>
                </a:lnTo>
                <a:lnTo>
                  <a:pt x="4489" y="3593"/>
                </a:lnTo>
                <a:lnTo>
                  <a:pt x="4538" y="3497"/>
                </a:lnTo>
                <a:lnTo>
                  <a:pt x="4583" y="3399"/>
                </a:lnTo>
                <a:lnTo>
                  <a:pt x="4623" y="3299"/>
                </a:lnTo>
                <a:lnTo>
                  <a:pt x="4657" y="3195"/>
                </a:lnTo>
                <a:lnTo>
                  <a:pt x="4688" y="3091"/>
                </a:lnTo>
                <a:lnTo>
                  <a:pt x="4712" y="2983"/>
                </a:lnTo>
                <a:lnTo>
                  <a:pt x="4731" y="2873"/>
                </a:lnTo>
                <a:lnTo>
                  <a:pt x="4745" y="2763"/>
                </a:lnTo>
                <a:lnTo>
                  <a:pt x="4754" y="2650"/>
                </a:lnTo>
                <a:lnTo>
                  <a:pt x="4757" y="2536"/>
                </a:lnTo>
                <a:lnTo>
                  <a:pt x="4754" y="2422"/>
                </a:lnTo>
                <a:lnTo>
                  <a:pt x="4745" y="2309"/>
                </a:lnTo>
                <a:lnTo>
                  <a:pt x="4731" y="2199"/>
                </a:lnTo>
                <a:lnTo>
                  <a:pt x="4712" y="2089"/>
                </a:lnTo>
                <a:lnTo>
                  <a:pt x="4688" y="1981"/>
                </a:lnTo>
                <a:lnTo>
                  <a:pt x="4657" y="1877"/>
                </a:lnTo>
                <a:lnTo>
                  <a:pt x="4623" y="1773"/>
                </a:lnTo>
                <a:lnTo>
                  <a:pt x="4583" y="1673"/>
                </a:lnTo>
                <a:lnTo>
                  <a:pt x="4538" y="1575"/>
                </a:lnTo>
                <a:lnTo>
                  <a:pt x="4489" y="1479"/>
                </a:lnTo>
                <a:lnTo>
                  <a:pt x="4436" y="1387"/>
                </a:lnTo>
                <a:lnTo>
                  <a:pt x="4378" y="1296"/>
                </a:lnTo>
                <a:lnTo>
                  <a:pt x="4316" y="1210"/>
                </a:lnTo>
                <a:lnTo>
                  <a:pt x="4251" y="1126"/>
                </a:lnTo>
                <a:lnTo>
                  <a:pt x="4180" y="1045"/>
                </a:lnTo>
                <a:lnTo>
                  <a:pt x="4107" y="968"/>
                </a:lnTo>
                <a:lnTo>
                  <a:pt x="4030" y="894"/>
                </a:lnTo>
                <a:lnTo>
                  <a:pt x="3950" y="825"/>
                </a:lnTo>
                <a:lnTo>
                  <a:pt x="3866" y="760"/>
                </a:lnTo>
                <a:lnTo>
                  <a:pt x="3779" y="697"/>
                </a:lnTo>
                <a:lnTo>
                  <a:pt x="3689" y="639"/>
                </a:lnTo>
                <a:lnTo>
                  <a:pt x="3596" y="586"/>
                </a:lnTo>
                <a:lnTo>
                  <a:pt x="3500" y="537"/>
                </a:lnTo>
                <a:lnTo>
                  <a:pt x="3402" y="493"/>
                </a:lnTo>
                <a:lnTo>
                  <a:pt x="3301" y="453"/>
                </a:lnTo>
                <a:lnTo>
                  <a:pt x="3198" y="419"/>
                </a:lnTo>
                <a:lnTo>
                  <a:pt x="3092" y="389"/>
                </a:lnTo>
                <a:lnTo>
                  <a:pt x="2985" y="364"/>
                </a:lnTo>
                <a:lnTo>
                  <a:pt x="2876" y="344"/>
                </a:lnTo>
                <a:lnTo>
                  <a:pt x="2765" y="330"/>
                </a:lnTo>
                <a:lnTo>
                  <a:pt x="2652" y="322"/>
                </a:lnTo>
                <a:lnTo>
                  <a:pt x="2538" y="319"/>
                </a:lnTo>
                <a:lnTo>
                  <a:pt x="2423" y="322"/>
                </a:lnTo>
                <a:lnTo>
                  <a:pt x="2311" y="330"/>
                </a:lnTo>
                <a:lnTo>
                  <a:pt x="2201" y="344"/>
                </a:lnTo>
                <a:lnTo>
                  <a:pt x="2091" y="364"/>
                </a:lnTo>
                <a:lnTo>
                  <a:pt x="1983" y="389"/>
                </a:lnTo>
                <a:lnTo>
                  <a:pt x="1878" y="419"/>
                </a:lnTo>
                <a:lnTo>
                  <a:pt x="1775" y="453"/>
                </a:lnTo>
                <a:lnTo>
                  <a:pt x="1674" y="493"/>
                </a:lnTo>
                <a:lnTo>
                  <a:pt x="1576" y="537"/>
                </a:lnTo>
                <a:lnTo>
                  <a:pt x="1480" y="586"/>
                </a:lnTo>
                <a:lnTo>
                  <a:pt x="1387" y="639"/>
                </a:lnTo>
                <a:lnTo>
                  <a:pt x="1298" y="697"/>
                </a:lnTo>
                <a:lnTo>
                  <a:pt x="1211" y="760"/>
                </a:lnTo>
                <a:lnTo>
                  <a:pt x="1126" y="825"/>
                </a:lnTo>
                <a:lnTo>
                  <a:pt x="1046" y="894"/>
                </a:lnTo>
                <a:lnTo>
                  <a:pt x="969" y="968"/>
                </a:lnTo>
                <a:lnTo>
                  <a:pt x="895" y="1045"/>
                </a:lnTo>
                <a:lnTo>
                  <a:pt x="826" y="1126"/>
                </a:lnTo>
                <a:lnTo>
                  <a:pt x="760" y="1210"/>
                </a:lnTo>
                <a:lnTo>
                  <a:pt x="698" y="1296"/>
                </a:lnTo>
                <a:lnTo>
                  <a:pt x="640" y="1387"/>
                </a:lnTo>
                <a:lnTo>
                  <a:pt x="586" y="1479"/>
                </a:lnTo>
                <a:lnTo>
                  <a:pt x="537" y="1575"/>
                </a:lnTo>
                <a:lnTo>
                  <a:pt x="493" y="1673"/>
                </a:lnTo>
                <a:lnTo>
                  <a:pt x="454" y="1773"/>
                </a:lnTo>
                <a:lnTo>
                  <a:pt x="419" y="1877"/>
                </a:lnTo>
                <a:lnTo>
                  <a:pt x="389" y="1981"/>
                </a:lnTo>
                <a:lnTo>
                  <a:pt x="365" y="2089"/>
                </a:lnTo>
                <a:lnTo>
                  <a:pt x="344" y="2199"/>
                </a:lnTo>
                <a:lnTo>
                  <a:pt x="330" y="2309"/>
                </a:lnTo>
                <a:lnTo>
                  <a:pt x="322" y="2422"/>
                </a:lnTo>
                <a:lnTo>
                  <a:pt x="319" y="2536"/>
                </a:lnTo>
                <a:lnTo>
                  <a:pt x="322" y="2650"/>
                </a:lnTo>
                <a:lnTo>
                  <a:pt x="330" y="2763"/>
                </a:lnTo>
                <a:lnTo>
                  <a:pt x="344" y="2873"/>
                </a:lnTo>
                <a:lnTo>
                  <a:pt x="365" y="2983"/>
                </a:lnTo>
                <a:lnTo>
                  <a:pt x="389" y="3091"/>
                </a:lnTo>
                <a:lnTo>
                  <a:pt x="419" y="3195"/>
                </a:lnTo>
                <a:lnTo>
                  <a:pt x="454" y="3299"/>
                </a:lnTo>
                <a:lnTo>
                  <a:pt x="493" y="3399"/>
                </a:lnTo>
                <a:lnTo>
                  <a:pt x="537" y="3497"/>
                </a:lnTo>
                <a:lnTo>
                  <a:pt x="586" y="3593"/>
                </a:lnTo>
                <a:lnTo>
                  <a:pt x="640" y="3685"/>
                </a:lnTo>
                <a:lnTo>
                  <a:pt x="698" y="3776"/>
                </a:lnTo>
                <a:lnTo>
                  <a:pt x="760" y="3862"/>
                </a:lnTo>
                <a:lnTo>
                  <a:pt x="826" y="3946"/>
                </a:lnTo>
                <a:lnTo>
                  <a:pt x="895" y="4027"/>
                </a:lnTo>
                <a:lnTo>
                  <a:pt x="969" y="4104"/>
                </a:lnTo>
                <a:lnTo>
                  <a:pt x="1046" y="4178"/>
                </a:lnTo>
                <a:lnTo>
                  <a:pt x="1126" y="4247"/>
                </a:lnTo>
                <a:lnTo>
                  <a:pt x="1211" y="4312"/>
                </a:lnTo>
                <a:lnTo>
                  <a:pt x="1298" y="4375"/>
                </a:lnTo>
                <a:lnTo>
                  <a:pt x="1387" y="4433"/>
                </a:lnTo>
                <a:lnTo>
                  <a:pt x="1480" y="4486"/>
                </a:lnTo>
                <a:lnTo>
                  <a:pt x="1576" y="4535"/>
                </a:lnTo>
                <a:lnTo>
                  <a:pt x="1674" y="4579"/>
                </a:lnTo>
                <a:lnTo>
                  <a:pt x="1775" y="4619"/>
                </a:lnTo>
                <a:lnTo>
                  <a:pt x="1878" y="4653"/>
                </a:lnTo>
                <a:lnTo>
                  <a:pt x="1983" y="4683"/>
                </a:lnTo>
                <a:lnTo>
                  <a:pt x="2091" y="4708"/>
                </a:lnTo>
                <a:lnTo>
                  <a:pt x="2201" y="4728"/>
                </a:lnTo>
                <a:lnTo>
                  <a:pt x="2311" y="4742"/>
                </a:lnTo>
                <a:lnTo>
                  <a:pt x="2423" y="4750"/>
                </a:lnTo>
                <a:lnTo>
                  <a:pt x="2538" y="4753"/>
                </a:lnTo>
                <a:close/>
                <a:moveTo>
                  <a:pt x="2636" y="1207"/>
                </a:moveTo>
                <a:lnTo>
                  <a:pt x="1586" y="1813"/>
                </a:lnTo>
                <a:lnTo>
                  <a:pt x="2031" y="2070"/>
                </a:lnTo>
                <a:lnTo>
                  <a:pt x="3080" y="1463"/>
                </a:lnTo>
                <a:lnTo>
                  <a:pt x="2636" y="1207"/>
                </a:lnTo>
                <a:close/>
                <a:moveTo>
                  <a:pt x="3042" y="3004"/>
                </a:moveTo>
                <a:lnTo>
                  <a:pt x="1994" y="3609"/>
                </a:lnTo>
                <a:lnTo>
                  <a:pt x="2438" y="3865"/>
                </a:lnTo>
                <a:lnTo>
                  <a:pt x="3486" y="3261"/>
                </a:lnTo>
                <a:lnTo>
                  <a:pt x="3042" y="3004"/>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 name="内容占位符 8"/>
          <p:cNvSpPr>
            <a:spLocks noGrp="1"/>
          </p:cNvSpPr>
          <p:nvPr>
            <p:ph sz="quarter" idx="13" hasCustomPrompt="1"/>
          </p:nvPr>
        </p:nvSpPr>
        <p:spPr>
          <a:xfrm>
            <a:off x="5664640" y="3880582"/>
            <a:ext cx="6192000" cy="700545"/>
          </a:xfrm>
        </p:spPr>
        <p:txBody>
          <a:bodyPr anchor="t">
            <a:normAutofit/>
          </a:bodyPr>
          <a:lstStyle>
            <a:lvl1pPr marL="0" indent="0" algn="l">
              <a:buFontTx/>
              <a:buNone/>
              <a:defRPr sz="2000">
                <a:solidFill>
                  <a:srgbClr val="256475"/>
                </a:solidFill>
              </a:defRPr>
            </a:lvl1pPr>
          </a:lstStyle>
          <a:p>
            <a:pPr lvl="0"/>
            <a:r>
              <a:rPr lang="zh-CN" altLang="en-US" dirty="0" smtClean="0"/>
              <a:t>编辑母版文本样式</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0653" t="36618" r="1175" b="1"/>
          <a:stretch>
            <a:fillRect/>
          </a:stretch>
        </p:blipFill>
        <p:spPr>
          <a:xfrm flipH="1">
            <a:off x="0" y="2"/>
            <a:ext cx="6456040" cy="1796166"/>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20653" t="36618" r="1175" b="1"/>
          <a:stretch>
            <a:fillRect/>
          </a:stretch>
        </p:blipFill>
        <p:spPr>
          <a:xfrm flipV="1">
            <a:off x="5735960" y="5061834"/>
            <a:ext cx="6456040" cy="1796166"/>
          </a:xfrm>
          <a:prstGeom prst="rect">
            <a:avLst/>
          </a:prstGeom>
        </p:spPr>
      </p:pic>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1412776"/>
            <a:ext cx="10515600" cy="43924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20652" t="49369" r="8167" b="2"/>
          <a:stretch>
            <a:fillRect/>
          </a:stretch>
        </p:blipFill>
        <p:spPr>
          <a:xfrm flipH="1">
            <a:off x="-48683" y="1"/>
            <a:ext cx="6083464" cy="1484784"/>
          </a:xfrm>
          <a:prstGeom prst="rect">
            <a:avLst/>
          </a:prstGeom>
        </p:spPr>
      </p:pic>
      <p:sp>
        <p:nvSpPr>
          <p:cNvPr id="2" name="标题 1"/>
          <p:cNvSpPr>
            <a:spLocks noGrp="1"/>
          </p:cNvSpPr>
          <p:nvPr>
            <p:ph type="title"/>
          </p:nvPr>
        </p:nvSpPr>
        <p:spPr>
          <a:xfrm>
            <a:off x="838200" y="1230525"/>
            <a:ext cx="10515600" cy="867296"/>
          </a:xfrm>
        </p:spPr>
        <p:txBody>
          <a:body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2276872"/>
            <a:ext cx="10515600" cy="3900090"/>
          </a:xfrm>
        </p:spPr>
        <p:txBody>
          <a:body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CF99AB5A-CAEF-4979-AC27-CDF0EBE03E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6394A8-AA8D-4DBB-9870-19FC5FFD0FE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4739546" y="0"/>
            <a:ext cx="745245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직사각형 10"/>
          <p:cNvSpPr/>
          <p:nvPr/>
        </p:nvSpPr>
        <p:spPr>
          <a:xfrm>
            <a:off x="0" y="0"/>
            <a:ext cx="4868795" cy="6858000"/>
          </a:xfrm>
          <a:prstGeom prst="rect">
            <a:avLst/>
          </a:prstGeom>
          <a:gradFill flip="none" rotWithShape="1">
            <a:gsLst>
              <a:gs pos="0">
                <a:srgbClr val="2E7AB2"/>
              </a:gs>
              <a:gs pos="79000">
                <a:srgbClr val="6EC8EA"/>
              </a:gs>
            </a:gsLst>
            <a:lin ang="16200000" scaled="1"/>
            <a:tileRect/>
          </a:gradFill>
          <a:ln>
            <a:noFill/>
          </a:ln>
        </p:spPr>
        <p:txBody>
          <a:bodyPr vert="horz" wrap="square" lIns="91440" tIns="45720" rIns="91440" bIns="45720" numCol="1" anchor="t" anchorCtr="0" compatLnSpc="1"/>
          <a:lstStyle/>
          <a:p>
            <a:pPr lvl="0"/>
            <a:endParaRPr lang="ko-KR" altLang="en-US" sz="1800">
              <a:solidFill>
                <a:schemeClr val="tx1"/>
              </a:solidFill>
            </a:endParaRP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20653" t="36618" r="1175" b="1"/>
          <a:stretch>
            <a:fillRect/>
          </a:stretch>
        </p:blipFill>
        <p:spPr>
          <a:xfrm flipV="1">
            <a:off x="1" y="3466006"/>
            <a:ext cx="12192000" cy="3391995"/>
          </a:xfrm>
          <a:prstGeom prst="rect">
            <a:avLst/>
          </a:prstGeom>
        </p:spPr>
      </p:pic>
      <p:sp>
        <p:nvSpPr>
          <p:cNvPr id="2" name="标题 1"/>
          <p:cNvSpPr>
            <a:spLocks noGrp="1"/>
          </p:cNvSpPr>
          <p:nvPr>
            <p:ph type="title" hasCustomPrompt="1"/>
          </p:nvPr>
        </p:nvSpPr>
        <p:spPr>
          <a:xfrm>
            <a:off x="5520930" y="1709739"/>
            <a:ext cx="5255590" cy="1105640"/>
          </a:xfrm>
        </p:spPr>
        <p:txBody>
          <a:bodyPr anchor="b">
            <a:normAutofit/>
          </a:bodyPr>
          <a:lstStyle>
            <a:lvl1pPr>
              <a:defRPr sz="6000" b="1">
                <a:solidFill>
                  <a:srgbClr val="0070C0"/>
                </a:solidFill>
              </a:defRPr>
            </a:lvl1pPr>
          </a:lstStyle>
          <a:p>
            <a:r>
              <a:rPr lang="zh-CN" altLang="en-US" dirty="0"/>
              <a:t>编辑标题</a:t>
            </a:r>
            <a:endParaRPr lang="zh-CN" altLang="en-US" dirty="0"/>
          </a:p>
        </p:txBody>
      </p:sp>
      <p:sp>
        <p:nvSpPr>
          <p:cNvPr id="3" name="文本占位符 2"/>
          <p:cNvSpPr>
            <a:spLocks noGrp="1"/>
          </p:cNvSpPr>
          <p:nvPr>
            <p:ph type="body" idx="1" hasCustomPrompt="1"/>
          </p:nvPr>
        </p:nvSpPr>
        <p:spPr>
          <a:xfrm>
            <a:off x="5520930" y="2824688"/>
            <a:ext cx="5255590" cy="964351"/>
          </a:xfrm>
        </p:spPr>
        <p:txBody>
          <a:bodyPr/>
          <a:lstStyle>
            <a:lvl1pPr marL="0" indent="0">
              <a:buNone/>
              <a:defRPr sz="2400">
                <a:solidFill>
                  <a:srgbClr val="2E7AB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endParaRPr lang="zh-CN" altLang="en-US" dirty="0"/>
          </a:p>
        </p:txBody>
      </p:sp>
      <p:sp>
        <p:nvSpPr>
          <p:cNvPr id="4" name="日期占位符 3"/>
          <p:cNvSpPr>
            <a:spLocks noGrp="1"/>
          </p:cNvSpPr>
          <p:nvPr>
            <p:ph type="dt" sz="half" idx="10"/>
          </p:nvPr>
        </p:nvSpPr>
        <p:spPr/>
        <p:txBody>
          <a:bodyPr/>
          <a:lstStyle/>
          <a:p>
            <a:fld id="{CF99AB5A-CAEF-4979-AC27-CDF0EBE03E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6394A8-AA8D-4DBB-9870-19FC5FFD0FE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20652" t="49369" r="8167" b="2"/>
          <a:stretch>
            <a:fillRect/>
          </a:stretch>
        </p:blipFill>
        <p:spPr>
          <a:xfrm flipH="1">
            <a:off x="-48683" y="1"/>
            <a:ext cx="6083464" cy="1484784"/>
          </a:xfrm>
          <a:prstGeom prst="rect">
            <a:avLst/>
          </a:prstGeom>
        </p:spPr>
      </p:pic>
      <p:sp>
        <p:nvSpPr>
          <p:cNvPr id="2" name="标题 1"/>
          <p:cNvSpPr>
            <a:spLocks noGrp="1"/>
          </p:cNvSpPr>
          <p:nvPr>
            <p:ph type="title"/>
          </p:nvPr>
        </p:nvSpPr>
        <p:spPr>
          <a:xfrm>
            <a:off x="838200" y="1199610"/>
            <a:ext cx="10515600" cy="933246"/>
          </a:xfr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2276872"/>
            <a:ext cx="5181600" cy="3900090"/>
          </a:xfrm>
        </p:spPr>
        <p:txBody>
          <a:body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hasCustomPrompt="1"/>
          </p:nvPr>
        </p:nvSpPr>
        <p:spPr>
          <a:xfrm>
            <a:off x="6172200" y="2276872"/>
            <a:ext cx="5181600" cy="3900090"/>
          </a:xfrm>
        </p:spPr>
        <p:txBody>
          <a:body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CF99AB5A-CAEF-4979-AC27-CDF0EBE03E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6394A8-AA8D-4DBB-9870-19FC5FFD0FE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773188"/>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编辑文本</a:t>
            </a:r>
            <a:endParaRPr lang="zh-CN" altLang="en-US" dirty="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hasCustomPrompt="1"/>
          </p:nvPr>
        </p:nvSpPr>
        <p:spPr>
          <a:xfrm>
            <a:off x="6172200" y="1773188"/>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编辑文本</a:t>
            </a:r>
            <a:endParaRPr lang="zh-CN" altLang="en-US" dirty="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CF99AB5A-CAEF-4979-AC27-CDF0EBE03EA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6394A8-AA8D-4DBB-9870-19FC5FFD0FE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 y="0"/>
            <a:ext cx="121898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직사각형 10"/>
          <p:cNvSpPr/>
          <p:nvPr/>
        </p:nvSpPr>
        <p:spPr>
          <a:xfrm>
            <a:off x="3048446" y="0"/>
            <a:ext cx="6095111" cy="6858000"/>
          </a:xfrm>
          <a:prstGeom prst="rect">
            <a:avLst/>
          </a:prstGeom>
          <a:gradFill flip="none" rotWithShape="1">
            <a:gsLst>
              <a:gs pos="0">
                <a:srgbClr val="2E7AB2"/>
              </a:gs>
              <a:gs pos="79000">
                <a:srgbClr val="6EC8EA"/>
              </a:gs>
            </a:gsLst>
            <a:lin ang="16200000" scaled="1"/>
            <a:tileRect/>
          </a:gradFill>
          <a:ln>
            <a:noFill/>
          </a:ln>
        </p:spPr>
        <p:txBody>
          <a:bodyPr vert="horz" wrap="square" lIns="91440" tIns="45720" rIns="91440" bIns="45720" numCol="1" anchor="t" anchorCtr="0" compatLnSpc="1"/>
          <a:lstStyle/>
          <a:p>
            <a:pPr lvl="0"/>
            <a:endParaRPr lang="ko-KR" altLang="en-US" sz="1800">
              <a:solidFill>
                <a:schemeClr val="tx1"/>
              </a:solidFill>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0653" t="35617" r="1175" b="1"/>
          <a:stretch>
            <a:fillRect/>
          </a:stretch>
        </p:blipFill>
        <p:spPr>
          <a:xfrm flipV="1">
            <a:off x="1" y="3466005"/>
            <a:ext cx="12192000" cy="3445568"/>
          </a:xfrm>
          <a:prstGeom prst="rect">
            <a:avLst/>
          </a:prstGeom>
        </p:spPr>
      </p:pic>
      <p:sp>
        <p:nvSpPr>
          <p:cNvPr id="2" name="标题 1"/>
          <p:cNvSpPr>
            <a:spLocks noGrp="1"/>
          </p:cNvSpPr>
          <p:nvPr>
            <p:ph type="title" hasCustomPrompt="1"/>
          </p:nvPr>
        </p:nvSpPr>
        <p:spPr>
          <a:xfrm>
            <a:off x="3426113" y="2060848"/>
            <a:ext cx="5281054" cy="1375840"/>
          </a:xfrm>
        </p:spPr>
        <p:txBody>
          <a:bodyPr>
            <a:normAutofit/>
          </a:bodyPr>
          <a:lstStyle>
            <a:lvl1pPr algn="ctr">
              <a:defRPr sz="48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CF99AB5A-CAEF-4979-AC27-CDF0EBE03EA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6394A8-AA8D-4DBB-9870-19FC5FFD0FE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99AB5A-CAEF-4979-AC27-CDF0EBE03EA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6394A8-AA8D-4DBB-9870-19FC5FFD0FE5}" type="slidenum">
              <a:rPr lang="zh-CN" altLang="en-US" smtClean="0"/>
            </a:fld>
            <a:endParaRPr lang="zh-CN" altLang="en-US"/>
          </a:p>
        </p:txBody>
      </p:sp>
      <p:sp>
        <p:nvSpPr>
          <p:cNvPr id="5" name="직사각형 10"/>
          <p:cNvSpPr/>
          <p:nvPr/>
        </p:nvSpPr>
        <p:spPr>
          <a:xfrm rot="16200000">
            <a:off x="5596072" y="-5634778"/>
            <a:ext cx="980728" cy="12250284"/>
          </a:xfrm>
          <a:prstGeom prst="rect">
            <a:avLst/>
          </a:prstGeom>
          <a:gradFill flip="none" rotWithShape="1">
            <a:gsLst>
              <a:gs pos="0">
                <a:srgbClr val="2E7AB2"/>
              </a:gs>
              <a:gs pos="79000">
                <a:srgbClr val="6EC8EA"/>
              </a:gs>
            </a:gsLst>
            <a:lin ang="16200000" scaled="1"/>
            <a:tileRect/>
          </a:gradFill>
          <a:ln>
            <a:noFill/>
          </a:ln>
        </p:spPr>
        <p:txBody>
          <a:bodyPr vert="horz" wrap="square" lIns="91440" tIns="45720" rIns="91440" bIns="45720" numCol="1" anchor="t" anchorCtr="0" compatLnSpc="1"/>
          <a:lstStyle/>
          <a:p>
            <a:pPr lvl="0"/>
            <a:endParaRPr lang="ko-KR" altLang="en-US" sz="1800">
              <a:solidFill>
                <a:schemeClr val="tx1"/>
              </a:solidFill>
            </a:endParaRPr>
          </a:p>
        </p:txBody>
      </p:sp>
      <p:sp>
        <p:nvSpPr>
          <p:cNvPr id="6" name="Slide Number Placeholder 5"/>
          <p:cNvSpPr txBox="1"/>
          <p:nvPr/>
        </p:nvSpPr>
        <p:spPr>
          <a:xfrm>
            <a:off x="11532404" y="801787"/>
            <a:ext cx="627512" cy="184666"/>
          </a:xfrm>
          <a:prstGeom prst="rect">
            <a:avLst/>
          </a:prstGeom>
        </p:spPr>
        <p:txBody>
          <a:bodyPr vert="horz" lIns="0" tIns="0" rIns="0" bIns="0" rtlCol="0" anchor="t" anchorCtr="0">
            <a:noAutofit/>
          </a:bodyPr>
          <a:lstStyle>
            <a:defPPr>
              <a:defRPr lang="ko-KR"/>
            </a:defPPr>
            <a:lvl1pPr marL="0" algn="ctr" defTabSz="914400" rtl="0" eaLnBrk="1" latinLnBrk="1" hangingPunct="1">
              <a:defRPr sz="1200" kern="1200">
                <a:solidFill>
                  <a:schemeClr val="bg1"/>
                </a:solidFill>
                <a:effectLst/>
                <a:latin typeface="Tahoma" panose="020B0604030504040204" pitchFamily="34" charset="0"/>
                <a:ea typeface="+mn-ea"/>
                <a:cs typeface="Tahoma" panose="020B0604030504040204"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5D8F74E-B4A5-4AC5-9208-5754DED0CF49}" type="slidenum">
              <a:rPr lang="ko-KR" altLang="en-US" sz="1000" smtClean="0"/>
            </a:fld>
            <a:endParaRPr lang="ko-KR" altLang="en-US" sz="1000" dirty="0"/>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2264" t="3310" r="36649" b="63170"/>
          <a:stretch>
            <a:fillRect/>
          </a:stretch>
        </p:blipFill>
        <p:spPr>
          <a:xfrm>
            <a:off x="6990827" y="-2313"/>
            <a:ext cx="5220752" cy="9830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20652" t="49369" r="8167" b="2"/>
          <a:stretch>
            <a:fillRect/>
          </a:stretch>
        </p:blipFill>
        <p:spPr>
          <a:xfrm flipH="1">
            <a:off x="-48683" y="1"/>
            <a:ext cx="6083464" cy="1484784"/>
          </a:xfrm>
          <a:prstGeom prst="rect">
            <a:avLst/>
          </a:prstGeom>
        </p:spPr>
      </p:pic>
      <p:sp>
        <p:nvSpPr>
          <p:cNvPr id="2" name="标题 1"/>
          <p:cNvSpPr>
            <a:spLocks noGrp="1"/>
          </p:cNvSpPr>
          <p:nvPr>
            <p:ph type="title"/>
          </p:nvPr>
        </p:nvSpPr>
        <p:spPr>
          <a:xfrm>
            <a:off x="839788" y="676672"/>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676673"/>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276872"/>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编辑文本</a:t>
            </a:r>
            <a:endParaRPr lang="zh-CN" altLang="en-US" dirty="0"/>
          </a:p>
        </p:txBody>
      </p:sp>
      <p:sp>
        <p:nvSpPr>
          <p:cNvPr id="5" name="日期占位符 4"/>
          <p:cNvSpPr>
            <a:spLocks noGrp="1"/>
          </p:cNvSpPr>
          <p:nvPr>
            <p:ph type="dt" sz="half" idx="10"/>
          </p:nvPr>
        </p:nvSpPr>
        <p:spPr/>
        <p:txBody>
          <a:bodyPr/>
          <a:lstStyle/>
          <a:p>
            <a:fld id="{CF99AB5A-CAEF-4979-AC27-CDF0EBE03E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6394A8-AA8D-4DBB-9870-19FC5FFD0FE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128448" y="365125"/>
            <a:ext cx="1225352"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9074224" cy="5811838"/>
          </a:xfrm>
        </p:spPr>
        <p:txBody>
          <a:bodyPr vert="eaVert"/>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CF99AB5A-CAEF-4979-AC27-CDF0EBE03E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6394A8-AA8D-4DBB-9870-19FC5FFD0FE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9AB5A-CAEF-4979-AC27-CDF0EBE03EA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394A8-AA8D-4DBB-9870-19FC5FFD0FE5}" type="slidenum">
              <a:rPr lang="zh-CN" altLang="en-US" smtClean="0"/>
            </a:fld>
            <a:endParaRPr lang="zh-CN" altLang="en-US"/>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8.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xml"/><Relationship Id="rId2" Type="http://schemas.openxmlformats.org/officeDocument/2006/relationships/image" Target="../media/image5.png"/><Relationship Id="rId1" Type="http://schemas.openxmlformats.org/officeDocument/2006/relationships/image" Target="../media/image1.emf"/></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image" Target="../media/image9.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xml"/><Relationship Id="rId2" Type="http://schemas.openxmlformats.org/officeDocument/2006/relationships/image" Target="../media/image5.png"/><Relationship Id="rId1" Type="http://schemas.openxmlformats.org/officeDocument/2006/relationships/image" Target="../media/image1.emf"/></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tags" Target="../tags/tag22.xml"/><Relationship Id="rId2" Type="http://schemas.openxmlformats.org/officeDocument/2006/relationships/image" Target="../media/image10.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xml"/><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image" Target="../media/image1.emf"/></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xml"/><Relationship Id="rId2" Type="http://schemas.openxmlformats.org/officeDocument/2006/relationships/image" Target="../media/image12.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0.xml"/><Relationship Id="rId2" Type="http://schemas.openxmlformats.org/officeDocument/2006/relationships/image" Target="../media/image1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3.xml"/><Relationship Id="rId2" Type="http://schemas.openxmlformats.org/officeDocument/2006/relationships/image" Target="../media/image14.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6.xml"/><Relationship Id="rId2" Type="http://schemas.openxmlformats.org/officeDocument/2006/relationships/image" Target="../media/image15.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9.xml"/><Relationship Id="rId2" Type="http://schemas.openxmlformats.org/officeDocument/2006/relationships/image" Target="../media/image5.png"/><Relationship Id="rId1" Type="http://schemas.openxmlformats.org/officeDocument/2006/relationships/image" Target="../media/image1.emf"/></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0.xml"/><Relationship Id="rId2" Type="http://schemas.openxmlformats.org/officeDocument/2006/relationships/image" Target="../media/image1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2.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emf"/></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7.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xml"/><Relationship Id="rId2" Type="http://schemas.openxmlformats.org/officeDocument/2006/relationships/image" Target="../media/image5.png"/><Relationship Id="rId1"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5454015" y="2972435"/>
            <a:ext cx="6289040" cy="913765"/>
          </a:xfrm>
        </p:spPr>
        <p:txBody>
          <a:bodyPr/>
          <a:p>
            <a:r>
              <a:rPr lang="zh-CN" altLang="en-US" sz="6000" dirty="0">
                <a:sym typeface="+mn-ea"/>
              </a:rPr>
              <a:t>言语（基础篇）</a:t>
            </a:r>
            <a:endParaRPr lang="en-US" altLang="zh-CN" sz="6000" dirty="0">
              <a:sym typeface="+mn-ea"/>
            </a:endParaRPr>
          </a:p>
        </p:txBody>
      </p:sp>
      <p:pic>
        <p:nvPicPr>
          <p:cNvPr id="3" name="图片 2" descr="图片1"/>
          <p:cNvPicPr>
            <a:picLocks noChangeAspect="1"/>
          </p:cNvPicPr>
          <p:nvPr/>
        </p:nvPicPr>
        <p:blipFill>
          <a:blip r:embed="rId1"/>
          <a:stretch>
            <a:fillRect/>
          </a:stretch>
        </p:blipFill>
        <p:spPr>
          <a:xfrm>
            <a:off x="9558020" y="4340860"/>
            <a:ext cx="2477135" cy="2393315"/>
          </a:xfrm>
          <a:prstGeom prst="rect">
            <a:avLst/>
          </a:prstGeom>
        </p:spPr>
      </p:pic>
      <p:pic>
        <p:nvPicPr>
          <p:cNvPr id="7" name="图片 6" descr="QQ图片20180313140800"/>
          <p:cNvPicPr>
            <a:picLocks noChangeAspect="1"/>
          </p:cNvPicPr>
          <p:nvPr/>
        </p:nvPicPr>
        <p:blipFill>
          <a:blip r:embed="rId2"/>
          <a:stretch>
            <a:fillRect/>
          </a:stretch>
        </p:blipFill>
        <p:spPr>
          <a:xfrm>
            <a:off x="10332085" y="62865"/>
            <a:ext cx="1703070" cy="807720"/>
          </a:xfrm>
          <a:prstGeom prst="rect">
            <a:avLst/>
          </a:prstGeom>
        </p:spPr>
      </p:pic>
      <p:sp>
        <p:nvSpPr>
          <p:cNvPr id="38" name="KSO_Shape"/>
          <p:cNvSpPr/>
          <p:nvPr/>
        </p:nvSpPr>
        <p:spPr bwMode="auto">
          <a:xfrm>
            <a:off x="5595870" y="4447338"/>
            <a:ext cx="371781" cy="45155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accent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bg1"/>
              </a:solidFill>
            </a:endParaRPr>
          </a:p>
        </p:txBody>
      </p:sp>
      <p:sp>
        <p:nvSpPr>
          <p:cNvPr id="275" name="Freeform 178"/>
          <p:cNvSpPr/>
          <p:nvPr/>
        </p:nvSpPr>
        <p:spPr bwMode="auto">
          <a:xfrm>
            <a:off x="5588635" y="5299075"/>
            <a:ext cx="378460" cy="360045"/>
          </a:xfrm>
          <a:custGeom>
            <a:avLst/>
            <a:gdLst>
              <a:gd name="T0" fmla="*/ 67 w 107"/>
              <a:gd name="T1" fmla="*/ 38 h 100"/>
              <a:gd name="T2" fmla="*/ 38 w 107"/>
              <a:gd name="T3" fmla="*/ 0 h 100"/>
              <a:gd name="T4" fmla="*/ 24 w 107"/>
              <a:gd name="T5" fmla="*/ 23 h 100"/>
              <a:gd name="T6" fmla="*/ 40 w 107"/>
              <a:gd name="T7" fmla="*/ 37 h 100"/>
              <a:gd name="T8" fmla="*/ 8 w 107"/>
              <a:gd name="T9" fmla="*/ 37 h 100"/>
              <a:gd name="T10" fmla="*/ 0 w 107"/>
              <a:gd name="T11" fmla="*/ 46 h 100"/>
              <a:gd name="T12" fmla="*/ 0 w 107"/>
              <a:gd name="T13" fmla="*/ 46 h 100"/>
              <a:gd name="T14" fmla="*/ 5 w 107"/>
              <a:gd name="T15" fmla="*/ 54 h 100"/>
              <a:gd name="T16" fmla="*/ 0 w 107"/>
              <a:gd name="T17" fmla="*/ 61 h 100"/>
              <a:gd name="T18" fmla="*/ 0 w 107"/>
              <a:gd name="T19" fmla="*/ 61 h 100"/>
              <a:gd name="T20" fmla="*/ 7 w 107"/>
              <a:gd name="T21" fmla="*/ 70 h 100"/>
              <a:gd name="T22" fmla="*/ 5 w 107"/>
              <a:gd name="T23" fmla="*/ 76 h 100"/>
              <a:gd name="T24" fmla="*/ 5 w 107"/>
              <a:gd name="T25" fmla="*/ 76 h 100"/>
              <a:gd name="T26" fmla="*/ 14 w 107"/>
              <a:gd name="T27" fmla="*/ 84 h 100"/>
              <a:gd name="T28" fmla="*/ 14 w 107"/>
              <a:gd name="T29" fmla="*/ 84 h 100"/>
              <a:gd name="T30" fmla="*/ 11 w 107"/>
              <a:gd name="T31" fmla="*/ 91 h 100"/>
              <a:gd name="T32" fmla="*/ 11 w 107"/>
              <a:gd name="T33" fmla="*/ 91 h 100"/>
              <a:gd name="T34" fmla="*/ 20 w 107"/>
              <a:gd name="T35" fmla="*/ 99 h 100"/>
              <a:gd name="T36" fmla="*/ 59 w 107"/>
              <a:gd name="T37" fmla="*/ 99 h 100"/>
              <a:gd name="T38" fmla="*/ 67 w 107"/>
              <a:gd name="T39" fmla="*/ 92 h 100"/>
              <a:gd name="T40" fmla="*/ 86 w 107"/>
              <a:gd name="T41" fmla="*/ 89 h 100"/>
              <a:gd name="T42" fmla="*/ 86 w 107"/>
              <a:gd name="T43" fmla="*/ 100 h 100"/>
              <a:gd name="T44" fmla="*/ 107 w 107"/>
              <a:gd name="T45" fmla="*/ 100 h 100"/>
              <a:gd name="T46" fmla="*/ 107 w 107"/>
              <a:gd name="T47" fmla="*/ 34 h 100"/>
              <a:gd name="T48" fmla="*/ 86 w 107"/>
              <a:gd name="T49" fmla="*/ 34 h 100"/>
              <a:gd name="T50" fmla="*/ 86 w 107"/>
              <a:gd name="T51" fmla="*/ 38 h 100"/>
              <a:gd name="T52" fmla="*/ 87 w 107"/>
              <a:gd name="T53" fmla="*/ 65 h 100"/>
              <a:gd name="T54" fmla="*/ 83 w 107"/>
              <a:gd name="T55" fmla="*/ 65 h 100"/>
              <a:gd name="T56" fmla="*/ 80 w 107"/>
              <a:gd name="T57" fmla="*/ 41 h 100"/>
              <a:gd name="T58" fmla="*/ 67 w 107"/>
              <a:gd name="T59"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100">
                <a:moveTo>
                  <a:pt x="67" y="38"/>
                </a:moveTo>
                <a:cubicBezTo>
                  <a:pt x="61" y="22"/>
                  <a:pt x="44" y="20"/>
                  <a:pt x="38" y="0"/>
                </a:cubicBezTo>
                <a:cubicBezTo>
                  <a:pt x="26" y="0"/>
                  <a:pt x="15" y="11"/>
                  <a:pt x="24" y="23"/>
                </a:cubicBezTo>
                <a:cubicBezTo>
                  <a:pt x="28" y="28"/>
                  <a:pt x="35" y="32"/>
                  <a:pt x="40" y="37"/>
                </a:cubicBezTo>
                <a:cubicBezTo>
                  <a:pt x="8" y="37"/>
                  <a:pt x="8" y="37"/>
                  <a:pt x="8" y="37"/>
                </a:cubicBezTo>
                <a:cubicBezTo>
                  <a:pt x="3" y="37"/>
                  <a:pt x="0" y="41"/>
                  <a:pt x="0" y="46"/>
                </a:cubicBezTo>
                <a:cubicBezTo>
                  <a:pt x="0" y="46"/>
                  <a:pt x="0" y="46"/>
                  <a:pt x="0" y="46"/>
                </a:cubicBezTo>
                <a:cubicBezTo>
                  <a:pt x="0" y="49"/>
                  <a:pt x="2" y="52"/>
                  <a:pt x="5" y="54"/>
                </a:cubicBezTo>
                <a:cubicBezTo>
                  <a:pt x="2" y="55"/>
                  <a:pt x="0" y="58"/>
                  <a:pt x="0" y="61"/>
                </a:cubicBezTo>
                <a:cubicBezTo>
                  <a:pt x="0" y="61"/>
                  <a:pt x="0" y="61"/>
                  <a:pt x="0" y="61"/>
                </a:cubicBezTo>
                <a:cubicBezTo>
                  <a:pt x="0" y="65"/>
                  <a:pt x="3" y="69"/>
                  <a:pt x="7" y="70"/>
                </a:cubicBezTo>
                <a:cubicBezTo>
                  <a:pt x="6" y="71"/>
                  <a:pt x="5" y="73"/>
                  <a:pt x="5" y="76"/>
                </a:cubicBezTo>
                <a:cubicBezTo>
                  <a:pt x="5" y="76"/>
                  <a:pt x="5" y="76"/>
                  <a:pt x="5" y="76"/>
                </a:cubicBezTo>
                <a:cubicBezTo>
                  <a:pt x="5" y="80"/>
                  <a:pt x="9" y="84"/>
                  <a:pt x="14" y="84"/>
                </a:cubicBezTo>
                <a:cubicBezTo>
                  <a:pt x="14" y="84"/>
                  <a:pt x="14" y="84"/>
                  <a:pt x="14" y="84"/>
                </a:cubicBezTo>
                <a:cubicBezTo>
                  <a:pt x="12" y="86"/>
                  <a:pt x="11" y="88"/>
                  <a:pt x="11" y="91"/>
                </a:cubicBezTo>
                <a:cubicBezTo>
                  <a:pt x="11" y="91"/>
                  <a:pt x="11" y="91"/>
                  <a:pt x="11" y="91"/>
                </a:cubicBezTo>
                <a:cubicBezTo>
                  <a:pt x="11" y="95"/>
                  <a:pt x="15" y="99"/>
                  <a:pt x="20" y="99"/>
                </a:cubicBezTo>
                <a:cubicBezTo>
                  <a:pt x="59" y="99"/>
                  <a:pt x="59" y="99"/>
                  <a:pt x="59" y="99"/>
                </a:cubicBezTo>
                <a:cubicBezTo>
                  <a:pt x="67" y="92"/>
                  <a:pt x="67" y="92"/>
                  <a:pt x="67" y="92"/>
                </a:cubicBezTo>
                <a:cubicBezTo>
                  <a:pt x="86" y="89"/>
                  <a:pt x="86" y="89"/>
                  <a:pt x="86" y="89"/>
                </a:cubicBezTo>
                <a:cubicBezTo>
                  <a:pt x="86" y="100"/>
                  <a:pt x="86" y="100"/>
                  <a:pt x="86" y="100"/>
                </a:cubicBezTo>
                <a:cubicBezTo>
                  <a:pt x="107" y="100"/>
                  <a:pt x="107" y="100"/>
                  <a:pt x="107" y="100"/>
                </a:cubicBezTo>
                <a:cubicBezTo>
                  <a:pt x="107" y="34"/>
                  <a:pt x="107" y="34"/>
                  <a:pt x="107" y="34"/>
                </a:cubicBezTo>
                <a:cubicBezTo>
                  <a:pt x="86" y="34"/>
                  <a:pt x="86" y="34"/>
                  <a:pt x="86" y="34"/>
                </a:cubicBezTo>
                <a:cubicBezTo>
                  <a:pt x="86" y="38"/>
                  <a:pt x="86" y="38"/>
                  <a:pt x="86" y="38"/>
                </a:cubicBezTo>
                <a:cubicBezTo>
                  <a:pt x="87" y="65"/>
                  <a:pt x="87" y="65"/>
                  <a:pt x="87" y="65"/>
                </a:cubicBezTo>
                <a:cubicBezTo>
                  <a:pt x="83" y="65"/>
                  <a:pt x="83" y="65"/>
                  <a:pt x="83" y="65"/>
                </a:cubicBezTo>
                <a:cubicBezTo>
                  <a:pt x="80" y="41"/>
                  <a:pt x="80" y="41"/>
                  <a:pt x="80" y="41"/>
                </a:cubicBezTo>
                <a:lnTo>
                  <a:pt x="67" y="3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矩形 36"/>
          <p:cNvSpPr>
            <a:spLocks noChangeArrowheads="1"/>
          </p:cNvSpPr>
          <p:nvPr/>
        </p:nvSpPr>
        <p:spPr bwMode="auto">
          <a:xfrm>
            <a:off x="6114299" y="5280146"/>
            <a:ext cx="1706880" cy="398780"/>
          </a:xfrm>
          <a:prstGeom prst="rect">
            <a:avLst/>
          </a:prstGeom>
          <a:no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000" b="1" dirty="0">
                <a:solidFill>
                  <a:schemeClr val="tx1"/>
                </a:solidFill>
                <a:latin typeface="微软雅黑" panose="020B0503020204020204" charset="-122"/>
                <a:ea typeface="微软雅黑" panose="020B0503020204020204" charset="-122"/>
              </a:rPr>
              <a:t>重庆乐恩教育</a:t>
            </a:r>
            <a:endParaRPr lang="zh-CN" altLang="en-US" sz="2000" dirty="0">
              <a:solidFill>
                <a:schemeClr val="tx1"/>
              </a:solidFill>
              <a:latin typeface="微软雅黑" panose="020B0503020204020204" charset="-122"/>
              <a:ea typeface="微软雅黑" panose="020B0503020204020204" charset="-122"/>
            </a:endParaRPr>
          </a:p>
        </p:txBody>
      </p:sp>
      <p:sp>
        <p:nvSpPr>
          <p:cNvPr id="36" name="矩形 35"/>
          <p:cNvSpPr>
            <a:spLocks noChangeArrowheads="1"/>
          </p:cNvSpPr>
          <p:nvPr/>
        </p:nvSpPr>
        <p:spPr bwMode="auto">
          <a:xfrm>
            <a:off x="6039136" y="4500366"/>
            <a:ext cx="1858010" cy="398780"/>
          </a:xfrm>
          <a:prstGeom prst="rect">
            <a:avLst/>
          </a:prstGeom>
          <a:noFill/>
          <a:ln>
            <a:noFill/>
          </a:ln>
        </p:spPr>
        <p:txBody>
          <a:bodyPr wrap="none">
            <a:spAutoFit/>
          </a:bodyPr>
          <a:lstStyle>
            <a:lvl1pPr>
              <a:defRPr>
                <a:solidFill>
                  <a:sysClr val="windowText" lastClr="000000"/>
                </a:solidFill>
                <a:latin typeface="Calibri" panose="020F0502020204030204" charset="0"/>
                <a:ea typeface="宋体" panose="02010600030101010101" pitchFamily="2" charset="-122"/>
              </a:defRPr>
            </a:lvl1pPr>
            <a:lvl2pPr marL="742950" indent="-285750">
              <a:defRPr>
                <a:solidFill>
                  <a:sysClr val="windowText" lastClr="000000"/>
                </a:solidFill>
                <a:latin typeface="Calibri" panose="020F0502020204030204" charset="0"/>
                <a:ea typeface="宋体" panose="02010600030101010101" pitchFamily="2" charset="-122"/>
              </a:defRPr>
            </a:lvl2pPr>
            <a:lvl3pPr marL="1143000" indent="-228600">
              <a:defRPr>
                <a:solidFill>
                  <a:sysClr val="windowText" lastClr="000000"/>
                </a:solidFill>
                <a:latin typeface="Calibri" panose="020F0502020204030204" charset="0"/>
                <a:ea typeface="宋体" panose="02010600030101010101" pitchFamily="2" charset="-122"/>
              </a:defRPr>
            </a:lvl3pPr>
            <a:lvl4pPr marL="1600200" indent="-228600">
              <a:defRPr>
                <a:solidFill>
                  <a:sysClr val="windowText" lastClr="000000"/>
                </a:solidFill>
                <a:latin typeface="Calibri" panose="020F0502020204030204" charset="0"/>
                <a:ea typeface="宋体" panose="02010600030101010101" pitchFamily="2" charset="-122"/>
              </a:defRPr>
            </a:lvl4pPr>
            <a:lvl5pPr marL="2057400" indent="-228600">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9pPr>
          </a:lstStyle>
          <a:p>
            <a:pPr algn="ctr" eaLnBrk="1" hangingPunct="1"/>
            <a:r>
              <a:rPr lang="zh-CN" altLang="en-US" sz="2000" b="1" dirty="0">
                <a:solidFill>
                  <a:schemeClr val="tx1"/>
                </a:solidFill>
                <a:latin typeface="微软雅黑" panose="020B0503020204020204" charset="-122"/>
                <a:ea typeface="微软雅黑" panose="020B0503020204020204" charset="-122"/>
              </a:rPr>
              <a:t>主讲：周 治 平</a:t>
            </a:r>
            <a:endParaRPr lang="zh-CN" altLang="en-US" sz="2000" b="1" dirty="0">
              <a:solidFill>
                <a:schemeClr val="tx1"/>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5"/>
                                        </p:tgtEl>
                                        <p:attrNameLst>
                                          <p:attrName>style.visibility</p:attrName>
                                        </p:attrNameLst>
                                      </p:cBhvr>
                                      <p:to>
                                        <p:strVal val="visible"/>
                                      </p:to>
                                    </p:set>
                                    <p:animEffect transition="in" filter="fade">
                                      <p:cBhvr>
                                        <p:cTn id="10" dur="500"/>
                                        <p:tgtEl>
                                          <p:spTgt spid="27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8" fill="hold" grpId="0" nodeType="withEffect">
                                  <p:stCondLst>
                                    <p:cond delay="20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275" grpId="0" bldLvl="0" animBg="1"/>
      <p:bldP spid="37"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reeform 148"/>
          <p:cNvSpPr>
            <a:spLocks noEditPoints="1"/>
          </p:cNvSpPr>
          <p:nvPr/>
        </p:nvSpPr>
        <p:spPr bwMode="auto">
          <a:xfrm>
            <a:off x="1130300" y="1793240"/>
            <a:ext cx="1030605" cy="989330"/>
          </a:xfrm>
          <a:custGeom>
            <a:avLst/>
            <a:gdLst>
              <a:gd name="T0" fmla="*/ 121 w 121"/>
              <a:gd name="T1" fmla="*/ 43 h 110"/>
              <a:gd name="T2" fmla="*/ 118 w 121"/>
              <a:gd name="T3" fmla="*/ 47 h 110"/>
              <a:gd name="T4" fmla="*/ 118 w 121"/>
              <a:gd name="T5" fmla="*/ 103 h 110"/>
              <a:gd name="T6" fmla="*/ 121 w 121"/>
              <a:gd name="T7" fmla="*/ 106 h 110"/>
              <a:gd name="T8" fmla="*/ 83 w 121"/>
              <a:gd name="T9" fmla="*/ 110 h 110"/>
              <a:gd name="T10" fmla="*/ 80 w 121"/>
              <a:gd name="T11" fmla="*/ 106 h 110"/>
              <a:gd name="T12" fmla="*/ 84 w 121"/>
              <a:gd name="T13" fmla="*/ 103 h 110"/>
              <a:gd name="T14" fmla="*/ 83 w 121"/>
              <a:gd name="T15" fmla="*/ 47 h 110"/>
              <a:gd name="T16" fmla="*/ 80 w 121"/>
              <a:gd name="T17" fmla="*/ 43 h 110"/>
              <a:gd name="T18" fmla="*/ 94 w 121"/>
              <a:gd name="T19" fmla="*/ 25 h 110"/>
              <a:gd name="T20" fmla="*/ 109 w 121"/>
              <a:gd name="T21" fmla="*/ 22 h 110"/>
              <a:gd name="T22" fmla="*/ 118 w 121"/>
              <a:gd name="T23" fmla="*/ 40 h 110"/>
              <a:gd name="T24" fmla="*/ 52 w 121"/>
              <a:gd name="T25" fmla="*/ 32 h 110"/>
              <a:gd name="T26" fmla="*/ 53 w 121"/>
              <a:gd name="T27" fmla="*/ 36 h 110"/>
              <a:gd name="T28" fmla="*/ 56 w 121"/>
              <a:gd name="T29" fmla="*/ 72 h 110"/>
              <a:gd name="T30" fmla="*/ 54 w 121"/>
              <a:gd name="T31" fmla="*/ 83 h 110"/>
              <a:gd name="T32" fmla="*/ 51 w 121"/>
              <a:gd name="T33" fmla="*/ 80 h 110"/>
              <a:gd name="T34" fmla="*/ 48 w 121"/>
              <a:gd name="T35" fmla="*/ 71 h 110"/>
              <a:gd name="T36" fmla="*/ 45 w 121"/>
              <a:gd name="T37" fmla="*/ 88 h 110"/>
              <a:gd name="T38" fmla="*/ 43 w 121"/>
              <a:gd name="T39" fmla="*/ 85 h 110"/>
              <a:gd name="T40" fmla="*/ 39 w 121"/>
              <a:gd name="T41" fmla="*/ 66 h 110"/>
              <a:gd name="T42" fmla="*/ 30 w 121"/>
              <a:gd name="T43" fmla="*/ 89 h 110"/>
              <a:gd name="T44" fmla="*/ 28 w 121"/>
              <a:gd name="T45" fmla="*/ 92 h 110"/>
              <a:gd name="T46" fmla="*/ 25 w 121"/>
              <a:gd name="T47" fmla="*/ 73 h 110"/>
              <a:gd name="T48" fmla="*/ 21 w 121"/>
              <a:gd name="T49" fmla="*/ 74 h 110"/>
              <a:gd name="T50" fmla="*/ 18 w 121"/>
              <a:gd name="T51" fmla="*/ 103 h 110"/>
              <a:gd name="T52" fmla="*/ 14 w 121"/>
              <a:gd name="T53" fmla="*/ 99 h 110"/>
              <a:gd name="T54" fmla="*/ 11 w 121"/>
              <a:gd name="T55" fmla="*/ 71 h 110"/>
              <a:gd name="T56" fmla="*/ 8 w 121"/>
              <a:gd name="T57" fmla="*/ 80 h 110"/>
              <a:gd name="T58" fmla="*/ 6 w 121"/>
              <a:gd name="T59" fmla="*/ 77 h 110"/>
              <a:gd name="T60" fmla="*/ 0 w 121"/>
              <a:gd name="T61" fmla="*/ 51 h 110"/>
              <a:gd name="T62" fmla="*/ 35 w 121"/>
              <a:gd name="T63" fmla="*/ 15 h 110"/>
              <a:gd name="T64" fmla="*/ 29 w 121"/>
              <a:gd name="T65" fmla="*/ 12 h 110"/>
              <a:gd name="T66" fmla="*/ 24 w 121"/>
              <a:gd name="T67" fmla="*/ 12 h 110"/>
              <a:gd name="T68" fmla="*/ 17 w 121"/>
              <a:gd name="T69" fmla="*/ 9 h 110"/>
              <a:gd name="T70" fmla="*/ 17 w 121"/>
              <a:gd name="T71" fmla="*/ 18 h 110"/>
              <a:gd name="T72" fmla="*/ 17 w 121"/>
              <a:gd name="T73" fmla="*/ 9 h 110"/>
              <a:gd name="T74" fmla="*/ 10 w 121"/>
              <a:gd name="T75" fmla="*/ 24 h 110"/>
              <a:gd name="T76" fmla="*/ 14 w 121"/>
              <a:gd name="T77" fmla="*/ 24 h 110"/>
              <a:gd name="T78" fmla="*/ 84 w 121"/>
              <a:gd name="T79" fmla="*/ 7 h 110"/>
              <a:gd name="T80" fmla="*/ 83 w 121"/>
              <a:gd name="T81" fmla="*/ 10 h 110"/>
              <a:gd name="T82" fmla="*/ 57 w 121"/>
              <a:gd name="T83" fmla="*/ 1 h 110"/>
              <a:gd name="T84" fmla="*/ 84 w 121"/>
              <a:gd name="T85" fmla="*/ 7 h 110"/>
              <a:gd name="T86" fmla="*/ 58 w 121"/>
              <a:gd name="T87" fmla="*/ 23 h 110"/>
              <a:gd name="T88" fmla="*/ 59 w 121"/>
              <a:gd name="T89" fmla="*/ 26 h 110"/>
              <a:gd name="T90" fmla="*/ 85 w 121"/>
              <a:gd name="T91" fmla="*/ 17 h 110"/>
              <a:gd name="T92" fmla="*/ 83 w 121"/>
              <a:gd name="T93" fmla="*/ 12 h 110"/>
              <a:gd name="T94" fmla="*/ 55 w 121"/>
              <a:gd name="T95" fmla="*/ 13 h 110"/>
              <a:gd name="T96" fmla="*/ 83 w 121"/>
              <a:gd name="T97" fmla="*/ 15 h 110"/>
              <a:gd name="T98" fmla="*/ 83 w 121"/>
              <a:gd name="T99" fmla="*/ 12 h 110"/>
              <a:gd name="T100" fmla="*/ 101 w 121"/>
              <a:gd name="T101" fmla="*/ 13 h 110"/>
              <a:gd name="T102" fmla="*/ 97 w 121"/>
              <a:gd name="T103" fmla="*/ 13 h 110"/>
              <a:gd name="T104" fmla="*/ 96 w 121"/>
              <a:gd name="T105" fmla="*/ 6 h 110"/>
              <a:gd name="T106" fmla="*/ 106 w 121"/>
              <a:gd name="T107" fmla="*/ 20 h 110"/>
              <a:gd name="T108" fmla="*/ 96 w 121"/>
              <a:gd name="T109"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110">
                <a:moveTo>
                  <a:pt x="118" y="40"/>
                </a:moveTo>
                <a:cubicBezTo>
                  <a:pt x="120" y="40"/>
                  <a:pt x="121" y="42"/>
                  <a:pt x="121" y="43"/>
                </a:cubicBezTo>
                <a:cubicBezTo>
                  <a:pt x="121" y="43"/>
                  <a:pt x="121" y="43"/>
                  <a:pt x="121" y="43"/>
                </a:cubicBezTo>
                <a:cubicBezTo>
                  <a:pt x="121" y="46"/>
                  <a:pt x="120" y="47"/>
                  <a:pt x="118" y="47"/>
                </a:cubicBezTo>
                <a:cubicBezTo>
                  <a:pt x="118" y="47"/>
                  <a:pt x="118" y="47"/>
                  <a:pt x="118" y="47"/>
                </a:cubicBezTo>
                <a:cubicBezTo>
                  <a:pt x="118" y="103"/>
                  <a:pt x="118" y="103"/>
                  <a:pt x="118" y="103"/>
                </a:cubicBezTo>
                <a:cubicBezTo>
                  <a:pt x="120" y="103"/>
                  <a:pt x="121" y="105"/>
                  <a:pt x="121" y="106"/>
                </a:cubicBezTo>
                <a:cubicBezTo>
                  <a:pt x="121" y="106"/>
                  <a:pt x="121" y="106"/>
                  <a:pt x="121" y="106"/>
                </a:cubicBezTo>
                <a:cubicBezTo>
                  <a:pt x="121" y="109"/>
                  <a:pt x="120" y="110"/>
                  <a:pt x="118" y="110"/>
                </a:cubicBezTo>
                <a:cubicBezTo>
                  <a:pt x="83" y="110"/>
                  <a:pt x="83" y="110"/>
                  <a:pt x="83" y="110"/>
                </a:cubicBezTo>
                <a:cubicBezTo>
                  <a:pt x="81" y="110"/>
                  <a:pt x="80" y="109"/>
                  <a:pt x="80" y="106"/>
                </a:cubicBezTo>
                <a:cubicBezTo>
                  <a:pt x="80" y="106"/>
                  <a:pt x="80" y="106"/>
                  <a:pt x="80" y="106"/>
                </a:cubicBezTo>
                <a:cubicBezTo>
                  <a:pt x="80" y="104"/>
                  <a:pt x="81" y="103"/>
                  <a:pt x="83" y="103"/>
                </a:cubicBezTo>
                <a:cubicBezTo>
                  <a:pt x="84" y="103"/>
                  <a:pt x="84" y="103"/>
                  <a:pt x="84" y="103"/>
                </a:cubicBezTo>
                <a:cubicBezTo>
                  <a:pt x="84" y="47"/>
                  <a:pt x="84" y="47"/>
                  <a:pt x="84" y="47"/>
                </a:cubicBezTo>
                <a:cubicBezTo>
                  <a:pt x="83" y="47"/>
                  <a:pt x="83" y="47"/>
                  <a:pt x="83" y="47"/>
                </a:cubicBezTo>
                <a:cubicBezTo>
                  <a:pt x="81" y="47"/>
                  <a:pt x="80" y="46"/>
                  <a:pt x="80" y="43"/>
                </a:cubicBezTo>
                <a:cubicBezTo>
                  <a:pt x="80" y="43"/>
                  <a:pt x="80" y="43"/>
                  <a:pt x="80" y="43"/>
                </a:cubicBezTo>
                <a:cubicBezTo>
                  <a:pt x="80" y="41"/>
                  <a:pt x="81" y="40"/>
                  <a:pt x="83" y="40"/>
                </a:cubicBezTo>
                <a:cubicBezTo>
                  <a:pt x="84" y="33"/>
                  <a:pt x="88" y="28"/>
                  <a:pt x="94" y="25"/>
                </a:cubicBezTo>
                <a:cubicBezTo>
                  <a:pt x="94" y="22"/>
                  <a:pt x="94" y="22"/>
                  <a:pt x="94" y="22"/>
                </a:cubicBezTo>
                <a:cubicBezTo>
                  <a:pt x="109" y="22"/>
                  <a:pt x="109" y="22"/>
                  <a:pt x="109" y="22"/>
                </a:cubicBezTo>
                <a:cubicBezTo>
                  <a:pt x="109" y="26"/>
                  <a:pt x="109" y="26"/>
                  <a:pt x="109" y="26"/>
                </a:cubicBezTo>
                <a:cubicBezTo>
                  <a:pt x="114" y="28"/>
                  <a:pt x="118" y="34"/>
                  <a:pt x="118" y="40"/>
                </a:cubicBezTo>
                <a:close/>
                <a:moveTo>
                  <a:pt x="35" y="15"/>
                </a:moveTo>
                <a:cubicBezTo>
                  <a:pt x="45" y="15"/>
                  <a:pt x="52" y="23"/>
                  <a:pt x="52" y="32"/>
                </a:cubicBezTo>
                <a:cubicBezTo>
                  <a:pt x="52" y="33"/>
                  <a:pt x="52" y="35"/>
                  <a:pt x="52" y="36"/>
                </a:cubicBezTo>
                <a:cubicBezTo>
                  <a:pt x="52" y="36"/>
                  <a:pt x="53" y="36"/>
                  <a:pt x="53" y="36"/>
                </a:cubicBezTo>
                <a:cubicBezTo>
                  <a:pt x="63" y="36"/>
                  <a:pt x="71" y="44"/>
                  <a:pt x="71" y="54"/>
                </a:cubicBezTo>
                <a:cubicBezTo>
                  <a:pt x="71" y="63"/>
                  <a:pt x="65" y="70"/>
                  <a:pt x="56" y="72"/>
                </a:cubicBezTo>
                <a:cubicBezTo>
                  <a:pt x="56" y="80"/>
                  <a:pt x="56" y="80"/>
                  <a:pt x="56" y="80"/>
                </a:cubicBezTo>
                <a:cubicBezTo>
                  <a:pt x="56" y="81"/>
                  <a:pt x="55" y="83"/>
                  <a:pt x="54" y="83"/>
                </a:cubicBezTo>
                <a:cubicBezTo>
                  <a:pt x="54" y="83"/>
                  <a:pt x="54" y="83"/>
                  <a:pt x="54" y="83"/>
                </a:cubicBezTo>
                <a:cubicBezTo>
                  <a:pt x="52" y="83"/>
                  <a:pt x="51" y="81"/>
                  <a:pt x="51" y="80"/>
                </a:cubicBezTo>
                <a:cubicBezTo>
                  <a:pt x="51" y="72"/>
                  <a:pt x="51" y="72"/>
                  <a:pt x="51" y="72"/>
                </a:cubicBezTo>
                <a:cubicBezTo>
                  <a:pt x="50" y="72"/>
                  <a:pt x="49" y="72"/>
                  <a:pt x="48" y="71"/>
                </a:cubicBezTo>
                <a:cubicBezTo>
                  <a:pt x="48" y="85"/>
                  <a:pt x="48" y="85"/>
                  <a:pt x="48" y="85"/>
                </a:cubicBezTo>
                <a:cubicBezTo>
                  <a:pt x="48" y="87"/>
                  <a:pt x="47" y="88"/>
                  <a:pt x="45" y="88"/>
                </a:cubicBezTo>
                <a:cubicBezTo>
                  <a:pt x="45" y="88"/>
                  <a:pt x="45" y="88"/>
                  <a:pt x="45" y="88"/>
                </a:cubicBezTo>
                <a:cubicBezTo>
                  <a:pt x="44" y="88"/>
                  <a:pt x="43" y="87"/>
                  <a:pt x="43" y="85"/>
                </a:cubicBezTo>
                <a:cubicBezTo>
                  <a:pt x="43" y="69"/>
                  <a:pt x="43" y="69"/>
                  <a:pt x="43" y="69"/>
                </a:cubicBezTo>
                <a:cubicBezTo>
                  <a:pt x="41" y="68"/>
                  <a:pt x="40" y="67"/>
                  <a:pt x="39" y="66"/>
                </a:cubicBezTo>
                <a:cubicBezTo>
                  <a:pt x="37" y="69"/>
                  <a:pt x="34" y="71"/>
                  <a:pt x="30" y="72"/>
                </a:cubicBezTo>
                <a:cubicBezTo>
                  <a:pt x="30" y="89"/>
                  <a:pt x="30" y="89"/>
                  <a:pt x="30" y="89"/>
                </a:cubicBezTo>
                <a:cubicBezTo>
                  <a:pt x="30" y="90"/>
                  <a:pt x="29" y="92"/>
                  <a:pt x="28" y="92"/>
                </a:cubicBezTo>
                <a:cubicBezTo>
                  <a:pt x="28" y="92"/>
                  <a:pt x="28" y="92"/>
                  <a:pt x="28" y="92"/>
                </a:cubicBezTo>
                <a:cubicBezTo>
                  <a:pt x="26" y="92"/>
                  <a:pt x="25" y="90"/>
                  <a:pt x="25" y="89"/>
                </a:cubicBezTo>
                <a:cubicBezTo>
                  <a:pt x="25" y="73"/>
                  <a:pt x="25" y="73"/>
                  <a:pt x="25" y="73"/>
                </a:cubicBezTo>
                <a:cubicBezTo>
                  <a:pt x="24" y="74"/>
                  <a:pt x="23" y="74"/>
                  <a:pt x="22" y="74"/>
                </a:cubicBezTo>
                <a:cubicBezTo>
                  <a:pt x="22" y="74"/>
                  <a:pt x="22" y="74"/>
                  <a:pt x="21" y="74"/>
                </a:cubicBezTo>
                <a:cubicBezTo>
                  <a:pt x="21" y="99"/>
                  <a:pt x="21" y="99"/>
                  <a:pt x="21" y="99"/>
                </a:cubicBezTo>
                <a:cubicBezTo>
                  <a:pt x="21" y="101"/>
                  <a:pt x="20" y="103"/>
                  <a:pt x="18" y="103"/>
                </a:cubicBezTo>
                <a:cubicBezTo>
                  <a:pt x="18" y="103"/>
                  <a:pt x="18" y="103"/>
                  <a:pt x="18" y="103"/>
                </a:cubicBezTo>
                <a:cubicBezTo>
                  <a:pt x="16" y="103"/>
                  <a:pt x="14" y="101"/>
                  <a:pt x="14" y="99"/>
                </a:cubicBezTo>
                <a:cubicBezTo>
                  <a:pt x="14" y="72"/>
                  <a:pt x="14" y="72"/>
                  <a:pt x="14" y="72"/>
                </a:cubicBezTo>
                <a:cubicBezTo>
                  <a:pt x="13" y="72"/>
                  <a:pt x="12" y="71"/>
                  <a:pt x="11" y="71"/>
                </a:cubicBezTo>
                <a:cubicBezTo>
                  <a:pt x="11" y="77"/>
                  <a:pt x="11" y="77"/>
                  <a:pt x="11" y="77"/>
                </a:cubicBezTo>
                <a:cubicBezTo>
                  <a:pt x="11" y="79"/>
                  <a:pt x="10" y="80"/>
                  <a:pt x="8" y="80"/>
                </a:cubicBezTo>
                <a:cubicBezTo>
                  <a:pt x="8" y="80"/>
                  <a:pt x="8" y="80"/>
                  <a:pt x="8" y="80"/>
                </a:cubicBezTo>
                <a:cubicBezTo>
                  <a:pt x="7" y="80"/>
                  <a:pt x="6" y="79"/>
                  <a:pt x="6" y="77"/>
                </a:cubicBezTo>
                <a:cubicBezTo>
                  <a:pt x="6" y="67"/>
                  <a:pt x="6" y="67"/>
                  <a:pt x="6" y="67"/>
                </a:cubicBezTo>
                <a:cubicBezTo>
                  <a:pt x="2" y="63"/>
                  <a:pt x="0" y="57"/>
                  <a:pt x="0" y="51"/>
                </a:cubicBezTo>
                <a:cubicBezTo>
                  <a:pt x="0" y="40"/>
                  <a:pt x="8" y="31"/>
                  <a:pt x="18" y="29"/>
                </a:cubicBezTo>
                <a:cubicBezTo>
                  <a:pt x="19" y="21"/>
                  <a:pt x="27" y="15"/>
                  <a:pt x="35" y="15"/>
                </a:cubicBezTo>
                <a:close/>
                <a:moveTo>
                  <a:pt x="27" y="9"/>
                </a:moveTo>
                <a:cubicBezTo>
                  <a:pt x="28" y="9"/>
                  <a:pt x="29" y="10"/>
                  <a:pt x="29" y="12"/>
                </a:cubicBezTo>
                <a:cubicBezTo>
                  <a:pt x="29" y="13"/>
                  <a:pt x="28" y="14"/>
                  <a:pt x="27" y="14"/>
                </a:cubicBezTo>
                <a:cubicBezTo>
                  <a:pt x="25" y="14"/>
                  <a:pt x="24" y="13"/>
                  <a:pt x="24" y="12"/>
                </a:cubicBezTo>
                <a:cubicBezTo>
                  <a:pt x="24" y="10"/>
                  <a:pt x="25" y="9"/>
                  <a:pt x="27" y="9"/>
                </a:cubicBezTo>
                <a:close/>
                <a:moveTo>
                  <a:pt x="17" y="9"/>
                </a:moveTo>
                <a:cubicBezTo>
                  <a:pt x="14" y="9"/>
                  <a:pt x="12" y="11"/>
                  <a:pt x="12" y="14"/>
                </a:cubicBezTo>
                <a:cubicBezTo>
                  <a:pt x="12" y="16"/>
                  <a:pt x="14" y="18"/>
                  <a:pt x="17" y="18"/>
                </a:cubicBezTo>
                <a:cubicBezTo>
                  <a:pt x="19" y="18"/>
                  <a:pt x="22" y="16"/>
                  <a:pt x="22" y="14"/>
                </a:cubicBezTo>
                <a:cubicBezTo>
                  <a:pt x="22" y="11"/>
                  <a:pt x="19" y="9"/>
                  <a:pt x="17" y="9"/>
                </a:cubicBezTo>
                <a:close/>
                <a:moveTo>
                  <a:pt x="12" y="22"/>
                </a:moveTo>
                <a:cubicBezTo>
                  <a:pt x="11" y="22"/>
                  <a:pt x="10" y="23"/>
                  <a:pt x="10" y="24"/>
                </a:cubicBezTo>
                <a:cubicBezTo>
                  <a:pt x="10" y="25"/>
                  <a:pt x="11" y="26"/>
                  <a:pt x="12" y="26"/>
                </a:cubicBezTo>
                <a:cubicBezTo>
                  <a:pt x="14" y="26"/>
                  <a:pt x="14" y="25"/>
                  <a:pt x="14" y="24"/>
                </a:cubicBezTo>
                <a:cubicBezTo>
                  <a:pt x="14" y="23"/>
                  <a:pt x="14" y="22"/>
                  <a:pt x="12" y="22"/>
                </a:cubicBezTo>
                <a:close/>
                <a:moveTo>
                  <a:pt x="84" y="7"/>
                </a:moveTo>
                <a:cubicBezTo>
                  <a:pt x="85" y="7"/>
                  <a:pt x="85" y="8"/>
                  <a:pt x="85" y="9"/>
                </a:cubicBezTo>
                <a:cubicBezTo>
                  <a:pt x="85" y="10"/>
                  <a:pt x="84" y="11"/>
                  <a:pt x="83" y="10"/>
                </a:cubicBezTo>
                <a:cubicBezTo>
                  <a:pt x="58" y="4"/>
                  <a:pt x="58" y="4"/>
                  <a:pt x="58" y="4"/>
                </a:cubicBezTo>
                <a:cubicBezTo>
                  <a:pt x="57" y="3"/>
                  <a:pt x="56" y="2"/>
                  <a:pt x="57" y="1"/>
                </a:cubicBezTo>
                <a:cubicBezTo>
                  <a:pt x="57" y="1"/>
                  <a:pt x="58" y="0"/>
                  <a:pt x="59" y="0"/>
                </a:cubicBezTo>
                <a:cubicBezTo>
                  <a:pt x="84" y="7"/>
                  <a:pt x="84" y="7"/>
                  <a:pt x="84" y="7"/>
                </a:cubicBezTo>
                <a:close/>
                <a:moveTo>
                  <a:pt x="83" y="16"/>
                </a:moveTo>
                <a:cubicBezTo>
                  <a:pt x="58" y="23"/>
                  <a:pt x="58" y="23"/>
                  <a:pt x="58" y="23"/>
                </a:cubicBezTo>
                <a:cubicBezTo>
                  <a:pt x="57" y="23"/>
                  <a:pt x="56" y="24"/>
                  <a:pt x="57" y="25"/>
                </a:cubicBezTo>
                <a:cubicBezTo>
                  <a:pt x="57" y="26"/>
                  <a:pt x="58" y="27"/>
                  <a:pt x="59" y="26"/>
                </a:cubicBezTo>
                <a:cubicBezTo>
                  <a:pt x="84" y="20"/>
                  <a:pt x="84" y="20"/>
                  <a:pt x="84" y="20"/>
                </a:cubicBezTo>
                <a:cubicBezTo>
                  <a:pt x="85" y="19"/>
                  <a:pt x="86" y="18"/>
                  <a:pt x="85" y="17"/>
                </a:cubicBezTo>
                <a:cubicBezTo>
                  <a:pt x="85" y="17"/>
                  <a:pt x="84" y="16"/>
                  <a:pt x="83" y="16"/>
                </a:cubicBezTo>
                <a:close/>
                <a:moveTo>
                  <a:pt x="83" y="12"/>
                </a:moveTo>
                <a:cubicBezTo>
                  <a:pt x="57" y="12"/>
                  <a:pt x="57" y="12"/>
                  <a:pt x="57" y="12"/>
                </a:cubicBezTo>
                <a:cubicBezTo>
                  <a:pt x="56" y="12"/>
                  <a:pt x="55" y="12"/>
                  <a:pt x="55" y="13"/>
                </a:cubicBezTo>
                <a:cubicBezTo>
                  <a:pt x="55" y="14"/>
                  <a:pt x="56" y="15"/>
                  <a:pt x="57" y="15"/>
                </a:cubicBezTo>
                <a:cubicBezTo>
                  <a:pt x="83" y="15"/>
                  <a:pt x="83" y="15"/>
                  <a:pt x="83" y="15"/>
                </a:cubicBezTo>
                <a:cubicBezTo>
                  <a:pt x="84" y="15"/>
                  <a:pt x="85" y="14"/>
                  <a:pt x="85" y="13"/>
                </a:cubicBezTo>
                <a:cubicBezTo>
                  <a:pt x="85" y="12"/>
                  <a:pt x="84" y="12"/>
                  <a:pt x="83" y="12"/>
                </a:cubicBezTo>
                <a:close/>
                <a:moveTo>
                  <a:pt x="99" y="11"/>
                </a:moveTo>
                <a:cubicBezTo>
                  <a:pt x="100" y="11"/>
                  <a:pt x="101" y="12"/>
                  <a:pt x="101" y="13"/>
                </a:cubicBezTo>
                <a:cubicBezTo>
                  <a:pt x="101" y="14"/>
                  <a:pt x="100" y="15"/>
                  <a:pt x="99" y="15"/>
                </a:cubicBezTo>
                <a:cubicBezTo>
                  <a:pt x="98" y="15"/>
                  <a:pt x="97" y="14"/>
                  <a:pt x="97" y="13"/>
                </a:cubicBezTo>
                <a:cubicBezTo>
                  <a:pt x="97" y="12"/>
                  <a:pt x="98" y="11"/>
                  <a:pt x="99" y="11"/>
                </a:cubicBezTo>
                <a:close/>
                <a:moveTo>
                  <a:pt x="96" y="6"/>
                </a:moveTo>
                <a:cubicBezTo>
                  <a:pt x="96" y="20"/>
                  <a:pt x="96" y="20"/>
                  <a:pt x="96" y="20"/>
                </a:cubicBezTo>
                <a:cubicBezTo>
                  <a:pt x="106" y="20"/>
                  <a:pt x="106" y="20"/>
                  <a:pt x="106" y="20"/>
                </a:cubicBezTo>
                <a:cubicBezTo>
                  <a:pt x="106" y="6"/>
                  <a:pt x="106" y="6"/>
                  <a:pt x="106" y="6"/>
                </a:cubicBezTo>
                <a:lnTo>
                  <a:pt x="96"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nvGrpSpPr>
          <p:cNvPr id="2" name="组合 1"/>
          <p:cNvGrpSpPr/>
          <p:nvPr/>
        </p:nvGrpSpPr>
        <p:grpSpPr bwMode="auto">
          <a:xfrm>
            <a:off x="444500" y="1792923"/>
            <a:ext cx="2613025" cy="4094162"/>
            <a:chOff x="3413641" y="1576619"/>
            <a:chExt cx="2613025" cy="4094163"/>
          </a:xfrm>
        </p:grpSpPr>
        <p:sp>
          <p:nvSpPr>
            <p:cNvPr id="3" name="矩形 2"/>
            <p:cNvSpPr/>
            <p:nvPr/>
          </p:nvSpPr>
          <p:spPr>
            <a:xfrm>
              <a:off x="3413641" y="1576619"/>
              <a:ext cx="2613025"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 name="文本框 35"/>
            <p:cNvSpPr txBox="1">
              <a:spLocks noChangeArrowheads="1"/>
            </p:cNvSpPr>
            <p:nvPr/>
          </p:nvSpPr>
          <p:spPr bwMode="auto">
            <a:xfrm>
              <a:off x="3566041" y="3721649"/>
              <a:ext cx="2341562"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fontAlgn="auto">
                <a:lnSpc>
                  <a:spcPct val="150000"/>
                </a:lnSpc>
                <a:spcBef>
                  <a:spcPct val="0"/>
                </a:spcBef>
                <a:buFontTx/>
                <a:buNone/>
              </a:pPr>
              <a:r>
                <a:rPr lang="zh-CN" altLang="en-US" sz="1800">
                  <a:solidFill>
                    <a:srgbClr val="FFFFFF"/>
                  </a:solidFill>
                  <a:latin typeface="微软雅黑" panose="020B0503020204020204" charset="-122"/>
                  <a:ea typeface="微软雅黑" panose="020B0503020204020204" charset="-122"/>
                </a:rPr>
                <a:t>和</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r>
                <a:rPr lang="zh-CN" altLang="en-US" sz="1800">
                  <a:solidFill>
                    <a:srgbClr val="FFFFFF"/>
                  </a:solidFill>
                  <a:latin typeface="微软雅黑" panose="020B0503020204020204" charset="-122"/>
                  <a:ea typeface="微软雅黑" panose="020B0503020204020204" charset="-122"/>
                </a:rPr>
                <a:t>或</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r>
                <a:rPr lang="zh-CN" altLang="en-US" sz="1800">
                  <a:solidFill>
                    <a:srgbClr val="FFFFFF"/>
                  </a:solidFill>
                  <a:latin typeface="微软雅黑" panose="020B0503020204020204" charset="-122"/>
                  <a:ea typeface="微软雅黑" panose="020B0503020204020204" charset="-122"/>
                </a:rPr>
                <a:t>顿号</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r>
                <a:rPr lang="en-US" altLang="zh-CN" sz="1800">
                  <a:solidFill>
                    <a:srgbClr val="FFFFFF"/>
                  </a:solidFill>
                  <a:latin typeface="微软雅黑" panose="020B0503020204020204" charset="-122"/>
                  <a:ea typeface="微软雅黑" panose="020B0503020204020204" charset="-122"/>
                </a:rPr>
                <a:t>......</a:t>
              </a:r>
              <a:endParaRPr lang="zh-CN" altLang="en-US" sz="1800">
                <a:solidFill>
                  <a:srgbClr val="FFFFFF"/>
                </a:solidFill>
                <a:latin typeface="微软雅黑" panose="020B0503020204020204" charset="-122"/>
                <a:ea typeface="微软雅黑" panose="020B0503020204020204" charset="-122"/>
              </a:endParaRPr>
            </a:p>
          </p:txBody>
        </p:sp>
        <p:sp>
          <p:nvSpPr>
            <p:cNvPr id="5" name="矩形 37"/>
            <p:cNvSpPr>
              <a:spLocks noChangeArrowheads="1"/>
            </p:cNvSpPr>
            <p:nvPr/>
          </p:nvSpPr>
          <p:spPr bwMode="auto">
            <a:xfrm>
              <a:off x="3950216" y="2964729"/>
              <a:ext cx="153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联合关系</a:t>
              </a:r>
              <a:endParaRPr lang="zh-CN" altLang="en-US" sz="2400" b="1">
                <a:solidFill>
                  <a:srgbClr val="FFFFFF"/>
                </a:solidFill>
                <a:latin typeface="微软雅黑" panose="020B0503020204020204" charset="-122"/>
                <a:ea typeface="微软雅黑" panose="020B0503020204020204" charset="-122"/>
              </a:endParaRPr>
            </a:p>
          </p:txBody>
        </p:sp>
        <p:cxnSp>
          <p:nvCxnSpPr>
            <p:cNvPr id="32" name="直接连接符 31"/>
            <p:cNvCxnSpPr/>
            <p:nvPr/>
          </p:nvCxnSpPr>
          <p:spPr>
            <a:xfrm>
              <a:off x="3413641"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753803" y="1425893"/>
            <a:ext cx="729488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含义：结合上下文判断并列前后</a:t>
            </a:r>
            <a:r>
              <a:rPr lang="zh-CN" altLang="en-US" sz="2800" dirty="0">
                <a:solidFill>
                  <a:srgbClr val="FF0000"/>
                </a:solidFill>
                <a:latin typeface="微软雅黑" panose="020B0503020204020204" charset="-122"/>
                <a:ea typeface="微软雅黑" panose="020B0503020204020204" charset="-122"/>
              </a:rPr>
              <a:t>一致</a:t>
            </a:r>
            <a:r>
              <a:rPr lang="zh-CN" altLang="en-US" sz="2800" dirty="0">
                <a:latin typeface="微软雅黑" panose="020B0503020204020204" charset="-122"/>
                <a:ea typeface="微软雅黑" panose="020B0503020204020204" charset="-122"/>
              </a:rPr>
              <a:t>或</a:t>
            </a:r>
            <a:r>
              <a:rPr lang="zh-CN" altLang="en-US" sz="2800" dirty="0">
                <a:solidFill>
                  <a:srgbClr val="FF0000"/>
                </a:solidFill>
                <a:latin typeface="微软雅黑" panose="020B0503020204020204" charset="-122"/>
                <a:ea typeface="微软雅黑" panose="020B0503020204020204" charset="-122"/>
              </a:rPr>
              <a:t>不一致</a:t>
            </a:r>
            <a:endParaRPr lang="zh-CN" altLang="en-US" sz="2800" dirty="0">
              <a:solidFill>
                <a:srgbClr val="FF0000"/>
              </a:solidFill>
              <a:latin typeface="微软雅黑" panose="020B0503020204020204" charset="-122"/>
              <a:ea typeface="微软雅黑" panose="020B0503020204020204" charset="-122"/>
            </a:endParaRPr>
          </a:p>
        </p:txBody>
      </p:sp>
      <p:sp>
        <p:nvSpPr>
          <p:cNvPr id="11" name="左大括号 10"/>
          <p:cNvSpPr/>
          <p:nvPr/>
        </p:nvSpPr>
        <p:spPr>
          <a:xfrm>
            <a:off x="5190490" y="2690178"/>
            <a:ext cx="401638" cy="2219325"/>
          </a:xfrm>
          <a:prstGeom prst="leftBrace">
            <a:avLst>
              <a:gd name="adj1" fmla="val 114146"/>
              <a:gd name="adj2" fmla="val 48512"/>
            </a:avLst>
          </a:prstGeom>
          <a:solidFill>
            <a:schemeClr val="accent1"/>
          </a:solidFill>
          <a:ln w="9525" cap="flat" cmpd="sng">
            <a:solidFill>
              <a:schemeClr val="tx1"/>
            </a:solidFill>
            <a:prstDash val="solid"/>
            <a:headEnd type="none" w="med" len="med"/>
            <a:tailEnd type="arrow" w="med" len="med"/>
          </a:ln>
        </p:spPr>
        <p:txBody>
          <a:bodyPr anchor="ctr"/>
          <a:p>
            <a:pPr lvl="0" algn="ctr"/>
            <a:endParaRPr lang="zh-CN" altLang="en-US" sz="2800" dirty="0">
              <a:latin typeface="微软雅黑" panose="020B0503020204020204" charset="-122"/>
              <a:ea typeface="微软雅黑" panose="020B0503020204020204" charset="-122"/>
            </a:endParaRPr>
          </a:p>
        </p:txBody>
      </p:sp>
      <p:sp>
        <p:nvSpPr>
          <p:cNvPr id="12" name="TextBox 11"/>
          <p:cNvSpPr txBox="1"/>
          <p:nvPr/>
        </p:nvSpPr>
        <p:spPr>
          <a:xfrm>
            <a:off x="5708015" y="2634615"/>
            <a:ext cx="196088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标点：顿号</a:t>
            </a:r>
            <a:endParaRPr lang="zh-CN" altLang="en-US" sz="2800" dirty="0">
              <a:latin typeface="微软雅黑" panose="020B0503020204020204" charset="-122"/>
              <a:ea typeface="微软雅黑" panose="020B0503020204020204" charset="-122"/>
            </a:endParaRPr>
          </a:p>
        </p:txBody>
      </p:sp>
      <p:sp>
        <p:nvSpPr>
          <p:cNvPr id="14" name="TextBox 13"/>
          <p:cNvSpPr txBox="1"/>
          <p:nvPr/>
        </p:nvSpPr>
        <p:spPr>
          <a:xfrm>
            <a:off x="5708015" y="4025265"/>
            <a:ext cx="409448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词语：和、并且、与、或</a:t>
            </a:r>
            <a:endParaRPr lang="zh-CN" altLang="en-US" sz="2800" dirty="0">
              <a:latin typeface="微软雅黑" panose="020B0503020204020204" charset="-122"/>
              <a:ea typeface="微软雅黑" panose="020B0503020204020204" charset="-122"/>
            </a:endParaRPr>
          </a:p>
        </p:txBody>
      </p:sp>
      <p:sp>
        <p:nvSpPr>
          <p:cNvPr id="10" name="TextBox 9"/>
          <p:cNvSpPr txBox="1"/>
          <p:nvPr/>
        </p:nvSpPr>
        <p:spPr>
          <a:xfrm>
            <a:off x="5708015" y="3329940"/>
            <a:ext cx="196088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标点：分号</a:t>
            </a:r>
            <a:endParaRPr lang="zh-CN" altLang="en-US" sz="2800" dirty="0">
              <a:latin typeface="微软雅黑" panose="020B0503020204020204" charset="-122"/>
              <a:ea typeface="微软雅黑" panose="020B0503020204020204" charset="-122"/>
            </a:endParaRPr>
          </a:p>
        </p:txBody>
      </p:sp>
      <p:sp>
        <p:nvSpPr>
          <p:cNvPr id="6" name="TextBox 16"/>
          <p:cNvSpPr txBox="1"/>
          <p:nvPr/>
        </p:nvSpPr>
        <p:spPr>
          <a:xfrm>
            <a:off x="5738178" y="4690428"/>
            <a:ext cx="196088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修辞：排比</a:t>
            </a:r>
            <a:endParaRPr lang="zh-CN" altLang="en-US" sz="2800" dirty="0">
              <a:latin typeface="微软雅黑" panose="020B0503020204020204" charset="-122"/>
              <a:ea typeface="微软雅黑" panose="020B0503020204020204" charset="-122"/>
            </a:endParaRPr>
          </a:p>
        </p:txBody>
      </p:sp>
      <p:sp>
        <p:nvSpPr>
          <p:cNvPr id="8" name="TextBox 7"/>
          <p:cNvSpPr txBox="1"/>
          <p:nvPr/>
        </p:nvSpPr>
        <p:spPr>
          <a:xfrm>
            <a:off x="3584893" y="3476625"/>
            <a:ext cx="160528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表现形式</a:t>
            </a:r>
            <a:endParaRPr lang="zh-CN" altLang="en-US" sz="2800" dirty="0">
              <a:latin typeface="微软雅黑" panose="020B0503020204020204" charset="-122"/>
              <a:ea typeface="微软雅黑" panose="020B0503020204020204" charset="-122"/>
            </a:endParaRPr>
          </a:p>
        </p:txBody>
      </p:sp>
      <p:sp>
        <p:nvSpPr>
          <p:cNvPr id="15" name="TextBox 14"/>
          <p:cNvSpPr txBox="1"/>
          <p:nvPr/>
        </p:nvSpPr>
        <p:spPr>
          <a:xfrm>
            <a:off x="4465320" y="5421630"/>
            <a:ext cx="5872480" cy="953135"/>
          </a:xfrm>
          <a:prstGeom prst="rect">
            <a:avLst/>
          </a:prstGeom>
          <a:noFill/>
          <a:ln w="9525">
            <a:noFill/>
          </a:ln>
        </p:spPr>
        <p:txBody>
          <a:bodyPr wrap="none">
            <a:spAutoFit/>
          </a:bodyPr>
          <a:p>
            <a:pPr lvl="0" algn="l"/>
            <a:r>
              <a:rPr lang="zh-CN" altLang="en-US" sz="2800" dirty="0">
                <a:solidFill>
                  <a:srgbClr val="FF0000"/>
                </a:solidFill>
                <a:latin typeface="微软雅黑" panose="020B0503020204020204" charset="-122"/>
                <a:ea typeface="微软雅黑" panose="020B0503020204020204" charset="-122"/>
              </a:rPr>
              <a:t>（顿号连接一般一致，后面三种需要</a:t>
            </a:r>
            <a:endParaRPr lang="zh-CN" altLang="en-US" sz="2800" dirty="0">
              <a:solidFill>
                <a:srgbClr val="FF0000"/>
              </a:solidFill>
              <a:latin typeface="微软雅黑" panose="020B0503020204020204" charset="-122"/>
              <a:ea typeface="微软雅黑" panose="020B0503020204020204" charset="-122"/>
            </a:endParaRPr>
          </a:p>
          <a:p>
            <a:pPr lvl="0" algn="l"/>
            <a:r>
              <a:rPr lang="zh-CN" altLang="en-US" sz="2800" dirty="0">
                <a:solidFill>
                  <a:srgbClr val="FF0000"/>
                </a:solidFill>
                <a:latin typeface="微软雅黑" panose="020B0503020204020204" charset="-122"/>
                <a:ea typeface="微软雅黑" panose="020B0503020204020204" charset="-122"/>
                <a:sym typeface="+mn-ea"/>
              </a:rPr>
              <a:t>根据上下文和选项判断正反意</a:t>
            </a:r>
            <a:r>
              <a:rPr lang="zh-CN" altLang="en-US" sz="2800" dirty="0">
                <a:solidFill>
                  <a:srgbClr val="FF0000"/>
                </a:solidFill>
                <a:latin typeface="微软雅黑" panose="020B0503020204020204" charset="-122"/>
                <a:ea typeface="微软雅黑" panose="020B0503020204020204" charset="-122"/>
              </a:rPr>
              <a:t>）</a:t>
            </a:r>
            <a:endParaRPr lang="zh-CN" altLang="en-US" sz="2800" dirty="0">
              <a:solidFill>
                <a:srgbClr val="FF0000"/>
              </a:solidFill>
              <a:latin typeface="微软雅黑" panose="020B0503020204020204" charset="-122"/>
              <a:ea typeface="微软雅黑" panose="020B0503020204020204" charset="-122"/>
            </a:endParaRPr>
          </a:p>
        </p:txBody>
      </p:sp>
      <p:pic>
        <p:nvPicPr>
          <p:cNvPr id="9" name="图片 8" descr="QQ图片20180313140800"/>
          <p:cNvPicPr>
            <a:picLocks noChangeAspect="1"/>
          </p:cNvPicPr>
          <p:nvPr/>
        </p:nvPicPr>
        <p:blipFill>
          <a:blip r:embed="rId1"/>
          <a:stretch>
            <a:fillRect/>
          </a:stretch>
        </p:blipFill>
        <p:spPr>
          <a:xfrm>
            <a:off x="10337800" y="23495"/>
            <a:ext cx="1829435" cy="867410"/>
          </a:xfrm>
          <a:prstGeom prst="rect">
            <a:avLst/>
          </a:prstGeom>
        </p:spPr>
      </p:pic>
      <p:pic>
        <p:nvPicPr>
          <p:cNvPr id="13" name="图片 12"/>
          <p:cNvPicPr>
            <a:picLocks noChangeAspect="1"/>
          </p:cNvPicPr>
          <p:nvPr/>
        </p:nvPicPr>
        <p:blipFill>
          <a:blip r:embed="rId2"/>
          <a:stretch>
            <a:fillRect/>
          </a:stretch>
        </p:blipFill>
        <p:spPr>
          <a:xfrm>
            <a:off x="1130300" y="2108200"/>
            <a:ext cx="1156335" cy="96393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1+#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ldLvl="0" animBg="1"/>
      <p:bldP spid="12" grpId="0"/>
      <p:bldP spid="14" grpId="0"/>
      <p:bldP spid="10" grpId="0"/>
      <p:bldP spid="6" grpId="0"/>
      <p:bldP spid="8"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7350" y="1750060"/>
            <a:ext cx="9855835" cy="3415030"/>
          </a:xfrm>
          <a:prstGeom prst="rect">
            <a:avLst/>
          </a:prstGeom>
          <a:noFill/>
        </p:spPr>
        <p:txBody>
          <a:bodyPr wrap="square" rtlCol="0" anchor="t">
            <a:spAutoFit/>
          </a:bodyPr>
          <a:p>
            <a:pPr marL="0" indent="406400" algn="l" fontAlgn="auto">
              <a:lnSpc>
                <a:spcPct val="150000"/>
              </a:lnSpc>
            </a:pPr>
            <a:r>
              <a:rPr lang="en-US" altLang="zh-CN" sz="2400">
                <a:solidFill>
                  <a:srgbClr val="000000"/>
                </a:solidFill>
                <a:latin typeface="微软雅黑" panose="020B0503020204020204" charset="-122"/>
                <a:ea typeface="微软雅黑" panose="020B0503020204020204" charset="-122"/>
                <a:sym typeface="+mn-ea"/>
              </a:rPr>
              <a:t>1</a:t>
            </a:r>
            <a:r>
              <a:rPr lang="zh-CN" altLang="en-US" sz="2400">
                <a:solidFill>
                  <a:srgbClr val="000000"/>
                </a:solidFill>
                <a:latin typeface="微软雅黑" panose="020B0503020204020204" charset="-122"/>
                <a:ea typeface="微软雅黑" panose="020B0503020204020204" charset="-122"/>
                <a:sym typeface="+mn-ea"/>
              </a:rPr>
              <a:t>、</a:t>
            </a:r>
            <a:r>
              <a:rPr lang="zh-CN" sz="2400">
                <a:solidFill>
                  <a:srgbClr val="000000"/>
                </a:solidFill>
                <a:latin typeface="微软雅黑" panose="020B0503020204020204" charset="-122"/>
                <a:ea typeface="微软雅黑" panose="020B0503020204020204" charset="-122"/>
                <a:sym typeface="+mn-ea"/>
              </a:rPr>
              <a:t>可惜我生的晚，先生早年执掌学院、教学育人的风采未能亲见，于我而言始终是一大遗憾。但我又是________的，留在先生身边，十二载________、言传身教，足以受用终生。</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依次填入划横线部分最恰当的一项是：</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A.幸运 耳提面命            B.荣幸 耳熟能详</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C.可喜 耳濡目染            D.荣幸 苦口婆心</a:t>
            </a:r>
            <a:endParaRPr lang="zh-CN" sz="240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304780" y="80645"/>
            <a:ext cx="1829435" cy="867410"/>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7350" y="1750060"/>
            <a:ext cx="9855835" cy="3969385"/>
          </a:xfrm>
          <a:prstGeom prst="rect">
            <a:avLst/>
          </a:prstGeom>
          <a:noFill/>
        </p:spPr>
        <p:txBody>
          <a:bodyPr wrap="square" rtlCol="0" anchor="t">
            <a:spAutoFit/>
          </a:bodyPr>
          <a:p>
            <a:pPr marL="0" indent="406400" algn="l" fontAlgn="auto">
              <a:lnSpc>
                <a:spcPct val="150000"/>
              </a:lnSpc>
            </a:pPr>
            <a:r>
              <a:rPr lang="en-US" altLang="zh-CN" sz="2400">
                <a:solidFill>
                  <a:srgbClr val="000000"/>
                </a:solidFill>
                <a:latin typeface="微软雅黑" panose="020B0503020204020204" charset="-122"/>
                <a:ea typeface="微软雅黑" panose="020B0503020204020204" charset="-122"/>
                <a:sym typeface="+mn-ea"/>
              </a:rPr>
              <a:t>2</a:t>
            </a:r>
            <a:r>
              <a:rPr lang="zh-CN" altLang="en-US" sz="2400">
                <a:solidFill>
                  <a:srgbClr val="000000"/>
                </a:solidFill>
                <a:latin typeface="微软雅黑" panose="020B0503020204020204" charset="-122"/>
                <a:ea typeface="微软雅黑" panose="020B0503020204020204" charset="-122"/>
                <a:sym typeface="+mn-ea"/>
              </a:rPr>
              <a:t>、</a:t>
            </a:r>
            <a:r>
              <a:rPr lang="zh-CN" sz="2400">
                <a:solidFill>
                  <a:srgbClr val="000000"/>
                </a:solidFill>
                <a:latin typeface="微软雅黑" panose="020B0503020204020204" charset="-122"/>
                <a:ea typeface="微软雅黑" panose="020B0503020204020204" charset="-122"/>
                <a:sym typeface="+mn-ea"/>
              </a:rPr>
              <a:t>似曾相识的故事，只要你静心观察，就在我们生活周遭日复一日________地演出。人生旅途看起来纷繁纷沓，置身其中才知那是独来独往的终身体验——沿途的浮光掠影，何尝不是为了成就我们或丰饶或________的内在？</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依次填入划横线部分最恰当的一项是：</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A.单一式 单薄              B.木偶式 贫穷</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C.平面化 骨感              D.机械化 贫瘠</a:t>
            </a:r>
            <a:endParaRPr lang="zh-CN" sz="240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288270" y="22225"/>
            <a:ext cx="1829435" cy="867410"/>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15440" y="1301750"/>
            <a:ext cx="9855835" cy="5077460"/>
          </a:xfrm>
          <a:prstGeom prst="rect">
            <a:avLst/>
          </a:prstGeom>
          <a:noFill/>
        </p:spPr>
        <p:txBody>
          <a:bodyPr wrap="square" rtlCol="0" anchor="t">
            <a:spAutoFit/>
          </a:bodyPr>
          <a:p>
            <a:pPr marL="0" indent="406400" algn="l" fontAlgn="auto">
              <a:lnSpc>
                <a:spcPct val="150000"/>
              </a:lnSpc>
            </a:pPr>
            <a:r>
              <a:rPr lang="en-US" sz="2400">
                <a:solidFill>
                  <a:srgbClr val="000000"/>
                </a:solidFill>
                <a:latin typeface="微软雅黑" panose="020B0503020204020204" charset="-122"/>
                <a:ea typeface="微软雅黑" panose="020B0503020204020204" charset="-122"/>
                <a:sym typeface="+mn-ea"/>
              </a:rPr>
              <a:t>3</a:t>
            </a:r>
            <a:r>
              <a:rPr lang="zh-CN" altLang="en-US" sz="2400">
                <a:solidFill>
                  <a:srgbClr val="000000"/>
                </a:solidFill>
                <a:latin typeface="微软雅黑" panose="020B0503020204020204" charset="-122"/>
                <a:ea typeface="微软雅黑" panose="020B0503020204020204" charset="-122"/>
                <a:sym typeface="+mn-ea"/>
              </a:rPr>
              <a:t>、</a:t>
            </a:r>
            <a:r>
              <a:rPr sz="2400">
                <a:solidFill>
                  <a:srgbClr val="000000"/>
                </a:solidFill>
                <a:latin typeface="微软雅黑" panose="020B0503020204020204" charset="-122"/>
                <a:ea typeface="微软雅黑" panose="020B0503020204020204" charset="-122"/>
                <a:sym typeface="+mn-ea"/>
              </a:rPr>
              <a:t>古典农业社会中，人的乡愁和城市没有太大关系。彼时的乡愁大抵是怀才不遇的流荡，以及战争带来的____和乡土难返。而现在，可大多数“乡愁感慨”，是具有城市空间生存经历的人发出的；他们发愁的是“工作好不好找， “能不能买得起房子”，等等。过去随时可能返回的家乡，消失在现代化社会的大结构背景当中。他们对乡愁的____可能完全不是同一个方向，甚至可能是“城愁”。</a:t>
            </a:r>
            <a:endParaRPr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 依次填入划横线部分最恰当的一项是：</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A.背井离乡 认同             B.流离失所 认识</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C.民不聊生 认可             D.饥寒交迫 认知</a:t>
            </a:r>
            <a:endParaRPr lang="zh-CN" sz="240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290810" y="26670"/>
            <a:ext cx="1829435" cy="867410"/>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print">
            <a:lum bright="40000"/>
            <a:extLst>
              <a:ext uri="{28A0092B-C50C-407E-A947-70E740481C1C}">
                <a14:useLocalDpi xmlns:a14="http://schemas.microsoft.com/office/drawing/2010/main" val="0"/>
              </a:ext>
            </a:extLst>
          </a:blip>
          <a:srcRect l="20653" t="35617" r="1175" b="1"/>
          <a:stretch>
            <a:fillRect/>
          </a:stretch>
        </p:blipFill>
        <p:spPr>
          <a:xfrm flipV="1">
            <a:off x="1456705" y="3877684"/>
            <a:ext cx="10735296" cy="3033891"/>
          </a:xfrm>
          <a:prstGeom prst="rect">
            <a:avLst/>
          </a:prstGeom>
        </p:spPr>
      </p:pic>
      <p:pic>
        <p:nvPicPr>
          <p:cNvPr id="39" name="图片 38"/>
          <p:cNvPicPr>
            <a:picLocks noChangeAspect="1"/>
          </p:cNvPicPr>
          <p:nvPr/>
        </p:nvPicPr>
        <p:blipFill rotWithShape="1">
          <a:blip r:embed="rId1" cstate="print">
            <a:extLst>
              <a:ext uri="{28A0092B-C50C-407E-A947-70E740481C1C}">
                <a14:useLocalDpi xmlns:a14="http://schemas.microsoft.com/office/drawing/2010/main" val="0"/>
              </a:ext>
            </a:extLst>
          </a:blip>
          <a:srcRect l="20652" t="49369" r="8167" b="2"/>
          <a:stretch>
            <a:fillRect/>
          </a:stretch>
        </p:blipFill>
        <p:spPr>
          <a:xfrm flipH="1">
            <a:off x="-48683" y="1"/>
            <a:ext cx="6083464" cy="1484784"/>
          </a:xfrm>
          <a:prstGeom prst="rect">
            <a:avLst/>
          </a:prstGeom>
        </p:spPr>
      </p:pic>
      <p:sp>
        <p:nvSpPr>
          <p:cNvPr id="31" name="이등변 삼각형 30"/>
          <p:cNvSpPr/>
          <p:nvPr/>
        </p:nvSpPr>
        <p:spPr>
          <a:xfrm rot="5400000">
            <a:off x="6719345" y="2060880"/>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2" name="이등변 삼각형 31"/>
          <p:cNvSpPr/>
          <p:nvPr/>
        </p:nvSpPr>
        <p:spPr>
          <a:xfrm rot="5400000">
            <a:off x="6719345" y="2738742"/>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3" name="이등변 삼각형 32"/>
          <p:cNvSpPr/>
          <p:nvPr/>
        </p:nvSpPr>
        <p:spPr>
          <a:xfrm rot="5400000">
            <a:off x="6719345" y="3426130"/>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4" name="이등변 삼각형 33"/>
          <p:cNvSpPr/>
          <p:nvPr/>
        </p:nvSpPr>
        <p:spPr>
          <a:xfrm rot="5400000">
            <a:off x="6719345" y="4123043"/>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15" name="文本框 14"/>
          <p:cNvSpPr txBox="1"/>
          <p:nvPr/>
        </p:nvSpPr>
        <p:spPr>
          <a:xfrm>
            <a:off x="6975566" y="3911970"/>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解释关系</a:t>
            </a:r>
            <a:endParaRPr lang="zh-CN" altLang="en-US"/>
          </a:p>
        </p:txBody>
      </p:sp>
      <p:sp>
        <p:nvSpPr>
          <p:cNvPr id="16" name="文本框 15"/>
          <p:cNvSpPr txBox="1"/>
          <p:nvPr/>
        </p:nvSpPr>
        <p:spPr>
          <a:xfrm>
            <a:off x="6975566" y="3160001"/>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sz="3600" b="1"/>
              <a:t>递推关系</a:t>
            </a:r>
            <a:endParaRPr lang="zh-CN" altLang="en-US" sz="3600" b="1"/>
          </a:p>
        </p:txBody>
      </p:sp>
      <p:sp>
        <p:nvSpPr>
          <p:cNvPr id="17" name="文本框 16"/>
          <p:cNvSpPr txBox="1"/>
          <p:nvPr/>
        </p:nvSpPr>
        <p:spPr>
          <a:xfrm>
            <a:off x="6948261" y="2528046"/>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联合关系</a:t>
            </a:r>
            <a:endParaRPr lang="zh-CN" altLang="en-US"/>
          </a:p>
        </p:txBody>
      </p:sp>
      <p:sp>
        <p:nvSpPr>
          <p:cNvPr id="19" name="文本框 18"/>
          <p:cNvSpPr txBox="1"/>
          <p:nvPr/>
        </p:nvSpPr>
        <p:spPr>
          <a:xfrm>
            <a:off x="6975566" y="1868151"/>
            <a:ext cx="2526222" cy="494154"/>
          </a:xfrm>
          <a:prstGeom prst="rect">
            <a:avLst/>
          </a:prstGeom>
        </p:spPr>
        <p:txBody>
          <a:bodyPr/>
          <a:lstStyle>
            <a:lvl1pPr lvl="0"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反对关系</a:t>
            </a:r>
            <a:endParaRPr lang="zh-CN" altLang="en-US"/>
          </a:p>
        </p:txBody>
      </p:sp>
      <p:sp>
        <p:nvSpPr>
          <p:cNvPr id="21" name="文本框 20"/>
          <p:cNvSpPr txBox="1"/>
          <p:nvPr/>
        </p:nvSpPr>
        <p:spPr>
          <a:xfrm>
            <a:off x="6080700" y="3141214"/>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600" b="1">
                <a:latin typeface="微软雅黑" panose="020B0503020204020204" charset="-122"/>
                <a:ea typeface="微软雅黑" panose="020B0503020204020204" charset="-122"/>
              </a:rPr>
              <a:t>03</a:t>
            </a:r>
            <a:endParaRPr lang="en-US" altLang="zh-CN" sz="3600" b="1">
              <a:latin typeface="微软雅黑" panose="020B0503020204020204" charset="-122"/>
              <a:ea typeface="微软雅黑" panose="020B0503020204020204" charset="-122"/>
            </a:endParaRPr>
          </a:p>
        </p:txBody>
      </p:sp>
      <p:sp>
        <p:nvSpPr>
          <p:cNvPr id="24" name="文本框 23"/>
          <p:cNvSpPr txBox="1"/>
          <p:nvPr/>
        </p:nvSpPr>
        <p:spPr>
          <a:xfrm>
            <a:off x="6080084" y="2450412"/>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02</a:t>
            </a:r>
            <a:endParaRPr lang="en-US" altLang="zh-CN" sz="3200">
              <a:latin typeface="微软雅黑" panose="020B0503020204020204" charset="-122"/>
              <a:ea typeface="微软雅黑" panose="020B0503020204020204" charset="-122"/>
            </a:endParaRPr>
          </a:p>
        </p:txBody>
      </p:sp>
      <p:sp>
        <p:nvSpPr>
          <p:cNvPr id="26" name="文本框 25"/>
          <p:cNvSpPr txBox="1"/>
          <p:nvPr/>
        </p:nvSpPr>
        <p:spPr>
          <a:xfrm>
            <a:off x="6080700" y="3835656"/>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04</a:t>
            </a:r>
            <a:endParaRPr lang="zh-CN" altLang="en-US" sz="3200">
              <a:latin typeface="微软雅黑" panose="020B0503020204020204" charset="-122"/>
              <a:ea typeface="微软雅黑" panose="020B0503020204020204" charset="-122"/>
            </a:endParaRPr>
          </a:p>
        </p:txBody>
      </p:sp>
      <p:sp>
        <p:nvSpPr>
          <p:cNvPr id="27" name="文本框 26"/>
          <p:cNvSpPr txBox="1"/>
          <p:nvPr/>
        </p:nvSpPr>
        <p:spPr>
          <a:xfrm>
            <a:off x="2520315" y="2720975"/>
            <a:ext cx="2433320" cy="692150"/>
          </a:xfrm>
          <a:prstGeom prst="rect">
            <a:avLst/>
          </a:prstGeom>
        </p:spPr>
        <p:txBody>
          <a:bodyPr wrap="square" lIns="0" tIns="0" rIns="0" bIns="0">
            <a:spAutoFit/>
          </a:bodyPr>
          <a:lstStyle>
            <a:lvl1pPr lvl="0" indent="0" algn="dist">
              <a:spcBef>
                <a:spcPct val="20000"/>
              </a:spcBef>
              <a:buFont typeface="Arial" panose="020B0604020202020204" pitchFamily="34" charset="0"/>
              <a:buNone/>
              <a:defRPr sz="4500" b="1">
                <a:solidFill>
                  <a:srgbClr val="256475"/>
                </a:solidFill>
                <a:effectLst/>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t>语境分析</a:t>
            </a:r>
            <a:endParaRPr lang="zh-CN" altLang="en-US" dirty="0"/>
          </a:p>
        </p:txBody>
      </p:sp>
      <p:sp>
        <p:nvSpPr>
          <p:cNvPr id="29" name="文本框 28"/>
          <p:cNvSpPr txBox="1"/>
          <p:nvPr/>
        </p:nvSpPr>
        <p:spPr>
          <a:xfrm>
            <a:off x="6003290" y="1831975"/>
            <a:ext cx="944880" cy="530225"/>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01</a:t>
            </a:r>
            <a:endParaRPr lang="en-US" altLang="zh-CN" sz="3200">
              <a:latin typeface="微软雅黑" panose="020B0503020204020204" charset="-122"/>
              <a:ea typeface="微软雅黑" panose="020B0503020204020204" charset="-122"/>
            </a:endParaRPr>
          </a:p>
        </p:txBody>
      </p:sp>
      <p:pic>
        <p:nvPicPr>
          <p:cNvPr id="7" name="图片 6" descr="QQ图片20180313140800"/>
          <p:cNvPicPr>
            <a:picLocks noChangeAspect="1"/>
          </p:cNvPicPr>
          <p:nvPr/>
        </p:nvPicPr>
        <p:blipFill>
          <a:blip r:embed="rId2"/>
          <a:stretch>
            <a:fillRect/>
          </a:stretch>
        </p:blipFill>
        <p:spPr>
          <a:xfrm>
            <a:off x="10362565" y="125730"/>
            <a:ext cx="1829435" cy="867410"/>
          </a:xfrm>
          <a:prstGeom prst="rect">
            <a:avLst/>
          </a:prstGeom>
        </p:spPr>
      </p:pic>
    </p:spTree>
    <p:custDataLst>
      <p:tags r:id="rId3"/>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bwMode="auto">
          <a:xfrm>
            <a:off x="634365" y="1612583"/>
            <a:ext cx="2611438" cy="4298315"/>
            <a:chOff x="6188827" y="1576619"/>
            <a:chExt cx="2611438" cy="4298316"/>
          </a:xfrm>
        </p:grpSpPr>
        <p:sp>
          <p:nvSpPr>
            <p:cNvPr id="14" name="矩形 13"/>
            <p:cNvSpPr/>
            <p:nvPr/>
          </p:nvSpPr>
          <p:spPr>
            <a:xfrm>
              <a:off x="6188827" y="1576619"/>
              <a:ext cx="2611438"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15" name="文本框 31"/>
            <p:cNvSpPr txBox="1">
              <a:spLocks noChangeArrowheads="1"/>
            </p:cNvSpPr>
            <p:nvPr/>
          </p:nvSpPr>
          <p:spPr bwMode="auto">
            <a:xfrm>
              <a:off x="6324717" y="3706409"/>
              <a:ext cx="2339975" cy="216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fontAlgn="auto">
                <a:lnSpc>
                  <a:spcPct val="150000"/>
                </a:lnSpc>
                <a:spcBef>
                  <a:spcPct val="0"/>
                </a:spcBef>
                <a:buFontTx/>
                <a:buNone/>
              </a:pPr>
              <a:r>
                <a:rPr lang="zh-CN" altLang="en-US" sz="1800">
                  <a:solidFill>
                    <a:srgbClr val="FFFFFF"/>
                  </a:solidFill>
                  <a:latin typeface="微软雅黑" panose="020B0503020204020204" charset="-122"/>
                  <a:ea typeface="微软雅黑" panose="020B0503020204020204" charset="-122"/>
                </a:rPr>
                <a:t>甚至</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r>
                <a:rPr lang="zh-CN" altLang="en-US" sz="1800">
                  <a:solidFill>
                    <a:srgbClr val="FFFFFF"/>
                  </a:solidFill>
                  <a:latin typeface="微软雅黑" panose="020B0503020204020204" charset="-122"/>
                  <a:ea typeface="微软雅黑" panose="020B0503020204020204" charset="-122"/>
                </a:rPr>
                <a:t>更</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r>
                <a:rPr lang="zh-CN" altLang="en-US" sz="1800">
                  <a:solidFill>
                    <a:srgbClr val="FFFFFF"/>
                  </a:solidFill>
                  <a:latin typeface="微软雅黑" panose="020B0503020204020204" charset="-122"/>
                  <a:ea typeface="微软雅黑" panose="020B0503020204020204" charset="-122"/>
                </a:rPr>
                <a:t>何况</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r>
                <a:rPr lang="en-US" altLang="zh-CN" sz="1800">
                  <a:solidFill>
                    <a:srgbClr val="FFFFFF"/>
                  </a:solidFill>
                  <a:latin typeface="微软雅黑" panose="020B0503020204020204" charset="-122"/>
                  <a:ea typeface="微软雅黑" panose="020B0503020204020204" charset="-122"/>
                  <a:sym typeface="+mn-ea"/>
                </a:rPr>
                <a:t>......</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endParaRPr lang="zh-CN" altLang="en-US" sz="1800">
                <a:solidFill>
                  <a:srgbClr val="FFFFFF"/>
                </a:solidFill>
                <a:latin typeface="微软雅黑" panose="020B0503020204020204" charset="-122"/>
                <a:ea typeface="微软雅黑" panose="020B0503020204020204" charset="-122"/>
              </a:endParaRPr>
            </a:p>
          </p:txBody>
        </p:sp>
        <p:sp>
          <p:nvSpPr>
            <p:cNvPr id="16" name="矩形 32"/>
            <p:cNvSpPr>
              <a:spLocks noChangeArrowheads="1"/>
            </p:cNvSpPr>
            <p:nvPr/>
          </p:nvSpPr>
          <p:spPr bwMode="auto">
            <a:xfrm>
              <a:off x="6719052" y="2964729"/>
              <a:ext cx="1550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递推关系</a:t>
              </a:r>
              <a:endParaRPr lang="zh-CN" altLang="en-US" sz="2400" b="1">
                <a:solidFill>
                  <a:srgbClr val="FFFFFF"/>
                </a:solidFill>
                <a:latin typeface="微软雅黑" panose="020B0503020204020204" charset="-122"/>
                <a:ea typeface="微软雅黑" panose="020B0503020204020204" charset="-122"/>
              </a:endParaRPr>
            </a:p>
          </p:txBody>
        </p:sp>
        <p:cxnSp>
          <p:nvCxnSpPr>
            <p:cNvPr id="18" name="直接连接符 17"/>
            <p:cNvCxnSpPr/>
            <p:nvPr/>
          </p:nvCxnSpPr>
          <p:spPr>
            <a:xfrm>
              <a:off x="6188827" y="3484794"/>
              <a:ext cx="26114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789363" y="3383915"/>
            <a:ext cx="160528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表现形式</a:t>
            </a:r>
            <a:endParaRPr lang="zh-CN" altLang="en-US" sz="2800" dirty="0">
              <a:latin typeface="微软雅黑" panose="020B0503020204020204" charset="-122"/>
              <a:ea typeface="微软雅黑" panose="020B0503020204020204" charset="-122"/>
            </a:endParaRPr>
          </a:p>
        </p:txBody>
      </p:sp>
      <p:sp>
        <p:nvSpPr>
          <p:cNvPr id="11" name="左大括号 10"/>
          <p:cNvSpPr/>
          <p:nvPr/>
        </p:nvSpPr>
        <p:spPr>
          <a:xfrm>
            <a:off x="5542915" y="2904490"/>
            <a:ext cx="323850" cy="2475865"/>
          </a:xfrm>
          <a:prstGeom prst="leftBrace">
            <a:avLst>
              <a:gd name="adj1" fmla="val 90318"/>
              <a:gd name="adj2" fmla="val 50000"/>
            </a:avLst>
          </a:prstGeom>
          <a:solidFill>
            <a:schemeClr val="accent1"/>
          </a:solidFill>
          <a:ln w="9525" cap="flat" cmpd="sng">
            <a:solidFill>
              <a:schemeClr val="tx1"/>
            </a:solidFill>
            <a:prstDash val="solid"/>
            <a:headEnd type="none" w="med" len="med"/>
            <a:tailEnd type="arrow" w="med" len="med"/>
          </a:ln>
        </p:spPr>
        <p:txBody>
          <a:bodyPr anchor="ctr"/>
          <a:p>
            <a:pPr lvl="0" algn="ctr"/>
            <a:endParaRPr lang="zh-CN" altLang="en-US" sz="2800" dirty="0">
              <a:latin typeface="微软雅黑" panose="020B0503020204020204" charset="-122"/>
              <a:ea typeface="微软雅黑" panose="020B0503020204020204" charset="-122"/>
            </a:endParaRPr>
          </a:p>
        </p:txBody>
      </p:sp>
      <p:sp>
        <p:nvSpPr>
          <p:cNvPr id="12" name="TextBox 11"/>
          <p:cNvSpPr txBox="1"/>
          <p:nvPr/>
        </p:nvSpPr>
        <p:spPr>
          <a:xfrm>
            <a:off x="6014085" y="2904490"/>
            <a:ext cx="5266690" cy="953135"/>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递进关系：甚至、更、</a:t>
            </a:r>
            <a:endParaRPr lang="zh-CN" altLang="en-US" sz="2800" dirty="0">
              <a:latin typeface="微软雅黑" panose="020B0503020204020204" charset="-122"/>
              <a:ea typeface="微软雅黑" panose="020B0503020204020204" charset="-122"/>
            </a:endParaRPr>
          </a:p>
          <a:p>
            <a:pPr lvl="0"/>
            <a:r>
              <a:rPr lang="zh-CN" altLang="en-US" sz="2800" dirty="0">
                <a:latin typeface="微软雅黑" panose="020B0503020204020204" charset="-122"/>
                <a:ea typeface="微软雅黑" panose="020B0503020204020204" charset="-122"/>
              </a:rPr>
              <a:t>                 何况、不仅</a:t>
            </a:r>
            <a:r>
              <a:rPr lang="en-US" altLang="zh-CN" sz="2800" dirty="0">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还</a:t>
            </a:r>
            <a:r>
              <a:rPr lang="en-US" altLang="zh-CN" sz="2800" dirty="0">
                <a:latin typeface="微软雅黑" panose="020B0503020204020204" charset="-122"/>
                <a:ea typeface="微软雅黑" panose="020B0503020204020204" charset="-122"/>
              </a:rPr>
              <a:t>……</a:t>
            </a:r>
            <a:endParaRPr lang="zh-CN" altLang="en-US" sz="2800" dirty="0">
              <a:latin typeface="微软雅黑" panose="020B0503020204020204" charset="-122"/>
              <a:ea typeface="微软雅黑" panose="020B0503020204020204" charset="-122"/>
            </a:endParaRPr>
          </a:p>
        </p:txBody>
      </p:sp>
      <p:sp>
        <p:nvSpPr>
          <p:cNvPr id="3" name="TextBox 20"/>
          <p:cNvSpPr txBox="1"/>
          <p:nvPr/>
        </p:nvSpPr>
        <p:spPr>
          <a:xfrm>
            <a:off x="6014085" y="4984115"/>
            <a:ext cx="373888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顺承关系：然后、于是</a:t>
            </a:r>
            <a:endParaRPr lang="zh-CN" altLang="en-US" sz="2800" dirty="0">
              <a:latin typeface="微软雅黑" panose="020B0503020204020204" charset="-122"/>
              <a:ea typeface="微软雅黑" panose="020B0503020204020204" charset="-122"/>
            </a:endParaRPr>
          </a:p>
        </p:txBody>
      </p:sp>
      <p:sp>
        <p:nvSpPr>
          <p:cNvPr id="4" name="TextBox 25"/>
          <p:cNvSpPr txBox="1"/>
          <p:nvPr/>
        </p:nvSpPr>
        <p:spPr>
          <a:xfrm>
            <a:off x="6014085" y="4134803"/>
            <a:ext cx="4805680" cy="521970"/>
          </a:xfrm>
          <a:prstGeom prst="rect">
            <a:avLst/>
          </a:prstGeom>
          <a:noFill/>
          <a:ln w="9525">
            <a:noFill/>
          </a:ln>
        </p:spPr>
        <p:txBody>
          <a:bodyPr wrap="none">
            <a:spAutoFit/>
          </a:bodyPr>
          <a:p>
            <a:pPr lvl="0"/>
            <a:r>
              <a:rPr lang="zh-CN" altLang="en-US" sz="2800" dirty="0">
                <a:solidFill>
                  <a:srgbClr val="FF0000"/>
                </a:solidFill>
                <a:latin typeface="微软雅黑" panose="020B0503020204020204" charset="-122"/>
                <a:ea typeface="微软雅黑" panose="020B0503020204020204" charset="-122"/>
              </a:rPr>
              <a:t>（意思类似、语气更进一步）</a:t>
            </a:r>
            <a:endParaRPr lang="zh-CN" altLang="en-US" sz="2800" dirty="0">
              <a:solidFill>
                <a:srgbClr val="FF0000"/>
              </a:solidFill>
              <a:latin typeface="微软雅黑" panose="020B0503020204020204" charset="-122"/>
              <a:ea typeface="微软雅黑" panose="020B0503020204020204" charset="-122"/>
            </a:endParaRPr>
          </a:p>
        </p:txBody>
      </p:sp>
      <p:sp>
        <p:nvSpPr>
          <p:cNvPr id="7" name="TextBox 6"/>
          <p:cNvSpPr txBox="1"/>
          <p:nvPr/>
        </p:nvSpPr>
        <p:spPr>
          <a:xfrm>
            <a:off x="3789363" y="1457008"/>
            <a:ext cx="800608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含义：材料暗示点与所填词语构成</a:t>
            </a:r>
            <a:r>
              <a:rPr lang="zh-CN" altLang="en-US" sz="2800" dirty="0">
                <a:solidFill>
                  <a:srgbClr val="FF0000"/>
                </a:solidFill>
                <a:latin typeface="微软雅黑" panose="020B0503020204020204" charset="-122"/>
                <a:ea typeface="微软雅黑" panose="020B0503020204020204" charset="-122"/>
              </a:rPr>
              <a:t>递进</a:t>
            </a:r>
            <a:r>
              <a:rPr lang="zh-CN" altLang="en-US" sz="2800" dirty="0">
                <a:latin typeface="微软雅黑" panose="020B0503020204020204" charset="-122"/>
                <a:ea typeface="微软雅黑" panose="020B0503020204020204" charset="-122"/>
              </a:rPr>
              <a:t>或</a:t>
            </a:r>
            <a:r>
              <a:rPr lang="zh-CN" altLang="en-US" sz="2800" dirty="0">
                <a:solidFill>
                  <a:srgbClr val="FF0000"/>
                </a:solidFill>
                <a:latin typeface="微软雅黑" panose="020B0503020204020204" charset="-122"/>
                <a:ea typeface="微软雅黑" panose="020B0503020204020204" charset="-122"/>
              </a:rPr>
              <a:t>推出</a:t>
            </a:r>
            <a:r>
              <a:rPr lang="zh-CN" altLang="en-US" sz="2800" dirty="0">
                <a:latin typeface="微软雅黑" panose="020B0503020204020204" charset="-122"/>
                <a:ea typeface="微软雅黑" panose="020B0503020204020204" charset="-122"/>
              </a:rPr>
              <a:t>关系</a:t>
            </a:r>
            <a:endParaRPr lang="zh-CN" altLang="en-US" sz="2800" dirty="0">
              <a:solidFill>
                <a:srgbClr val="FF0000"/>
              </a:solidFill>
              <a:latin typeface="微软雅黑" panose="020B0503020204020204" charset="-122"/>
              <a:ea typeface="微软雅黑" panose="020B0503020204020204" charset="-122"/>
            </a:endParaRPr>
          </a:p>
        </p:txBody>
      </p:sp>
      <p:pic>
        <p:nvPicPr>
          <p:cNvPr id="5" name="图片 4" descr="QQ图片20180313140800"/>
          <p:cNvPicPr>
            <a:picLocks noChangeAspect="1"/>
          </p:cNvPicPr>
          <p:nvPr/>
        </p:nvPicPr>
        <p:blipFill>
          <a:blip r:embed="rId1"/>
          <a:stretch>
            <a:fillRect/>
          </a:stretch>
        </p:blipFill>
        <p:spPr>
          <a:xfrm>
            <a:off x="10290810" y="82550"/>
            <a:ext cx="1829435" cy="867410"/>
          </a:xfrm>
          <a:prstGeom prst="rect">
            <a:avLst/>
          </a:prstGeom>
        </p:spPr>
      </p:pic>
      <p:pic>
        <p:nvPicPr>
          <p:cNvPr id="6" name="图片 5"/>
          <p:cNvPicPr>
            <a:picLocks noChangeAspect="1"/>
          </p:cNvPicPr>
          <p:nvPr/>
        </p:nvPicPr>
        <p:blipFill>
          <a:blip r:embed="rId2"/>
          <a:stretch>
            <a:fillRect/>
          </a:stretch>
        </p:blipFill>
        <p:spPr>
          <a:xfrm>
            <a:off x="1458595" y="1906905"/>
            <a:ext cx="962660" cy="99758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ldLvl="0" animBg="1"/>
      <p:bldP spid="12" grpId="0"/>
      <p:bldP spid="3" grpId="0"/>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47165" y="1721485"/>
            <a:ext cx="9855835" cy="3415030"/>
          </a:xfrm>
          <a:prstGeom prst="rect">
            <a:avLst/>
          </a:prstGeom>
          <a:noFill/>
        </p:spPr>
        <p:txBody>
          <a:bodyPr wrap="square" rtlCol="0" anchor="t">
            <a:spAutoFit/>
          </a:bodyPr>
          <a:p>
            <a:pPr marL="0" indent="406400" algn="l" fontAlgn="auto">
              <a:lnSpc>
                <a:spcPct val="150000"/>
              </a:lnSpc>
            </a:pPr>
            <a:r>
              <a:rPr lang="en-US" altLang="zh-CN" sz="2400">
                <a:solidFill>
                  <a:srgbClr val="000000"/>
                </a:solidFill>
                <a:latin typeface="微软雅黑" panose="020B0503020204020204" charset="-122"/>
                <a:ea typeface="微软雅黑" panose="020B0503020204020204" charset="-122"/>
                <a:sym typeface="+mn-ea"/>
              </a:rPr>
              <a:t>1</a:t>
            </a:r>
            <a:r>
              <a:rPr lang="zh-CN" altLang="en-US" sz="2400">
                <a:solidFill>
                  <a:srgbClr val="000000"/>
                </a:solidFill>
                <a:latin typeface="微软雅黑" panose="020B0503020204020204" charset="-122"/>
                <a:ea typeface="微软雅黑" panose="020B0503020204020204" charset="-122"/>
                <a:sym typeface="+mn-ea"/>
              </a:rPr>
              <a:t>、</a:t>
            </a:r>
            <a:r>
              <a:rPr lang="zh-CN" sz="2400">
                <a:solidFill>
                  <a:srgbClr val="000000"/>
                </a:solidFill>
                <a:latin typeface="微软雅黑" panose="020B0503020204020204" charset="-122"/>
                <a:ea typeface="微软雅黑" panose="020B0503020204020204" charset="-122"/>
                <a:sym typeface="+mn-ea"/>
              </a:rPr>
              <a:t>我们每一个人生来都是一样________的，而且在我们的身上还随带着很多不好的东西。譬如我们每一个人都爱争强斗狠，但是又爱贪懒好闲，这便种下了________的种子。</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依次填入划横线部分最恰当的一项是：</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A.善良 愚昧          B.天真 好胜</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C.聪明 狡猾          D.平凡 堕落</a:t>
            </a:r>
            <a:endParaRPr lang="zh-CN" sz="240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276840" y="69215"/>
            <a:ext cx="1829435" cy="867410"/>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7350" y="1750060"/>
            <a:ext cx="9855835" cy="3969385"/>
          </a:xfrm>
          <a:prstGeom prst="rect">
            <a:avLst/>
          </a:prstGeom>
          <a:noFill/>
        </p:spPr>
        <p:txBody>
          <a:bodyPr wrap="square" rtlCol="0" anchor="t">
            <a:spAutoFit/>
          </a:bodyPr>
          <a:p>
            <a:pPr marL="0" indent="406400" algn="l" fontAlgn="auto">
              <a:lnSpc>
                <a:spcPct val="150000"/>
              </a:lnSpc>
            </a:pPr>
            <a:r>
              <a:rPr lang="en-US" altLang="zh-CN" sz="2400">
                <a:solidFill>
                  <a:srgbClr val="000000"/>
                </a:solidFill>
                <a:latin typeface="微软雅黑" panose="020B0503020204020204" charset="-122"/>
                <a:ea typeface="微软雅黑" panose="020B0503020204020204" charset="-122"/>
                <a:sym typeface="+mn-ea"/>
              </a:rPr>
              <a:t>2</a:t>
            </a:r>
            <a:r>
              <a:rPr lang="zh-CN" altLang="en-US" sz="2400">
                <a:solidFill>
                  <a:srgbClr val="000000"/>
                </a:solidFill>
                <a:latin typeface="微软雅黑" panose="020B0503020204020204" charset="-122"/>
                <a:ea typeface="微软雅黑" panose="020B0503020204020204" charset="-122"/>
                <a:sym typeface="+mn-ea"/>
              </a:rPr>
              <a:t>、</a:t>
            </a:r>
            <a:r>
              <a:rPr lang="zh-CN" sz="2400">
                <a:solidFill>
                  <a:srgbClr val="000000"/>
                </a:solidFill>
                <a:latin typeface="微软雅黑" panose="020B0503020204020204" charset="-122"/>
                <a:ea typeface="微软雅黑" panose="020B0503020204020204" charset="-122"/>
                <a:sym typeface="+mn-ea"/>
              </a:rPr>
              <a:t>在人类历史上，科技发明和人工工程曾导致不少“出人意料”、“始料不及”甚至“________”的结果。如果想少出一些这样的事，我们就应该对大自然始终保持一份________，在推广新技术、上马新工程之前多一些研究评估，少一些独断专行。</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依次填入划横线部分最恰当的一项是：</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A.事与愿违 敬畏            B.事倍功半 谨慎</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C.针锋相对 尊重            D.南辕北辙 克制</a:t>
            </a:r>
            <a:endParaRPr lang="zh-CN" sz="240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262870" y="55245"/>
            <a:ext cx="1829435" cy="867410"/>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print">
            <a:lum bright="40000"/>
            <a:extLst>
              <a:ext uri="{28A0092B-C50C-407E-A947-70E740481C1C}">
                <a14:useLocalDpi xmlns:a14="http://schemas.microsoft.com/office/drawing/2010/main" val="0"/>
              </a:ext>
            </a:extLst>
          </a:blip>
          <a:srcRect l="20653" t="35617" r="1175" b="1"/>
          <a:stretch>
            <a:fillRect/>
          </a:stretch>
        </p:blipFill>
        <p:spPr>
          <a:xfrm flipV="1">
            <a:off x="1456705" y="3877684"/>
            <a:ext cx="10735296" cy="3033891"/>
          </a:xfrm>
          <a:prstGeom prst="rect">
            <a:avLst/>
          </a:prstGeom>
        </p:spPr>
      </p:pic>
      <p:pic>
        <p:nvPicPr>
          <p:cNvPr id="39" name="图片 38"/>
          <p:cNvPicPr>
            <a:picLocks noChangeAspect="1"/>
          </p:cNvPicPr>
          <p:nvPr/>
        </p:nvPicPr>
        <p:blipFill rotWithShape="1">
          <a:blip r:embed="rId1" cstate="print">
            <a:extLst>
              <a:ext uri="{28A0092B-C50C-407E-A947-70E740481C1C}">
                <a14:useLocalDpi xmlns:a14="http://schemas.microsoft.com/office/drawing/2010/main" val="0"/>
              </a:ext>
            </a:extLst>
          </a:blip>
          <a:srcRect l="20652" t="49369" r="8167" b="2"/>
          <a:stretch>
            <a:fillRect/>
          </a:stretch>
        </p:blipFill>
        <p:spPr>
          <a:xfrm flipH="1">
            <a:off x="-48683" y="1"/>
            <a:ext cx="6083464" cy="1484784"/>
          </a:xfrm>
          <a:prstGeom prst="rect">
            <a:avLst/>
          </a:prstGeom>
        </p:spPr>
      </p:pic>
      <p:sp>
        <p:nvSpPr>
          <p:cNvPr id="31" name="이등변 삼각형 30"/>
          <p:cNvSpPr/>
          <p:nvPr/>
        </p:nvSpPr>
        <p:spPr>
          <a:xfrm rot="5400000">
            <a:off x="6719345" y="2060880"/>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2" name="이등변 삼각형 31"/>
          <p:cNvSpPr/>
          <p:nvPr/>
        </p:nvSpPr>
        <p:spPr>
          <a:xfrm rot="5400000">
            <a:off x="6719345" y="2738742"/>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3" name="이등변 삼각형 32"/>
          <p:cNvSpPr/>
          <p:nvPr/>
        </p:nvSpPr>
        <p:spPr>
          <a:xfrm rot="5400000">
            <a:off x="6719345" y="3426130"/>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4" name="이등변 삼각형 33"/>
          <p:cNvSpPr/>
          <p:nvPr/>
        </p:nvSpPr>
        <p:spPr>
          <a:xfrm rot="5400000">
            <a:off x="6719345" y="4123043"/>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15" name="文本框 14"/>
          <p:cNvSpPr txBox="1"/>
          <p:nvPr/>
        </p:nvSpPr>
        <p:spPr>
          <a:xfrm>
            <a:off x="6948261" y="3853550"/>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sz="3600" b="1"/>
              <a:t>解释关系</a:t>
            </a:r>
            <a:endParaRPr lang="zh-CN" altLang="en-US" sz="3600" b="1"/>
          </a:p>
        </p:txBody>
      </p:sp>
      <p:sp>
        <p:nvSpPr>
          <p:cNvPr id="16" name="文本框 15"/>
          <p:cNvSpPr txBox="1"/>
          <p:nvPr/>
        </p:nvSpPr>
        <p:spPr>
          <a:xfrm>
            <a:off x="6975566" y="3215881"/>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递推关系</a:t>
            </a:r>
            <a:endParaRPr lang="zh-CN" altLang="en-US"/>
          </a:p>
        </p:txBody>
      </p:sp>
      <p:sp>
        <p:nvSpPr>
          <p:cNvPr id="17" name="文本框 16"/>
          <p:cNvSpPr txBox="1"/>
          <p:nvPr/>
        </p:nvSpPr>
        <p:spPr>
          <a:xfrm>
            <a:off x="6948261" y="2528046"/>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联合关系</a:t>
            </a:r>
            <a:endParaRPr lang="zh-CN" altLang="en-US"/>
          </a:p>
        </p:txBody>
      </p:sp>
      <p:sp>
        <p:nvSpPr>
          <p:cNvPr id="19" name="文本框 18"/>
          <p:cNvSpPr txBox="1"/>
          <p:nvPr/>
        </p:nvSpPr>
        <p:spPr>
          <a:xfrm>
            <a:off x="6975566" y="1868151"/>
            <a:ext cx="2526222" cy="494154"/>
          </a:xfrm>
          <a:prstGeom prst="rect">
            <a:avLst/>
          </a:prstGeom>
        </p:spPr>
        <p:txBody>
          <a:bodyPr/>
          <a:lstStyle>
            <a:lvl1pPr lvl="0"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反对关系</a:t>
            </a:r>
            <a:endParaRPr lang="zh-CN" altLang="en-US"/>
          </a:p>
        </p:txBody>
      </p:sp>
      <p:sp>
        <p:nvSpPr>
          <p:cNvPr id="21" name="文本框 20"/>
          <p:cNvSpPr txBox="1"/>
          <p:nvPr/>
        </p:nvSpPr>
        <p:spPr>
          <a:xfrm>
            <a:off x="6080700" y="3141214"/>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03</a:t>
            </a:r>
            <a:endParaRPr lang="en-US" altLang="zh-CN" sz="3200">
              <a:latin typeface="微软雅黑" panose="020B0503020204020204" charset="-122"/>
              <a:ea typeface="微软雅黑" panose="020B0503020204020204" charset="-122"/>
            </a:endParaRPr>
          </a:p>
        </p:txBody>
      </p:sp>
      <p:sp>
        <p:nvSpPr>
          <p:cNvPr id="24" name="文本框 23"/>
          <p:cNvSpPr txBox="1"/>
          <p:nvPr/>
        </p:nvSpPr>
        <p:spPr>
          <a:xfrm>
            <a:off x="6080084" y="2450412"/>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02</a:t>
            </a:r>
            <a:endParaRPr lang="en-US" altLang="zh-CN" sz="3200">
              <a:latin typeface="微软雅黑" panose="020B0503020204020204" charset="-122"/>
              <a:ea typeface="微软雅黑" panose="020B0503020204020204" charset="-122"/>
            </a:endParaRPr>
          </a:p>
        </p:txBody>
      </p:sp>
      <p:sp>
        <p:nvSpPr>
          <p:cNvPr id="26" name="文本框 25"/>
          <p:cNvSpPr txBox="1"/>
          <p:nvPr/>
        </p:nvSpPr>
        <p:spPr>
          <a:xfrm>
            <a:off x="6080700" y="3835656"/>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600" b="1">
                <a:latin typeface="微软雅黑" panose="020B0503020204020204" charset="-122"/>
                <a:ea typeface="微软雅黑" panose="020B0503020204020204" charset="-122"/>
              </a:rPr>
              <a:t>04</a:t>
            </a:r>
            <a:endParaRPr lang="en-US" altLang="zh-CN" sz="3600" b="1">
              <a:latin typeface="微软雅黑" panose="020B0503020204020204" charset="-122"/>
              <a:ea typeface="微软雅黑" panose="020B0503020204020204" charset="-122"/>
            </a:endParaRPr>
          </a:p>
        </p:txBody>
      </p:sp>
      <p:sp>
        <p:nvSpPr>
          <p:cNvPr id="27" name="文本框 26"/>
          <p:cNvSpPr txBox="1"/>
          <p:nvPr/>
        </p:nvSpPr>
        <p:spPr>
          <a:xfrm>
            <a:off x="2520315" y="2720975"/>
            <a:ext cx="2433320" cy="692150"/>
          </a:xfrm>
          <a:prstGeom prst="rect">
            <a:avLst/>
          </a:prstGeom>
        </p:spPr>
        <p:txBody>
          <a:bodyPr wrap="square" lIns="0" tIns="0" rIns="0" bIns="0">
            <a:spAutoFit/>
          </a:bodyPr>
          <a:lstStyle>
            <a:lvl1pPr lvl="0" indent="0" algn="dist">
              <a:spcBef>
                <a:spcPct val="20000"/>
              </a:spcBef>
              <a:buFont typeface="Arial" panose="020B0604020202020204" pitchFamily="34" charset="0"/>
              <a:buNone/>
              <a:defRPr sz="4500" b="1">
                <a:solidFill>
                  <a:srgbClr val="256475"/>
                </a:solidFill>
                <a:effectLst/>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t>语境分析</a:t>
            </a:r>
            <a:endParaRPr lang="zh-CN" altLang="en-US" dirty="0"/>
          </a:p>
        </p:txBody>
      </p:sp>
      <p:sp>
        <p:nvSpPr>
          <p:cNvPr id="29" name="文本框 28"/>
          <p:cNvSpPr txBox="1"/>
          <p:nvPr/>
        </p:nvSpPr>
        <p:spPr>
          <a:xfrm>
            <a:off x="6003290" y="1831975"/>
            <a:ext cx="944880" cy="530225"/>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01</a:t>
            </a:r>
            <a:endParaRPr lang="en-US" altLang="zh-CN" sz="3200">
              <a:latin typeface="微软雅黑" panose="020B0503020204020204" charset="-122"/>
              <a:ea typeface="微软雅黑" panose="020B0503020204020204" charset="-122"/>
            </a:endParaRPr>
          </a:p>
        </p:txBody>
      </p:sp>
      <p:pic>
        <p:nvPicPr>
          <p:cNvPr id="7" name="图片 6" descr="QQ图片20180313140800"/>
          <p:cNvPicPr>
            <a:picLocks noChangeAspect="1"/>
          </p:cNvPicPr>
          <p:nvPr/>
        </p:nvPicPr>
        <p:blipFill>
          <a:blip r:embed="rId2"/>
          <a:stretch>
            <a:fillRect/>
          </a:stretch>
        </p:blipFill>
        <p:spPr>
          <a:xfrm>
            <a:off x="10278745" y="98425"/>
            <a:ext cx="1829435" cy="867410"/>
          </a:xfrm>
          <a:prstGeom prst="rect">
            <a:avLst/>
          </a:prstGeom>
        </p:spPr>
      </p:pic>
    </p:spTree>
    <p:custDataLst>
      <p:tags r:id="rId3"/>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bwMode="auto">
          <a:xfrm>
            <a:off x="651510" y="1509078"/>
            <a:ext cx="2611438" cy="4094162"/>
            <a:chOff x="6188827" y="1576619"/>
            <a:chExt cx="2611438" cy="4094163"/>
          </a:xfrm>
        </p:grpSpPr>
        <p:sp>
          <p:nvSpPr>
            <p:cNvPr id="9" name="矩形 8"/>
            <p:cNvSpPr/>
            <p:nvPr/>
          </p:nvSpPr>
          <p:spPr>
            <a:xfrm>
              <a:off x="6188827" y="1576619"/>
              <a:ext cx="2611438"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10" name="文本框 31"/>
            <p:cNvSpPr txBox="1">
              <a:spLocks noChangeArrowheads="1"/>
            </p:cNvSpPr>
            <p:nvPr/>
          </p:nvSpPr>
          <p:spPr bwMode="auto">
            <a:xfrm>
              <a:off x="6324717" y="3706409"/>
              <a:ext cx="233997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fontAlgn="auto">
                <a:lnSpc>
                  <a:spcPct val="150000"/>
                </a:lnSpc>
                <a:spcBef>
                  <a:spcPct val="0"/>
                </a:spcBef>
                <a:buFontTx/>
                <a:buNone/>
              </a:pPr>
              <a:r>
                <a:rPr lang="zh-CN" altLang="en-US" sz="1800">
                  <a:solidFill>
                    <a:srgbClr val="FFFFFF"/>
                  </a:solidFill>
                  <a:latin typeface="微软雅黑" panose="020B0503020204020204" charset="-122"/>
                  <a:ea typeface="微软雅黑" panose="020B0503020204020204" charset="-122"/>
                </a:rPr>
                <a:t>比如</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r>
                <a:rPr lang="zh-CN" altLang="en-US" sz="1800">
                  <a:solidFill>
                    <a:srgbClr val="FFFFFF"/>
                  </a:solidFill>
                  <a:latin typeface="微软雅黑" panose="020B0503020204020204" charset="-122"/>
                  <a:ea typeface="微软雅黑" panose="020B0503020204020204" charset="-122"/>
                </a:rPr>
                <a:t>例如</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r>
                <a:rPr lang="zh-CN" altLang="en-US" sz="1800">
                  <a:solidFill>
                    <a:srgbClr val="FFFFFF"/>
                  </a:solidFill>
                  <a:latin typeface="微软雅黑" panose="020B0503020204020204" charset="-122"/>
                  <a:ea typeface="微软雅黑" panose="020B0503020204020204" charset="-122"/>
                </a:rPr>
                <a:t>就是说</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r>
                <a:rPr lang="en-US" altLang="zh-CN" sz="1800">
                  <a:solidFill>
                    <a:srgbClr val="FFFFFF"/>
                  </a:solidFill>
                  <a:latin typeface="微软雅黑" panose="020B0503020204020204" charset="-122"/>
                  <a:ea typeface="微软雅黑" panose="020B0503020204020204" charset="-122"/>
                  <a:sym typeface="+mn-ea"/>
                </a:rPr>
                <a:t>......</a:t>
              </a:r>
              <a:endParaRPr lang="zh-CN" altLang="en-US" sz="1800">
                <a:solidFill>
                  <a:srgbClr val="FFFFFF"/>
                </a:solidFill>
                <a:latin typeface="微软雅黑" panose="020B0503020204020204" charset="-122"/>
                <a:ea typeface="微软雅黑" panose="020B0503020204020204" charset="-122"/>
              </a:endParaRPr>
            </a:p>
          </p:txBody>
        </p:sp>
        <p:sp>
          <p:nvSpPr>
            <p:cNvPr id="22" name="矩形 32"/>
            <p:cNvSpPr>
              <a:spLocks noChangeArrowheads="1"/>
            </p:cNvSpPr>
            <p:nvPr/>
          </p:nvSpPr>
          <p:spPr bwMode="auto">
            <a:xfrm>
              <a:off x="6719052" y="2964729"/>
              <a:ext cx="1550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解释关系</a:t>
              </a:r>
              <a:endParaRPr lang="zh-CN" altLang="en-US" sz="2400" b="1">
                <a:solidFill>
                  <a:srgbClr val="FFFFFF"/>
                </a:solidFill>
                <a:latin typeface="微软雅黑" panose="020B0503020204020204" charset="-122"/>
                <a:ea typeface="微软雅黑" panose="020B0503020204020204" charset="-122"/>
              </a:endParaRPr>
            </a:p>
          </p:txBody>
        </p:sp>
        <p:cxnSp>
          <p:nvCxnSpPr>
            <p:cNvPr id="27" name="直接连接符 26"/>
            <p:cNvCxnSpPr/>
            <p:nvPr/>
          </p:nvCxnSpPr>
          <p:spPr>
            <a:xfrm>
              <a:off x="6188827" y="3484794"/>
              <a:ext cx="26114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TextBox 6"/>
          <p:cNvSpPr txBox="1"/>
          <p:nvPr/>
        </p:nvSpPr>
        <p:spPr>
          <a:xfrm>
            <a:off x="4440238" y="792798"/>
            <a:ext cx="5504180" cy="953135"/>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含义：材料暗示点与所填词语有</a:t>
            </a:r>
            <a:endParaRPr lang="zh-CN" altLang="en-US" sz="2800" dirty="0">
              <a:latin typeface="微软雅黑" panose="020B0503020204020204" charset="-122"/>
              <a:ea typeface="微软雅黑" panose="020B0503020204020204" charset="-122"/>
            </a:endParaRPr>
          </a:p>
          <a:p>
            <a:pPr lvl="0"/>
            <a:r>
              <a:rPr lang="zh-CN" altLang="en-US" sz="2800" dirty="0">
                <a:latin typeface="微软雅黑" panose="020B0503020204020204" charset="-122"/>
                <a:ea typeface="微软雅黑" panose="020B0503020204020204" charset="-122"/>
              </a:rPr>
              <a:t>          直接或间接的</a:t>
            </a:r>
            <a:r>
              <a:rPr lang="zh-CN" altLang="en-US" sz="2800" dirty="0">
                <a:solidFill>
                  <a:srgbClr val="FF0000"/>
                </a:solidFill>
                <a:latin typeface="微软雅黑" panose="020B0503020204020204" charset="-122"/>
                <a:ea typeface="微软雅黑" panose="020B0503020204020204" charset="-122"/>
              </a:rPr>
              <a:t>解释提醒</a:t>
            </a:r>
            <a:r>
              <a:rPr lang="zh-CN" altLang="en-US" sz="2800" dirty="0">
                <a:latin typeface="微软雅黑" panose="020B0503020204020204" charset="-122"/>
                <a:ea typeface="微软雅黑" panose="020B0503020204020204" charset="-122"/>
              </a:rPr>
              <a:t>关系</a:t>
            </a:r>
            <a:endParaRPr lang="zh-CN" altLang="en-US" sz="2800" dirty="0">
              <a:solidFill>
                <a:srgbClr val="FF0000"/>
              </a:solidFill>
              <a:latin typeface="微软雅黑" panose="020B0503020204020204" charset="-122"/>
              <a:ea typeface="微软雅黑" panose="020B0503020204020204" charset="-122"/>
            </a:endParaRPr>
          </a:p>
        </p:txBody>
      </p:sp>
      <p:sp>
        <p:nvSpPr>
          <p:cNvPr id="16" name="左大括号 15"/>
          <p:cNvSpPr/>
          <p:nvPr/>
        </p:nvSpPr>
        <p:spPr>
          <a:xfrm>
            <a:off x="4320540" y="2666365"/>
            <a:ext cx="334645" cy="2936875"/>
          </a:xfrm>
          <a:prstGeom prst="leftBrace">
            <a:avLst>
              <a:gd name="adj1" fmla="val 114082"/>
              <a:gd name="adj2" fmla="val 50000"/>
            </a:avLst>
          </a:prstGeom>
          <a:solidFill>
            <a:schemeClr val="accent1"/>
          </a:solidFill>
          <a:ln w="9525" cap="flat" cmpd="sng">
            <a:solidFill>
              <a:schemeClr val="tx1"/>
            </a:solidFill>
            <a:prstDash val="solid"/>
            <a:headEnd type="none" w="med" len="med"/>
            <a:tailEnd type="arrow" w="med" len="med"/>
          </a:ln>
        </p:spPr>
        <p:txBody>
          <a:bodyPr anchor="ctr"/>
          <a:p>
            <a:pPr lvl="0" algn="ctr"/>
            <a:endParaRPr lang="zh-CN" altLang="en-US" sz="2800" dirty="0">
              <a:latin typeface="微软雅黑" panose="020B0503020204020204" charset="-122"/>
              <a:ea typeface="微软雅黑" panose="020B0503020204020204" charset="-122"/>
            </a:endParaRPr>
          </a:p>
        </p:txBody>
      </p:sp>
      <p:sp>
        <p:nvSpPr>
          <p:cNvPr id="17" name="TextBox 11"/>
          <p:cNvSpPr txBox="1"/>
          <p:nvPr/>
        </p:nvSpPr>
        <p:spPr>
          <a:xfrm>
            <a:off x="4655185" y="2405380"/>
            <a:ext cx="894080" cy="953135"/>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解说</a:t>
            </a:r>
            <a:endParaRPr lang="zh-CN" altLang="en-US" sz="2800" dirty="0">
              <a:latin typeface="微软雅黑" panose="020B0503020204020204" charset="-122"/>
              <a:ea typeface="微软雅黑" panose="020B0503020204020204" charset="-122"/>
            </a:endParaRPr>
          </a:p>
          <a:p>
            <a:pPr lvl="0"/>
            <a:r>
              <a:rPr lang="zh-CN" altLang="en-US" sz="2800" dirty="0">
                <a:latin typeface="微软雅黑" panose="020B0503020204020204" charset="-122"/>
                <a:ea typeface="微软雅黑" panose="020B0503020204020204" charset="-122"/>
              </a:rPr>
              <a:t>关系</a:t>
            </a:r>
            <a:endParaRPr lang="zh-CN" altLang="en-US" sz="2800" dirty="0">
              <a:latin typeface="微软雅黑" panose="020B0503020204020204" charset="-122"/>
              <a:ea typeface="微软雅黑" panose="020B0503020204020204" charset="-122"/>
            </a:endParaRPr>
          </a:p>
        </p:txBody>
      </p:sp>
      <p:sp>
        <p:nvSpPr>
          <p:cNvPr id="18" name="TextBox 13"/>
          <p:cNvSpPr txBox="1"/>
          <p:nvPr/>
        </p:nvSpPr>
        <p:spPr>
          <a:xfrm>
            <a:off x="4655185" y="4328478"/>
            <a:ext cx="480568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因果关系：因此、因而、所以</a:t>
            </a:r>
            <a:endParaRPr lang="zh-CN" altLang="en-US" sz="2800" dirty="0">
              <a:latin typeface="微软雅黑" panose="020B0503020204020204" charset="-122"/>
              <a:ea typeface="微软雅黑" panose="020B0503020204020204" charset="-122"/>
            </a:endParaRPr>
          </a:p>
        </p:txBody>
      </p:sp>
      <p:sp>
        <p:nvSpPr>
          <p:cNvPr id="19" name="TextBox 19"/>
          <p:cNvSpPr txBox="1"/>
          <p:nvPr/>
        </p:nvSpPr>
        <p:spPr>
          <a:xfrm>
            <a:off x="4655185" y="5375593"/>
            <a:ext cx="418592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假设关系：如果</a:t>
            </a:r>
            <a:r>
              <a:rPr lang="en-US" altLang="zh-CN" sz="2800" dirty="0">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就</a:t>
            </a:r>
            <a:r>
              <a:rPr lang="en-US" altLang="zh-CN" sz="2800" dirty="0">
                <a:latin typeface="微软雅黑" panose="020B0503020204020204" charset="-122"/>
                <a:ea typeface="微软雅黑" panose="020B0503020204020204" charset="-122"/>
              </a:rPr>
              <a:t>……</a:t>
            </a:r>
            <a:endParaRPr lang="zh-CN" altLang="en-US" sz="2800" dirty="0">
              <a:latin typeface="微软雅黑" panose="020B0503020204020204" charset="-122"/>
              <a:ea typeface="微软雅黑" panose="020B0503020204020204" charset="-122"/>
            </a:endParaRPr>
          </a:p>
        </p:txBody>
      </p:sp>
      <p:sp>
        <p:nvSpPr>
          <p:cNvPr id="20" name="TextBox 22"/>
          <p:cNvSpPr txBox="1"/>
          <p:nvPr/>
        </p:nvSpPr>
        <p:spPr>
          <a:xfrm>
            <a:off x="5778183" y="4826953"/>
            <a:ext cx="4094480" cy="521970"/>
          </a:xfrm>
          <a:prstGeom prst="rect">
            <a:avLst/>
          </a:prstGeom>
          <a:noFill/>
          <a:ln w="9525">
            <a:noFill/>
          </a:ln>
        </p:spPr>
        <p:txBody>
          <a:bodyPr wrap="none">
            <a:spAutoFit/>
          </a:bodyPr>
          <a:p>
            <a:pPr lvl="0"/>
            <a:r>
              <a:rPr lang="en-US" altLang="zh-CN" sz="2800" dirty="0">
                <a:solidFill>
                  <a:srgbClr val="FF0000"/>
                </a:solidFill>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因</a:t>
            </a:r>
            <a:r>
              <a:rPr lang="en-US" altLang="zh-CN" sz="2800" dirty="0">
                <a:solidFill>
                  <a:srgbClr val="FF0000"/>
                </a:solidFill>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与</a:t>
            </a:r>
            <a:r>
              <a:rPr lang="en-US" altLang="zh-CN" sz="2800" dirty="0">
                <a:solidFill>
                  <a:srgbClr val="FF0000"/>
                </a:solidFill>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果</a:t>
            </a:r>
            <a:r>
              <a:rPr lang="en-US" altLang="zh-CN" sz="2800" dirty="0">
                <a:solidFill>
                  <a:srgbClr val="FF0000"/>
                </a:solidFill>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互解）</a:t>
            </a:r>
            <a:endParaRPr lang="zh-CN" altLang="en-US" sz="2800" dirty="0">
              <a:solidFill>
                <a:srgbClr val="FF0000"/>
              </a:solidFill>
              <a:latin typeface="微软雅黑" panose="020B0503020204020204" charset="-122"/>
              <a:ea typeface="微软雅黑" panose="020B0503020204020204" charset="-122"/>
            </a:endParaRPr>
          </a:p>
        </p:txBody>
      </p:sp>
      <p:sp>
        <p:nvSpPr>
          <p:cNvPr id="21" name="TextBox 25"/>
          <p:cNvSpPr txBox="1"/>
          <p:nvPr/>
        </p:nvSpPr>
        <p:spPr>
          <a:xfrm>
            <a:off x="5777548" y="3768408"/>
            <a:ext cx="3383280" cy="521970"/>
          </a:xfrm>
          <a:prstGeom prst="rect">
            <a:avLst/>
          </a:prstGeom>
          <a:noFill/>
          <a:ln w="9525">
            <a:noFill/>
          </a:ln>
        </p:spPr>
        <p:txBody>
          <a:bodyPr wrap="none">
            <a:spAutoFit/>
          </a:bodyPr>
          <a:p>
            <a:pPr lvl="0"/>
            <a:r>
              <a:rPr lang="zh-CN" altLang="en-US" sz="2800" dirty="0">
                <a:solidFill>
                  <a:srgbClr val="FF0000"/>
                </a:solidFill>
                <a:latin typeface="微软雅黑" panose="020B0503020204020204" charset="-122"/>
                <a:ea typeface="微软雅黑" panose="020B0503020204020204" charset="-122"/>
              </a:rPr>
              <a:t>（解说词前后互解）</a:t>
            </a:r>
            <a:endParaRPr lang="zh-CN" altLang="en-US" sz="2800" dirty="0">
              <a:solidFill>
                <a:srgbClr val="FF0000"/>
              </a:solidFill>
              <a:latin typeface="微软雅黑" panose="020B0503020204020204" charset="-122"/>
              <a:ea typeface="微软雅黑" panose="020B0503020204020204" charset="-122"/>
            </a:endParaRPr>
          </a:p>
        </p:txBody>
      </p:sp>
      <p:sp>
        <p:nvSpPr>
          <p:cNvPr id="24" name="左大括号 23"/>
          <p:cNvSpPr/>
          <p:nvPr/>
        </p:nvSpPr>
        <p:spPr>
          <a:xfrm>
            <a:off x="5517515" y="2160905"/>
            <a:ext cx="260985" cy="1478280"/>
          </a:xfrm>
          <a:prstGeom prst="leftBrace">
            <a:avLst>
              <a:gd name="adj1" fmla="val 94664"/>
              <a:gd name="adj2" fmla="val 50000"/>
            </a:avLst>
          </a:prstGeom>
          <a:solidFill>
            <a:schemeClr val="accent1"/>
          </a:solidFill>
          <a:ln w="9525" cap="flat" cmpd="sng">
            <a:solidFill>
              <a:schemeClr val="tx1"/>
            </a:solidFill>
            <a:prstDash val="solid"/>
            <a:headEnd type="none" w="med" len="med"/>
            <a:tailEnd type="arrow" w="med" len="med"/>
          </a:ln>
        </p:spPr>
        <p:txBody>
          <a:bodyPr anchor="ctr"/>
          <a:p>
            <a:pPr lvl="0" algn="ctr"/>
            <a:endParaRPr lang="zh-CN" altLang="en-US" sz="2800" dirty="0">
              <a:latin typeface="微软雅黑" panose="020B0503020204020204" charset="-122"/>
              <a:ea typeface="微软雅黑" panose="020B0503020204020204" charset="-122"/>
            </a:endParaRPr>
          </a:p>
        </p:txBody>
      </p:sp>
      <p:sp>
        <p:nvSpPr>
          <p:cNvPr id="28" name="TextBox 7"/>
          <p:cNvSpPr txBox="1"/>
          <p:nvPr/>
        </p:nvSpPr>
        <p:spPr>
          <a:xfrm>
            <a:off x="3426143" y="3555365"/>
            <a:ext cx="894080" cy="953135"/>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表现</a:t>
            </a:r>
            <a:endParaRPr lang="en-US" altLang="zh-CN" sz="2800" dirty="0">
              <a:latin typeface="微软雅黑" panose="020B0503020204020204" charset="-122"/>
              <a:ea typeface="微软雅黑" panose="020B0503020204020204" charset="-122"/>
            </a:endParaRPr>
          </a:p>
          <a:p>
            <a:pPr lvl="0"/>
            <a:r>
              <a:rPr lang="zh-CN" altLang="en-US" sz="2800" dirty="0">
                <a:latin typeface="微软雅黑" panose="020B0503020204020204" charset="-122"/>
                <a:ea typeface="微软雅黑" panose="020B0503020204020204" charset="-122"/>
              </a:rPr>
              <a:t>形式</a:t>
            </a:r>
            <a:endParaRPr lang="zh-CN" altLang="en-US" sz="2800" dirty="0">
              <a:latin typeface="微软雅黑" panose="020B0503020204020204" charset="-122"/>
              <a:ea typeface="微软雅黑" panose="020B0503020204020204" charset="-122"/>
            </a:endParaRPr>
          </a:p>
        </p:txBody>
      </p:sp>
      <p:sp>
        <p:nvSpPr>
          <p:cNvPr id="29" name="TextBox 23"/>
          <p:cNvSpPr txBox="1"/>
          <p:nvPr/>
        </p:nvSpPr>
        <p:spPr>
          <a:xfrm>
            <a:off x="5777548" y="5924233"/>
            <a:ext cx="4805680" cy="521970"/>
          </a:xfrm>
          <a:prstGeom prst="rect">
            <a:avLst/>
          </a:prstGeom>
          <a:noFill/>
          <a:ln w="9525">
            <a:noFill/>
          </a:ln>
        </p:spPr>
        <p:txBody>
          <a:bodyPr wrap="none">
            <a:spAutoFit/>
          </a:bodyPr>
          <a:p>
            <a:pPr lvl="0"/>
            <a:r>
              <a:rPr lang="en-US" altLang="zh-CN" sz="2800" dirty="0">
                <a:solidFill>
                  <a:srgbClr val="FF0000"/>
                </a:solidFill>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条件</a:t>
            </a:r>
            <a:r>
              <a:rPr lang="en-US" altLang="zh-CN" sz="2800" dirty="0">
                <a:solidFill>
                  <a:srgbClr val="FF0000"/>
                </a:solidFill>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与</a:t>
            </a:r>
            <a:r>
              <a:rPr lang="en-US" altLang="zh-CN" sz="2800" dirty="0">
                <a:solidFill>
                  <a:srgbClr val="FF0000"/>
                </a:solidFill>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结果</a:t>
            </a:r>
            <a:r>
              <a:rPr lang="en-US" altLang="zh-CN" sz="2800" dirty="0">
                <a:solidFill>
                  <a:srgbClr val="FF0000"/>
                </a:solidFill>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互解）</a:t>
            </a:r>
            <a:endParaRPr lang="zh-CN" altLang="en-US" sz="2800" dirty="0">
              <a:solidFill>
                <a:srgbClr val="FF0000"/>
              </a:solidFill>
              <a:latin typeface="微软雅黑" panose="020B0503020204020204" charset="-122"/>
              <a:ea typeface="微软雅黑" panose="020B0503020204020204" charset="-122"/>
            </a:endParaRPr>
          </a:p>
        </p:txBody>
      </p:sp>
      <p:sp>
        <p:nvSpPr>
          <p:cNvPr id="30" name="TextBox 16"/>
          <p:cNvSpPr txBox="1"/>
          <p:nvPr/>
        </p:nvSpPr>
        <p:spPr>
          <a:xfrm>
            <a:off x="5777548" y="1756728"/>
            <a:ext cx="5872480" cy="2030095"/>
          </a:xfrm>
          <a:prstGeom prst="rect">
            <a:avLst/>
          </a:prstGeom>
          <a:noFill/>
          <a:ln w="9525">
            <a:noFill/>
          </a:ln>
        </p:spPr>
        <p:txBody>
          <a:bodyPr wrap="none">
            <a:spAutoFit/>
          </a:bodyPr>
          <a:p>
            <a:pPr lvl="0">
              <a:lnSpc>
                <a:spcPct val="150000"/>
              </a:lnSpc>
            </a:pPr>
            <a:r>
              <a:rPr lang="zh-CN" altLang="en-US" sz="2800" dirty="0">
                <a:latin typeface="微软雅黑" panose="020B0503020204020204" charset="-122"/>
                <a:ea typeface="微软雅黑" panose="020B0503020204020204" charset="-122"/>
              </a:rPr>
              <a:t>词语：就是说、例如、即是、换言之</a:t>
            </a:r>
            <a:endParaRPr lang="en-US" altLang="zh-CN" sz="2800" dirty="0">
              <a:latin typeface="微软雅黑" panose="020B0503020204020204" charset="-122"/>
              <a:ea typeface="微软雅黑" panose="020B0503020204020204" charset="-122"/>
            </a:endParaRPr>
          </a:p>
          <a:p>
            <a:pPr lvl="0">
              <a:lnSpc>
                <a:spcPct val="150000"/>
              </a:lnSpc>
            </a:pPr>
            <a:r>
              <a:rPr lang="zh-CN" altLang="en-US" sz="2800" dirty="0">
                <a:latin typeface="微软雅黑" panose="020B0503020204020204" charset="-122"/>
                <a:ea typeface="微软雅黑" panose="020B0503020204020204" charset="-122"/>
              </a:rPr>
              <a:t>标点：冒号、破折号</a:t>
            </a:r>
            <a:endParaRPr lang="en-US" altLang="zh-CN" sz="2800" dirty="0">
              <a:latin typeface="微软雅黑" panose="020B0503020204020204" charset="-122"/>
              <a:ea typeface="微软雅黑" panose="020B0503020204020204" charset="-122"/>
            </a:endParaRPr>
          </a:p>
          <a:p>
            <a:pPr lvl="0">
              <a:lnSpc>
                <a:spcPct val="150000"/>
              </a:lnSpc>
            </a:pPr>
            <a:r>
              <a:rPr lang="zh-CN" altLang="en-US" sz="2800" dirty="0">
                <a:latin typeface="微软雅黑" panose="020B0503020204020204" charset="-122"/>
                <a:ea typeface="微软雅黑" panose="020B0503020204020204" charset="-122"/>
              </a:rPr>
              <a:t>修辞：比喻、拟人</a:t>
            </a:r>
            <a:endParaRPr lang="zh-CN" altLang="en-US" sz="2800" dirty="0">
              <a:latin typeface="微软雅黑" panose="020B0503020204020204" charset="-122"/>
              <a:ea typeface="微软雅黑" panose="020B0503020204020204" charset="-122"/>
            </a:endParaRPr>
          </a:p>
        </p:txBody>
      </p:sp>
      <p:pic>
        <p:nvPicPr>
          <p:cNvPr id="7" name="图片 6" descr="QQ图片20180313140800"/>
          <p:cNvPicPr>
            <a:picLocks noChangeAspect="1"/>
          </p:cNvPicPr>
          <p:nvPr/>
        </p:nvPicPr>
        <p:blipFill>
          <a:blip r:embed="rId1"/>
          <a:stretch>
            <a:fillRect/>
          </a:stretch>
        </p:blipFill>
        <p:spPr>
          <a:xfrm>
            <a:off x="10290175" y="27305"/>
            <a:ext cx="1829435" cy="867410"/>
          </a:xfrm>
          <a:prstGeom prst="rect">
            <a:avLst/>
          </a:prstGeom>
        </p:spPr>
      </p:pic>
      <p:pic>
        <p:nvPicPr>
          <p:cNvPr id="2" name="图片 1"/>
          <p:cNvPicPr>
            <a:picLocks noChangeAspect="1"/>
          </p:cNvPicPr>
          <p:nvPr/>
        </p:nvPicPr>
        <p:blipFill>
          <a:blip r:embed="rId2"/>
          <a:stretch>
            <a:fillRect/>
          </a:stretch>
        </p:blipFill>
        <p:spPr>
          <a:xfrm>
            <a:off x="1457960" y="1768475"/>
            <a:ext cx="998220" cy="1039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1+#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9">
                                            <p:txEl>
                                              <p:charRg st="0" end="14"/>
                                            </p:txEl>
                                          </p:spTgt>
                                        </p:tgtEl>
                                        <p:attrNameLst>
                                          <p:attrName>style.visibility</p:attrName>
                                        </p:attrNameLst>
                                      </p:cBhvr>
                                      <p:to>
                                        <p:strVal val="visible"/>
                                      </p:to>
                                    </p:set>
                                    <p:animEffect transition="in" filter="blinds(horizontal)">
                                      <p:cBhvr>
                                        <p:cTn id="64" dur="500"/>
                                        <p:tgtEl>
                                          <p:spTgt spid="29">
                                            <p:txEl>
                                              <p:charRg st="0"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ldLvl="0" animBg="1"/>
      <p:bldP spid="17" grpId="0"/>
      <p:bldP spid="18" grpId="0"/>
      <p:bldP spid="19" grpId="0"/>
      <p:bldP spid="20" grpId="0"/>
      <p:bldP spid="21" grpId="0"/>
      <p:bldP spid="24" grpId="0" bldLvl="0" animBg="1"/>
      <p:bldP spid="2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99456" y="1484784"/>
            <a:ext cx="2907604" cy="2517368"/>
          </a:xfrm>
          <a:prstGeom prst="rect">
            <a:avLst/>
          </a:prstGeom>
        </p:spPr>
        <p:txBody>
          <a:bodyPr anchor="ctr"/>
          <a:lstStyle>
            <a:lvl1pPr lvl="0" indent="0" algn="ctr">
              <a:spcBef>
                <a:spcPct val="20000"/>
              </a:spcBef>
              <a:buFontTx/>
              <a:buNone/>
              <a:defRPr sz="180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dirty="0"/>
              <a:t>1</a:t>
            </a:r>
            <a:endParaRPr lang="zh-CN" altLang="en-US" dirty="0"/>
          </a:p>
        </p:txBody>
      </p:sp>
      <p:sp>
        <p:nvSpPr>
          <p:cNvPr id="11" name="标题 10"/>
          <p:cNvSpPr>
            <a:spLocks noGrp="1"/>
          </p:cNvSpPr>
          <p:nvPr>
            <p:ph type="title"/>
          </p:nvPr>
        </p:nvSpPr>
        <p:spPr>
          <a:xfrm>
            <a:off x="6590665" y="2029460"/>
            <a:ext cx="3438525" cy="1105535"/>
          </a:xfrm>
        </p:spPr>
        <p:txBody>
          <a:bodyPr>
            <a:normAutofit/>
          </a:bodyPr>
          <a:lstStyle/>
          <a:p>
            <a:r>
              <a:rPr lang="zh-CN" altLang="en-US" dirty="0"/>
              <a:t>逻辑填空</a:t>
            </a:r>
            <a:endParaRPr lang="zh-CN" altLang="en-US" dirty="0"/>
          </a:p>
        </p:txBody>
      </p:sp>
      <p:pic>
        <p:nvPicPr>
          <p:cNvPr id="7" name="图片 6" descr="QQ图片20180313140800"/>
          <p:cNvPicPr>
            <a:picLocks noChangeAspect="1"/>
          </p:cNvPicPr>
          <p:nvPr/>
        </p:nvPicPr>
        <p:blipFill>
          <a:blip r:embed="rId1"/>
          <a:stretch>
            <a:fillRect/>
          </a:stretch>
        </p:blipFill>
        <p:spPr>
          <a:xfrm>
            <a:off x="10029190" y="36830"/>
            <a:ext cx="2030095" cy="962660"/>
          </a:xfrm>
          <a:prstGeom prst="rect">
            <a:avLst/>
          </a:prstGeom>
        </p:spPr>
      </p:pic>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7350" y="1750060"/>
            <a:ext cx="9855835" cy="3969385"/>
          </a:xfrm>
          <a:prstGeom prst="rect">
            <a:avLst/>
          </a:prstGeom>
          <a:noFill/>
        </p:spPr>
        <p:txBody>
          <a:bodyPr wrap="square" rtlCol="0" anchor="t">
            <a:spAutoFit/>
          </a:bodyPr>
          <a:p>
            <a:pPr marL="0" indent="406400" algn="l" fontAlgn="auto">
              <a:lnSpc>
                <a:spcPct val="150000"/>
              </a:lnSpc>
            </a:pPr>
            <a:r>
              <a:rPr lang="en-US" altLang="zh-CN" sz="2400">
                <a:solidFill>
                  <a:srgbClr val="000000"/>
                </a:solidFill>
                <a:latin typeface="微软雅黑" panose="020B0503020204020204" charset="-122"/>
                <a:ea typeface="微软雅黑" panose="020B0503020204020204" charset="-122"/>
                <a:sym typeface="+mn-ea"/>
              </a:rPr>
              <a:t>1</a:t>
            </a:r>
            <a:r>
              <a:rPr lang="zh-CN" altLang="en-US" sz="2400">
                <a:solidFill>
                  <a:srgbClr val="000000"/>
                </a:solidFill>
                <a:latin typeface="微软雅黑" panose="020B0503020204020204" charset="-122"/>
                <a:ea typeface="微软雅黑" panose="020B0503020204020204" charset="-122"/>
                <a:sym typeface="+mn-ea"/>
              </a:rPr>
              <a:t>、</a:t>
            </a:r>
            <a:r>
              <a:rPr sz="2400">
                <a:solidFill>
                  <a:srgbClr val="000000"/>
                </a:solidFill>
                <a:latin typeface="微软雅黑" panose="020B0503020204020204" charset="-122"/>
                <a:ea typeface="微软雅黑" panose="020B0503020204020204" charset="-122"/>
                <a:sym typeface="+mn-ea"/>
              </a:rPr>
              <a:t>民间文化同以官方为代表的正统文化和以知识分子为代表的精英文化并非________的。举例来说，它像无垠无际的沃土，________着正统文化和精英文化，而衰落了的正统文化和精英文化又如枯枝败叶一样，流落于民间，丰厚了它的土</a:t>
            </a:r>
            <a:r>
              <a:rPr lang="zh-CN" sz="2400">
                <a:solidFill>
                  <a:srgbClr val="000000"/>
                </a:solidFill>
                <a:latin typeface="微软雅黑" panose="020B0503020204020204" charset="-122"/>
                <a:ea typeface="微软雅黑" panose="020B0503020204020204" charset="-122"/>
                <a:sym typeface="+mn-ea"/>
              </a:rPr>
              <a:t>层。</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依次填入划横线部分最恰当的一项是：</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A.相依相伴 培育           B.全然隔绝 滋养</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C.此消彼长 维系           D.泾渭分明 培养</a:t>
            </a:r>
            <a:endParaRPr lang="zh-CN" sz="240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276840" y="68580"/>
            <a:ext cx="1829435" cy="867410"/>
          </a:xfrm>
          <a:prstGeom prst="rect">
            <a:avLst/>
          </a:prstGeom>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7350" y="1750060"/>
            <a:ext cx="9855835" cy="3969385"/>
          </a:xfrm>
          <a:prstGeom prst="rect">
            <a:avLst/>
          </a:prstGeom>
          <a:noFill/>
        </p:spPr>
        <p:txBody>
          <a:bodyPr wrap="square" rtlCol="0" anchor="t">
            <a:spAutoFit/>
          </a:bodyPr>
          <a:p>
            <a:pPr marL="0" indent="406400" algn="l" fontAlgn="auto">
              <a:lnSpc>
                <a:spcPct val="150000"/>
              </a:lnSpc>
            </a:pPr>
            <a:r>
              <a:rPr lang="en-US" sz="2400">
                <a:solidFill>
                  <a:srgbClr val="000000"/>
                </a:solidFill>
                <a:latin typeface="微软雅黑" panose="020B0503020204020204" charset="-122"/>
                <a:ea typeface="微软雅黑" panose="020B0503020204020204" charset="-122"/>
                <a:sym typeface="+mn-ea"/>
              </a:rPr>
              <a:t>2</a:t>
            </a:r>
            <a:r>
              <a:rPr lang="zh-CN" altLang="en-US" sz="2400">
                <a:solidFill>
                  <a:srgbClr val="000000"/>
                </a:solidFill>
                <a:latin typeface="微软雅黑" panose="020B0503020204020204" charset="-122"/>
                <a:ea typeface="微软雅黑" panose="020B0503020204020204" charset="-122"/>
                <a:sym typeface="+mn-ea"/>
              </a:rPr>
              <a:t>、</a:t>
            </a:r>
            <a:r>
              <a:rPr sz="2400">
                <a:solidFill>
                  <a:srgbClr val="000000"/>
                </a:solidFill>
                <a:latin typeface="微软雅黑" panose="020B0503020204020204" charset="-122"/>
                <a:ea typeface="微软雅黑" panose="020B0503020204020204" charset="-122"/>
                <a:sym typeface="+mn-ea"/>
              </a:rPr>
              <a:t>2016年中央电视台春节联欢晚会节目《华阴老腔一声喊》吸纳了非物质文化遗产元素。它源于生活，既接地气又创作出彩，______。它的成功，关键在于华阴老腔的魅力，传统音乐元素没有随着岁月而失去光泽，它在现代音乐的包装下还能______。</a:t>
            </a:r>
            <a:endParaRPr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依次填入划横线部分最恰当的一项是：</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A.雅俗共赏 熠熠生辉             B.风靡一时 赏心悦目</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C.曲高和寡 美不胜收             D.喜闻乐见 大放异彩</a:t>
            </a:r>
            <a:endParaRPr lang="zh-CN" sz="240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318750" y="69215"/>
            <a:ext cx="1829435" cy="86741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7350" y="1750060"/>
            <a:ext cx="9855835" cy="3415030"/>
          </a:xfrm>
          <a:prstGeom prst="rect">
            <a:avLst/>
          </a:prstGeom>
          <a:noFill/>
        </p:spPr>
        <p:txBody>
          <a:bodyPr wrap="square" rtlCol="0" anchor="t">
            <a:spAutoFit/>
          </a:bodyPr>
          <a:p>
            <a:pPr marL="0" indent="406400" algn="l" fontAlgn="auto">
              <a:lnSpc>
                <a:spcPct val="150000"/>
              </a:lnSpc>
            </a:pPr>
            <a:r>
              <a:rPr lang="en-US" sz="2400">
                <a:solidFill>
                  <a:srgbClr val="000000"/>
                </a:solidFill>
                <a:latin typeface="微软雅黑" panose="020B0503020204020204" charset="-122"/>
                <a:ea typeface="微软雅黑" panose="020B0503020204020204" charset="-122"/>
                <a:sym typeface="+mn-ea"/>
              </a:rPr>
              <a:t>3</a:t>
            </a:r>
            <a:r>
              <a:rPr lang="zh-CN" altLang="en-US" sz="2400">
                <a:solidFill>
                  <a:srgbClr val="000000"/>
                </a:solidFill>
                <a:latin typeface="微软雅黑" panose="020B0503020204020204" charset="-122"/>
                <a:ea typeface="微软雅黑" panose="020B0503020204020204" charset="-122"/>
                <a:sym typeface="+mn-ea"/>
              </a:rPr>
              <a:t>、</a:t>
            </a:r>
            <a:r>
              <a:rPr sz="2400">
                <a:solidFill>
                  <a:srgbClr val="000000"/>
                </a:solidFill>
                <a:latin typeface="微软雅黑" panose="020B0503020204020204" charset="-122"/>
                <a:ea typeface="微软雅黑" panose="020B0503020204020204" charset="-122"/>
                <a:sym typeface="+mn-ea"/>
              </a:rPr>
              <a:t>汛期恶劣的环境，也让查找堤坝渗漏部位和渗漏入、出水口极为困难。而如能及时对管涌渗漏进行快速______，确定其具体位置、形状，采取相应有效措施，就能够_____洪灾中可能发生的溃坝风险。</a:t>
            </a:r>
            <a:endParaRPr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依次填入划横线部分最恰当的一项是：</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A.监测 避让            B.检测 规避</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C.防堵 回避            D.封堵 避免</a:t>
            </a:r>
            <a:endParaRPr lang="zh-CN" sz="240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305415" y="40640"/>
            <a:ext cx="1829435" cy="86741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99456" y="1484784"/>
            <a:ext cx="2907604" cy="2517368"/>
          </a:xfrm>
          <a:prstGeom prst="rect">
            <a:avLst/>
          </a:prstGeom>
        </p:spPr>
        <p:txBody>
          <a:bodyPr anchor="ctr"/>
          <a:lstStyle>
            <a:lvl1pPr lvl="0" indent="0" algn="ctr">
              <a:spcBef>
                <a:spcPct val="20000"/>
              </a:spcBef>
              <a:buFontTx/>
              <a:buNone/>
              <a:defRPr sz="180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dirty="0"/>
              <a:t>2</a:t>
            </a:r>
            <a:endParaRPr lang="en-US" altLang="zh-CN" dirty="0"/>
          </a:p>
        </p:txBody>
      </p:sp>
      <p:sp>
        <p:nvSpPr>
          <p:cNvPr id="11" name="标题 10"/>
          <p:cNvSpPr>
            <a:spLocks noGrp="1"/>
          </p:cNvSpPr>
          <p:nvPr>
            <p:ph type="title"/>
          </p:nvPr>
        </p:nvSpPr>
        <p:spPr>
          <a:xfrm>
            <a:off x="6590665" y="2029460"/>
            <a:ext cx="3438525" cy="1105535"/>
          </a:xfrm>
        </p:spPr>
        <p:txBody>
          <a:bodyPr>
            <a:normAutofit/>
          </a:bodyPr>
          <a:lstStyle/>
          <a:p>
            <a:r>
              <a:rPr lang="zh-CN" altLang="en-US" dirty="0"/>
              <a:t>片段阅读</a:t>
            </a:r>
            <a:endParaRPr lang="zh-CN" altLang="en-US" dirty="0"/>
          </a:p>
        </p:txBody>
      </p:sp>
      <p:pic>
        <p:nvPicPr>
          <p:cNvPr id="7" name="图片 6" descr="QQ图片20180313140800"/>
          <p:cNvPicPr>
            <a:picLocks noChangeAspect="1"/>
          </p:cNvPicPr>
          <p:nvPr/>
        </p:nvPicPr>
        <p:blipFill>
          <a:blip r:embed="rId1"/>
          <a:stretch>
            <a:fillRect/>
          </a:stretch>
        </p:blipFill>
        <p:spPr>
          <a:xfrm>
            <a:off x="10276205" y="41275"/>
            <a:ext cx="1829435" cy="867410"/>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130368" y="253048"/>
            <a:ext cx="5830888" cy="386715"/>
          </a:xfrm>
          <a:prstGeom prst="rect">
            <a:avLst/>
          </a:prstGeom>
        </p:spPr>
        <p:txBody>
          <a:bodyPr vert="horz" wrap="square" lIns="0" tIns="0" rIns="0" bIns="0" rtlCol="0">
            <a:spAutoFit/>
          </a:bodyPr>
          <a:lstStyle>
            <a:lvl1pPr lvl="0" indent="0" latinLnBrk="0">
              <a:lnSpc>
                <a:spcPct val="90000"/>
              </a:lnSpc>
              <a:spcBef>
                <a:spcPts val="1000"/>
              </a:spcBef>
              <a:buFont typeface="Arial" panose="020B0604020202020204" pitchFamily="34" charset="0"/>
              <a:buNone/>
              <a:defRPr sz="2800" b="0">
                <a:solidFill>
                  <a:schemeClr val="bg1"/>
                </a:solidFill>
                <a:effectLst/>
                <a:latin typeface="微软雅黑" panose="020B0503020204020204" charset="-122"/>
                <a:ea typeface="微软雅黑" panose="020B0503020204020204" charset="-122"/>
                <a:cs typeface="Tahoma" panose="020B0604030504040204" pitchFamily="34" charset="0"/>
              </a:defRPr>
            </a:lvl1pPr>
            <a:lvl2pPr marL="685800" indent="-228600" latinLnBrk="0">
              <a:lnSpc>
                <a:spcPct val="90000"/>
              </a:lnSpc>
              <a:spcBef>
                <a:spcPts val="500"/>
              </a:spcBef>
              <a:buFont typeface="Arial" panose="020B0604020202020204" pitchFamily="34" charset="0"/>
              <a:buChar char="•"/>
              <a:defRPr sz="2400"/>
            </a:lvl2pPr>
            <a:lvl3pPr marL="1143000" indent="-228600" latinLnBrk="0">
              <a:lnSpc>
                <a:spcPct val="90000"/>
              </a:lnSpc>
              <a:spcBef>
                <a:spcPts val="500"/>
              </a:spcBef>
              <a:buFont typeface="Arial" panose="020B0604020202020204" pitchFamily="34" charset="0"/>
              <a:buChar char="•"/>
              <a:defRPr sz="2000"/>
            </a:lvl3pPr>
            <a:lvl4pPr marL="1600200" indent="-228600" latinLnBrk="0">
              <a:lnSpc>
                <a:spcPct val="90000"/>
              </a:lnSpc>
              <a:spcBef>
                <a:spcPts val="500"/>
              </a:spcBef>
              <a:buFont typeface="Arial" panose="020B0604020202020204" pitchFamily="34" charset="0"/>
              <a:buChar char="•"/>
            </a:lvl4pPr>
            <a:lvl5pPr marL="2057400" indent="-228600" latinLnBrk="0">
              <a:lnSpc>
                <a:spcPct val="90000"/>
              </a:lnSpc>
              <a:spcBef>
                <a:spcPts val="500"/>
              </a:spcBef>
              <a:buFont typeface="Arial" panose="020B0604020202020204" pitchFamily="34" charset="0"/>
              <a:buChar char="•"/>
            </a:lvl5pPr>
            <a:lvl6pPr marL="2514600" indent="-228600" latinLnBrk="0">
              <a:lnSpc>
                <a:spcPct val="90000"/>
              </a:lnSpc>
              <a:spcBef>
                <a:spcPts val="500"/>
              </a:spcBef>
              <a:buFont typeface="Arial" panose="020B0604020202020204" pitchFamily="34" charset="0"/>
              <a:buChar char="•"/>
            </a:lvl6pPr>
            <a:lvl7pPr marL="2971800" indent="-228600" latinLnBrk="0">
              <a:lnSpc>
                <a:spcPct val="90000"/>
              </a:lnSpc>
              <a:spcBef>
                <a:spcPts val="500"/>
              </a:spcBef>
              <a:buFont typeface="Arial" panose="020B0604020202020204" pitchFamily="34" charset="0"/>
              <a:buChar char="•"/>
            </a:lvl7pPr>
            <a:lvl8pPr marL="3429000" indent="-228600" latinLnBrk="0">
              <a:lnSpc>
                <a:spcPct val="90000"/>
              </a:lnSpc>
              <a:spcBef>
                <a:spcPts val="500"/>
              </a:spcBef>
              <a:buFont typeface="Arial" panose="020B0604020202020204" pitchFamily="34" charset="0"/>
              <a:buChar char="•"/>
            </a:lvl8pPr>
            <a:lvl9pPr marL="3886200" indent="-228600" latinLnBrk="0">
              <a:lnSpc>
                <a:spcPct val="90000"/>
              </a:lnSpc>
              <a:spcBef>
                <a:spcPts val="500"/>
              </a:spcBef>
              <a:buFont typeface="Arial" panose="020B0604020202020204" pitchFamily="34" charset="0"/>
              <a:buChar char="•"/>
            </a:lvl9pPr>
          </a:lstStyle>
          <a:p>
            <a:r>
              <a:rPr lang="zh-CN" altLang="en-US">
                <a:latin typeface="黑体" panose="02010609060101010101" charset="-122"/>
                <a:ea typeface="黑体" panose="02010609060101010101" charset="-122"/>
                <a:cs typeface="仿宋_GB2312" charset="0"/>
                <a:sym typeface="+mn-ea"/>
              </a:rPr>
              <a:t>言语理解及表达考纲例题分析</a:t>
            </a:r>
            <a:endParaRPr lang="zh-CN" altLang="en-US"/>
          </a:p>
        </p:txBody>
      </p:sp>
      <p:sp>
        <p:nvSpPr>
          <p:cNvPr id="7" name="文本框 6"/>
          <p:cNvSpPr txBox="1"/>
          <p:nvPr/>
        </p:nvSpPr>
        <p:spPr>
          <a:xfrm>
            <a:off x="327660" y="1042670"/>
            <a:ext cx="11438890" cy="5631180"/>
          </a:xfrm>
          <a:prstGeom prst="rect">
            <a:avLst/>
          </a:prstGeom>
          <a:noFill/>
        </p:spPr>
        <p:txBody>
          <a:bodyPr wrap="square" rtlCol="0" anchor="t">
            <a:spAutoFit/>
          </a:bodyPr>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解决科技与经济结合的问题始终是科技体制改革的核心。以往的改革从技术商品化、科技运行机制、组织结构、人事制度等方面采取了一系列措施，主要着力在微观组织层面。改革进程发展到今天，需要更多地从宏观管理层面思考问题。换句话说，</a:t>
            </a:r>
            <a:r>
              <a:rPr sz="2000">
                <a:solidFill>
                  <a:srgbClr val="FF0000"/>
                </a:solidFill>
                <a:latin typeface="微软雅黑" panose="020B0503020204020204" charset="-122"/>
                <a:ea typeface="微软雅黑" panose="020B0503020204020204" charset="-122"/>
                <a:sym typeface="+mn-ea"/>
              </a:rPr>
              <a:t>改革已经改到了推动科技体制改革的政府管理者自己头上。</a:t>
            </a:r>
            <a:r>
              <a:rPr sz="2000">
                <a:solidFill>
                  <a:srgbClr val="000000"/>
                </a:solidFill>
                <a:latin typeface="微软雅黑" panose="020B0503020204020204" charset="-122"/>
                <a:ea typeface="微软雅黑" panose="020B0503020204020204" charset="-122"/>
                <a:sym typeface="+mn-ea"/>
              </a:rPr>
              <a:t>政府科技资源配置的理念需不需要转变？对科技活动管理的模式需不需要改变？管理科技活动的组织机构需不需要调整？回答了这三个问题，才有可能解决科技、经济“两张皮”的问题。</a:t>
            </a:r>
            <a:endParaRPr sz="2000" b="0" u="none">
              <a:solidFill>
                <a:srgbClr val="000000"/>
              </a:solidFill>
              <a:latin typeface="微软雅黑" panose="020B0503020204020204" charset="-122"/>
              <a:ea typeface="微软雅黑" panose="020B0503020204020204" charset="-122"/>
            </a:endParaRPr>
          </a:p>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　　这段文字意在说明：</a:t>
            </a:r>
            <a:endParaRPr sz="2000" b="0" u="none">
              <a:solidFill>
                <a:srgbClr val="000000"/>
              </a:solidFill>
              <a:latin typeface="微软雅黑" panose="020B0503020204020204" charset="-122"/>
              <a:ea typeface="微软雅黑" panose="020B0503020204020204" charset="-122"/>
            </a:endParaRPr>
          </a:p>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　　A．应从政府管理角度思考科技体制改革问题</a:t>
            </a:r>
            <a:endParaRPr sz="2000" b="0" u="none">
              <a:solidFill>
                <a:srgbClr val="000000"/>
              </a:solidFill>
              <a:latin typeface="微软雅黑" panose="020B0503020204020204" charset="-122"/>
              <a:ea typeface="微软雅黑" panose="020B0503020204020204" charset="-122"/>
            </a:endParaRPr>
          </a:p>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　　B．进行国家科技体制的深层次改革迫在眉睫</a:t>
            </a:r>
            <a:endParaRPr sz="2000" b="0" u="none">
              <a:solidFill>
                <a:srgbClr val="000000"/>
              </a:solidFill>
              <a:latin typeface="微软雅黑" panose="020B0503020204020204" charset="-122"/>
              <a:ea typeface="微软雅黑" panose="020B0503020204020204" charset="-122"/>
            </a:endParaRPr>
          </a:p>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　　C．明确政府职责是科技体制改革的重要前提</a:t>
            </a:r>
            <a:endParaRPr sz="2000" b="0" u="none">
              <a:solidFill>
                <a:srgbClr val="000000"/>
              </a:solidFill>
              <a:latin typeface="微软雅黑" panose="020B0503020204020204" charset="-122"/>
              <a:ea typeface="微软雅黑" panose="020B0503020204020204" charset="-122"/>
            </a:endParaRPr>
          </a:p>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　　D．科技与经济相脱节是我国科技体制的弊端</a:t>
            </a:r>
            <a:endParaRPr sz="2000" b="0" u="none">
              <a:solidFill>
                <a:srgbClr val="000000"/>
              </a:solidFill>
              <a:latin typeface="微软雅黑" panose="020B0503020204020204" charset="-122"/>
              <a:ea typeface="微软雅黑" panose="020B0503020204020204" charset="-122"/>
            </a:endParaRPr>
          </a:p>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（答案：A。根据“改革已经改到了推动科技体制改革的政府管理者自己头上”一句，可知A为正确答案。)</a:t>
            </a:r>
            <a:endParaRPr lang="zh-CN" altLang="en-US" sz="2000"/>
          </a:p>
        </p:txBody>
      </p:sp>
      <p:pic>
        <p:nvPicPr>
          <p:cNvPr id="2" name="图片 1" descr="QQ图片20180313140800"/>
          <p:cNvPicPr>
            <a:picLocks noChangeAspect="1"/>
          </p:cNvPicPr>
          <p:nvPr/>
        </p:nvPicPr>
        <p:blipFill>
          <a:blip r:embed="rId1"/>
          <a:stretch>
            <a:fillRect/>
          </a:stretch>
        </p:blipFill>
        <p:spPr>
          <a:xfrm>
            <a:off x="10290810" y="13335"/>
            <a:ext cx="1829435" cy="867410"/>
          </a:xfrm>
          <a:prstGeom prst="rect">
            <a:avLst/>
          </a:prstGeom>
        </p:spPr>
      </p:pic>
    </p:spTree>
    <p:custDataLst>
      <p:tags r:id="rId2"/>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print">
            <a:lum bright="40000"/>
            <a:extLst>
              <a:ext uri="{28A0092B-C50C-407E-A947-70E740481C1C}">
                <a14:useLocalDpi xmlns:a14="http://schemas.microsoft.com/office/drawing/2010/main" val="0"/>
              </a:ext>
            </a:extLst>
          </a:blip>
          <a:srcRect l="20653" t="35617" r="1175" b="1"/>
          <a:stretch>
            <a:fillRect/>
          </a:stretch>
        </p:blipFill>
        <p:spPr>
          <a:xfrm flipV="1">
            <a:off x="1456705" y="3877684"/>
            <a:ext cx="10735296" cy="3033891"/>
          </a:xfrm>
          <a:prstGeom prst="rect">
            <a:avLst/>
          </a:prstGeom>
        </p:spPr>
      </p:pic>
      <p:pic>
        <p:nvPicPr>
          <p:cNvPr id="39" name="图片 38"/>
          <p:cNvPicPr>
            <a:picLocks noChangeAspect="1"/>
          </p:cNvPicPr>
          <p:nvPr/>
        </p:nvPicPr>
        <p:blipFill rotWithShape="1">
          <a:blip r:embed="rId1" cstate="print">
            <a:extLst>
              <a:ext uri="{28A0092B-C50C-407E-A947-70E740481C1C}">
                <a14:useLocalDpi xmlns:a14="http://schemas.microsoft.com/office/drawing/2010/main" val="0"/>
              </a:ext>
            </a:extLst>
          </a:blip>
          <a:srcRect l="20652" t="49369" r="8167" b="2"/>
          <a:stretch>
            <a:fillRect/>
          </a:stretch>
        </p:blipFill>
        <p:spPr>
          <a:xfrm flipH="1">
            <a:off x="-48683" y="1"/>
            <a:ext cx="6083464" cy="1484784"/>
          </a:xfrm>
          <a:prstGeom prst="rect">
            <a:avLst/>
          </a:prstGeom>
        </p:spPr>
      </p:pic>
      <p:sp>
        <p:nvSpPr>
          <p:cNvPr id="31" name="이등변 삼각형 30"/>
          <p:cNvSpPr/>
          <p:nvPr/>
        </p:nvSpPr>
        <p:spPr>
          <a:xfrm rot="5400000">
            <a:off x="6719345" y="2060880"/>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3" name="이등변 삼각형 32"/>
          <p:cNvSpPr/>
          <p:nvPr/>
        </p:nvSpPr>
        <p:spPr>
          <a:xfrm rot="5400000">
            <a:off x="6728235" y="3623615"/>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16" name="文本框 15"/>
          <p:cNvSpPr txBox="1"/>
          <p:nvPr/>
        </p:nvSpPr>
        <p:spPr>
          <a:xfrm>
            <a:off x="6975566" y="3413366"/>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细节型</a:t>
            </a:r>
            <a:endParaRPr lang="zh-CN" altLang="en-US"/>
          </a:p>
        </p:txBody>
      </p:sp>
      <p:sp>
        <p:nvSpPr>
          <p:cNvPr id="19" name="文本框 18"/>
          <p:cNvSpPr txBox="1"/>
          <p:nvPr/>
        </p:nvSpPr>
        <p:spPr>
          <a:xfrm>
            <a:off x="6975566" y="1790681"/>
            <a:ext cx="2526222" cy="494154"/>
          </a:xfrm>
          <a:prstGeom prst="rect">
            <a:avLst/>
          </a:prstGeom>
        </p:spPr>
        <p:txBody>
          <a:bodyPr/>
          <a:lstStyle>
            <a:lvl1pPr lvl="0"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sz="3600" b="1"/>
              <a:t>主观型</a:t>
            </a:r>
            <a:endParaRPr lang="zh-CN" altLang="en-US" sz="3600" b="1"/>
          </a:p>
        </p:txBody>
      </p:sp>
      <p:sp>
        <p:nvSpPr>
          <p:cNvPr id="21" name="文本框 20"/>
          <p:cNvSpPr txBox="1"/>
          <p:nvPr/>
        </p:nvSpPr>
        <p:spPr>
          <a:xfrm>
            <a:off x="6080065" y="3347589"/>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02</a:t>
            </a:r>
            <a:endParaRPr lang="en-US" altLang="zh-CN" sz="3200">
              <a:latin typeface="微软雅黑" panose="020B0503020204020204" charset="-122"/>
              <a:ea typeface="微软雅黑" panose="020B0503020204020204" charset="-122"/>
            </a:endParaRPr>
          </a:p>
        </p:txBody>
      </p:sp>
      <p:sp>
        <p:nvSpPr>
          <p:cNvPr id="27" name="文本框 26"/>
          <p:cNvSpPr txBox="1"/>
          <p:nvPr/>
        </p:nvSpPr>
        <p:spPr>
          <a:xfrm>
            <a:off x="2520315" y="2720975"/>
            <a:ext cx="2433320" cy="692150"/>
          </a:xfrm>
          <a:prstGeom prst="rect">
            <a:avLst/>
          </a:prstGeom>
        </p:spPr>
        <p:txBody>
          <a:bodyPr wrap="square" lIns="0" tIns="0" rIns="0" bIns="0">
            <a:spAutoFit/>
          </a:bodyPr>
          <a:lstStyle>
            <a:lvl1pPr lvl="0" indent="0" algn="dist">
              <a:spcBef>
                <a:spcPct val="20000"/>
              </a:spcBef>
              <a:buFont typeface="Arial" panose="020B0604020202020204" pitchFamily="34" charset="0"/>
              <a:buNone/>
              <a:defRPr sz="4500" b="1">
                <a:solidFill>
                  <a:srgbClr val="256475"/>
                </a:solidFill>
                <a:effectLst/>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t>片段阅读</a:t>
            </a:r>
            <a:endParaRPr lang="zh-CN" altLang="en-US" dirty="0"/>
          </a:p>
        </p:txBody>
      </p:sp>
      <p:sp>
        <p:nvSpPr>
          <p:cNvPr id="29" name="文本框 28"/>
          <p:cNvSpPr txBox="1"/>
          <p:nvPr/>
        </p:nvSpPr>
        <p:spPr>
          <a:xfrm>
            <a:off x="5927090" y="1772920"/>
            <a:ext cx="944880" cy="530225"/>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600" b="1">
                <a:latin typeface="微软雅黑" panose="020B0503020204020204" charset="-122"/>
                <a:ea typeface="微软雅黑" panose="020B0503020204020204" charset="-122"/>
              </a:rPr>
              <a:t>01</a:t>
            </a:r>
            <a:endParaRPr lang="en-US" altLang="zh-CN" sz="3600" b="1">
              <a:latin typeface="微软雅黑" panose="020B0503020204020204" charset="-122"/>
              <a:ea typeface="微软雅黑" panose="020B0503020204020204" charset="-122"/>
            </a:endParaRPr>
          </a:p>
        </p:txBody>
      </p:sp>
      <p:pic>
        <p:nvPicPr>
          <p:cNvPr id="7" name="图片 6" descr="QQ图片20180313140800"/>
          <p:cNvPicPr>
            <a:picLocks noChangeAspect="1"/>
          </p:cNvPicPr>
          <p:nvPr/>
        </p:nvPicPr>
        <p:blipFill>
          <a:blip r:embed="rId2"/>
          <a:stretch>
            <a:fillRect/>
          </a:stretch>
        </p:blipFill>
        <p:spPr>
          <a:xfrm>
            <a:off x="10234930" y="0"/>
            <a:ext cx="1829435" cy="867410"/>
          </a:xfrm>
          <a:prstGeom prst="rect">
            <a:avLst/>
          </a:prstGeom>
        </p:spPr>
      </p:pic>
      <p:pic>
        <p:nvPicPr>
          <p:cNvPr id="3" name="图片 2"/>
          <p:cNvPicPr>
            <a:picLocks noChangeAspect="1"/>
          </p:cNvPicPr>
          <p:nvPr/>
        </p:nvPicPr>
        <p:blipFill>
          <a:blip r:embed="rId3"/>
          <a:stretch>
            <a:fillRect/>
          </a:stretch>
        </p:blipFill>
        <p:spPr>
          <a:xfrm>
            <a:off x="39370" y="3551555"/>
            <a:ext cx="1943100" cy="2228850"/>
          </a:xfrm>
          <a:prstGeom prst="rect">
            <a:avLst/>
          </a:prstGeom>
        </p:spPr>
      </p:pic>
    </p:spTree>
    <p:custDataLst>
      <p:tags r:id="rId4"/>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bwMode="auto">
          <a:xfrm>
            <a:off x="1200468" y="1371918"/>
            <a:ext cx="2613025" cy="4094162"/>
            <a:chOff x="643035" y="1576619"/>
            <a:chExt cx="2613025" cy="4094163"/>
          </a:xfrm>
        </p:grpSpPr>
        <p:sp>
          <p:nvSpPr>
            <p:cNvPr id="34" name="矩形 33"/>
            <p:cNvSpPr/>
            <p:nvPr/>
          </p:nvSpPr>
          <p:spPr>
            <a:xfrm>
              <a:off x="643035" y="1576619"/>
              <a:ext cx="2613025" cy="4094163"/>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7" name="矩形 6"/>
            <p:cNvSpPr>
              <a:spLocks noChangeArrowheads="1"/>
            </p:cNvSpPr>
            <p:nvPr/>
          </p:nvSpPr>
          <p:spPr bwMode="auto">
            <a:xfrm>
              <a:off x="1179610" y="3885479"/>
              <a:ext cx="1539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主观型</a:t>
              </a:r>
              <a:endParaRPr lang="zh-CN" altLang="en-US" sz="2400" b="1">
                <a:solidFill>
                  <a:srgbClr val="FFFFFF"/>
                </a:solidFill>
                <a:latin typeface="微软雅黑" panose="020B0503020204020204" charset="-122"/>
                <a:ea typeface="微软雅黑" panose="020B0503020204020204" charset="-122"/>
              </a:endParaRPr>
            </a:p>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题目</a:t>
              </a:r>
              <a:endParaRPr lang="zh-CN" altLang="en-US" sz="2400" b="1">
                <a:solidFill>
                  <a:srgbClr val="FFFFFF"/>
                </a:solidFill>
                <a:latin typeface="微软雅黑" panose="020B0503020204020204" charset="-122"/>
                <a:ea typeface="微软雅黑" panose="020B0503020204020204" charset="-122"/>
              </a:endParaRPr>
            </a:p>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问法归纳</a:t>
              </a:r>
              <a:endParaRPr lang="zh-CN" altLang="en-US" sz="2400" b="1">
                <a:solidFill>
                  <a:srgbClr val="FFFFFF"/>
                </a:solidFill>
                <a:latin typeface="微软雅黑" panose="020B0503020204020204" charset="-122"/>
                <a:ea typeface="微软雅黑" panose="020B0503020204020204" charset="-122"/>
              </a:endParaRPr>
            </a:p>
          </p:txBody>
        </p:sp>
        <p:cxnSp>
          <p:nvCxnSpPr>
            <p:cNvPr id="38" name="直接连接符 37"/>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6" name="Freeform 179"/>
          <p:cNvSpPr>
            <a:spLocks noEditPoints="1"/>
          </p:cNvSpPr>
          <p:nvPr/>
        </p:nvSpPr>
        <p:spPr bwMode="auto">
          <a:xfrm>
            <a:off x="7160895" y="1950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 name="TextBox 3"/>
          <p:cNvSpPr txBox="1"/>
          <p:nvPr/>
        </p:nvSpPr>
        <p:spPr>
          <a:xfrm>
            <a:off x="5034915" y="1087120"/>
            <a:ext cx="5172075" cy="5077460"/>
          </a:xfrm>
          <a:prstGeom prst="rect">
            <a:avLst/>
          </a:prstGeom>
          <a:noFill/>
          <a:ln w="9525">
            <a:noFill/>
          </a:ln>
        </p:spPr>
        <p:txBody>
          <a:bodyPr wrap="square">
            <a:spAutoFit/>
          </a:bodyPr>
          <a:p>
            <a:pPr lvl="0">
              <a:lnSpc>
                <a:spcPct val="150000"/>
              </a:lnSpc>
            </a:pPr>
            <a:r>
              <a:rPr sz="2400">
                <a:solidFill>
                  <a:srgbClr val="000000"/>
                </a:solidFill>
                <a:latin typeface="微软雅黑" panose="020B0503020204020204" charset="-122"/>
                <a:ea typeface="微软雅黑" panose="020B0503020204020204" charset="-122"/>
                <a:sym typeface="+mn-ea"/>
              </a:rPr>
              <a:t>这段文字</a:t>
            </a:r>
            <a:r>
              <a:rPr sz="2400" b="1">
                <a:solidFill>
                  <a:srgbClr val="FF0000"/>
                </a:solidFill>
                <a:latin typeface="微软雅黑" panose="020B0503020204020204" charset="-122"/>
                <a:ea typeface="微软雅黑" panose="020B0503020204020204" charset="-122"/>
                <a:sym typeface="+mn-ea"/>
              </a:rPr>
              <a:t>意在说明</a:t>
            </a:r>
            <a:r>
              <a:rPr lang="zh-CN" sz="2400">
                <a:solidFill>
                  <a:srgbClr val="000000"/>
                </a:solidFill>
                <a:latin typeface="微软雅黑" panose="020B0503020204020204" charset="-122"/>
                <a:ea typeface="微软雅黑" panose="020B0503020204020204" charset="-122"/>
                <a:sym typeface="+mn-ea"/>
              </a:rPr>
              <a:t>：</a:t>
            </a:r>
            <a:endParaRPr lang="zh-CN" sz="2400">
              <a:solidFill>
                <a:srgbClr val="000000"/>
              </a:solidFill>
              <a:latin typeface="微软雅黑" panose="020B0503020204020204" charset="-122"/>
              <a:ea typeface="微软雅黑" panose="020B0503020204020204" charset="-122"/>
              <a:sym typeface="+mn-ea"/>
            </a:endParaRPr>
          </a:p>
          <a:p>
            <a:pPr lvl="0">
              <a:lnSpc>
                <a:spcPct val="150000"/>
              </a:lnSpc>
            </a:pPr>
            <a:r>
              <a:rPr lang="zh-CN" sz="2400" dirty="0">
                <a:solidFill>
                  <a:srgbClr val="000000"/>
                </a:solidFill>
                <a:latin typeface="微软雅黑" panose="020B0503020204020204" charset="-122"/>
                <a:ea typeface="微软雅黑" panose="020B0503020204020204" charset="-122"/>
                <a:sym typeface="+mn-ea"/>
              </a:rPr>
              <a:t>这段文字充分</a:t>
            </a:r>
            <a:r>
              <a:rPr lang="zh-CN" sz="2400" b="1" dirty="0">
                <a:solidFill>
                  <a:srgbClr val="FF0000"/>
                </a:solidFill>
                <a:latin typeface="微软雅黑" panose="020B0503020204020204" charset="-122"/>
                <a:ea typeface="微软雅黑" panose="020B0503020204020204" charset="-122"/>
                <a:sym typeface="+mn-ea"/>
              </a:rPr>
              <a:t>表明</a:t>
            </a:r>
            <a:r>
              <a:rPr lang="zh-CN" sz="2400" dirty="0">
                <a:solidFill>
                  <a:srgbClr val="000000"/>
                </a:solidFill>
                <a:latin typeface="微软雅黑" panose="020B0503020204020204" charset="-122"/>
                <a:ea typeface="微软雅黑" panose="020B0503020204020204" charset="-122"/>
                <a:sym typeface="+mn-ea"/>
              </a:rPr>
              <a:t>：</a:t>
            </a:r>
            <a:endParaRPr lang="zh-CN" sz="2400" dirty="0">
              <a:solidFill>
                <a:srgbClr val="000000"/>
              </a:solidFill>
              <a:latin typeface="微软雅黑" panose="020B0503020204020204" charset="-122"/>
              <a:ea typeface="微软雅黑" panose="020B0503020204020204" charset="-122"/>
              <a:sym typeface="+mn-ea"/>
            </a:endParaRPr>
          </a:p>
          <a:p>
            <a:pPr lvl="0">
              <a:lnSpc>
                <a:spcPct val="150000"/>
              </a:lnSpc>
            </a:pPr>
            <a:r>
              <a:rPr lang="zh-CN" sz="2400" dirty="0">
                <a:solidFill>
                  <a:srgbClr val="000000"/>
                </a:solidFill>
                <a:latin typeface="微软雅黑" panose="020B0503020204020204" charset="-122"/>
                <a:ea typeface="微软雅黑" panose="020B0503020204020204" charset="-122"/>
                <a:sym typeface="+mn-ea"/>
              </a:rPr>
              <a:t>这段文字意在</a:t>
            </a:r>
            <a:r>
              <a:rPr lang="zh-CN" sz="2400" b="1" dirty="0">
                <a:solidFill>
                  <a:srgbClr val="FF0000"/>
                </a:solidFill>
                <a:latin typeface="微软雅黑" panose="020B0503020204020204" charset="-122"/>
                <a:ea typeface="微软雅黑" panose="020B0503020204020204" charset="-122"/>
                <a:sym typeface="+mn-ea"/>
              </a:rPr>
              <a:t>强调</a:t>
            </a:r>
            <a:r>
              <a:rPr lang="zh-CN" sz="2400" dirty="0">
                <a:solidFill>
                  <a:srgbClr val="000000"/>
                </a:solidFill>
                <a:latin typeface="微软雅黑" panose="020B0503020204020204" charset="-122"/>
                <a:ea typeface="微软雅黑" panose="020B0503020204020204" charset="-122"/>
                <a:sym typeface="+mn-ea"/>
              </a:rPr>
              <a:t>：</a:t>
            </a:r>
            <a:endParaRPr lang="zh-CN" sz="2400" dirty="0">
              <a:solidFill>
                <a:srgbClr val="000000"/>
              </a:solidFill>
              <a:latin typeface="微软雅黑" panose="020B0503020204020204" charset="-122"/>
              <a:ea typeface="微软雅黑" panose="020B0503020204020204" charset="-122"/>
              <a:sym typeface="+mn-ea"/>
            </a:endParaRPr>
          </a:p>
          <a:p>
            <a:pPr lvl="0">
              <a:lnSpc>
                <a:spcPct val="150000"/>
              </a:lnSpc>
            </a:pPr>
            <a:r>
              <a:rPr lang="zh-CN" sz="2400" dirty="0">
                <a:solidFill>
                  <a:srgbClr val="000000"/>
                </a:solidFill>
                <a:latin typeface="微软雅黑" panose="020B0503020204020204" charset="-122"/>
                <a:ea typeface="微软雅黑" panose="020B0503020204020204" charset="-122"/>
                <a:sym typeface="+mn-ea"/>
              </a:rPr>
              <a:t>这段文字的主要</a:t>
            </a:r>
            <a:r>
              <a:rPr lang="zh-CN" sz="2400" b="1" dirty="0">
                <a:solidFill>
                  <a:srgbClr val="FF0000"/>
                </a:solidFill>
                <a:latin typeface="微软雅黑" panose="020B0503020204020204" charset="-122"/>
                <a:ea typeface="微软雅黑" panose="020B0503020204020204" charset="-122"/>
                <a:sym typeface="+mn-ea"/>
              </a:rPr>
              <a:t>观点</a:t>
            </a:r>
            <a:r>
              <a:rPr lang="zh-CN" sz="2400" dirty="0">
                <a:solidFill>
                  <a:srgbClr val="000000"/>
                </a:solidFill>
                <a:latin typeface="微软雅黑" panose="020B0503020204020204" charset="-122"/>
                <a:ea typeface="微软雅黑" panose="020B0503020204020204" charset="-122"/>
                <a:sym typeface="+mn-ea"/>
              </a:rPr>
              <a:t>是：</a:t>
            </a:r>
            <a:endParaRPr lang="zh-CN" sz="2400">
              <a:solidFill>
                <a:srgbClr val="000000"/>
              </a:solidFill>
              <a:latin typeface="微软雅黑" panose="020B0503020204020204" charset="-122"/>
              <a:ea typeface="微软雅黑" panose="020B0503020204020204" charset="-122"/>
              <a:sym typeface="+mn-ea"/>
            </a:endParaRPr>
          </a:p>
          <a:p>
            <a:pPr lvl="0">
              <a:lnSpc>
                <a:spcPct val="150000"/>
              </a:lnSpc>
            </a:pPr>
            <a:r>
              <a:rPr lang="zh-CN" sz="2400" dirty="0">
                <a:solidFill>
                  <a:srgbClr val="000000"/>
                </a:solidFill>
                <a:latin typeface="微软雅黑" panose="020B0503020204020204" charset="-122"/>
                <a:ea typeface="微软雅黑" panose="020B0503020204020204" charset="-122"/>
                <a:sym typeface="+mn-ea"/>
              </a:rPr>
              <a:t>这段文字主要</a:t>
            </a:r>
            <a:r>
              <a:rPr lang="zh-CN" sz="2400" b="1" dirty="0">
                <a:solidFill>
                  <a:srgbClr val="FF0000"/>
                </a:solidFill>
                <a:latin typeface="微软雅黑" panose="020B0503020204020204" charset="-122"/>
                <a:ea typeface="微软雅黑" panose="020B0503020204020204" charset="-122"/>
                <a:sym typeface="+mn-ea"/>
              </a:rPr>
              <a:t>介绍</a:t>
            </a:r>
            <a:r>
              <a:rPr lang="zh-CN" sz="2400" dirty="0">
                <a:solidFill>
                  <a:srgbClr val="000000"/>
                </a:solidFill>
                <a:latin typeface="微软雅黑" panose="020B0503020204020204" charset="-122"/>
                <a:ea typeface="微软雅黑" panose="020B0503020204020204" charset="-122"/>
                <a:sym typeface="+mn-ea"/>
              </a:rPr>
              <a:t>了：</a:t>
            </a:r>
            <a:endParaRPr lang="zh-CN" sz="2400" dirty="0">
              <a:solidFill>
                <a:srgbClr val="000000"/>
              </a:solidFill>
              <a:latin typeface="微软雅黑" panose="020B0503020204020204" charset="-122"/>
              <a:ea typeface="微软雅黑" panose="020B0503020204020204" charset="-122"/>
              <a:sym typeface="+mn-ea"/>
            </a:endParaRPr>
          </a:p>
          <a:p>
            <a:pPr lvl="0">
              <a:lnSpc>
                <a:spcPct val="150000"/>
              </a:lnSpc>
            </a:pPr>
            <a:r>
              <a:rPr lang="zh-CN" sz="2400" dirty="0">
                <a:solidFill>
                  <a:srgbClr val="000000"/>
                </a:solidFill>
                <a:latin typeface="微软雅黑" panose="020B0503020204020204" charset="-122"/>
                <a:ea typeface="微软雅黑" panose="020B0503020204020204" charset="-122"/>
                <a:sym typeface="+mn-ea"/>
              </a:rPr>
              <a:t>这段文字主要</a:t>
            </a:r>
            <a:r>
              <a:rPr lang="zh-CN" sz="2400" b="1" dirty="0">
                <a:solidFill>
                  <a:srgbClr val="FF0000"/>
                </a:solidFill>
                <a:latin typeface="微软雅黑" panose="020B0503020204020204" charset="-122"/>
                <a:ea typeface="微软雅黑" panose="020B0503020204020204" charset="-122"/>
                <a:sym typeface="+mn-ea"/>
              </a:rPr>
              <a:t>说明</a:t>
            </a:r>
            <a:r>
              <a:rPr lang="zh-CN" sz="2400" dirty="0">
                <a:solidFill>
                  <a:srgbClr val="000000"/>
                </a:solidFill>
                <a:latin typeface="微软雅黑" panose="020B0503020204020204" charset="-122"/>
                <a:ea typeface="微软雅黑" panose="020B0503020204020204" charset="-122"/>
                <a:sym typeface="+mn-ea"/>
              </a:rPr>
              <a:t>了：</a:t>
            </a:r>
            <a:endParaRPr lang="zh-CN" sz="2400" dirty="0">
              <a:solidFill>
                <a:srgbClr val="000000"/>
              </a:solidFill>
              <a:latin typeface="微软雅黑" panose="020B0503020204020204" charset="-122"/>
              <a:ea typeface="微软雅黑" panose="020B0503020204020204" charset="-122"/>
              <a:sym typeface="+mn-ea"/>
            </a:endParaRPr>
          </a:p>
          <a:p>
            <a:pPr lvl="0">
              <a:lnSpc>
                <a:spcPct val="150000"/>
              </a:lnSpc>
            </a:pPr>
            <a:r>
              <a:rPr lang="zh-CN" sz="2400" dirty="0">
                <a:solidFill>
                  <a:srgbClr val="000000"/>
                </a:solidFill>
                <a:latin typeface="微软雅黑" panose="020B0503020204020204" charset="-122"/>
                <a:ea typeface="微软雅黑" panose="020B0503020204020204" charset="-122"/>
                <a:sym typeface="+mn-ea"/>
              </a:rPr>
              <a:t>这段话的</a:t>
            </a:r>
            <a:r>
              <a:rPr lang="zh-CN" sz="2400" b="1" dirty="0">
                <a:solidFill>
                  <a:srgbClr val="FF0000"/>
                </a:solidFill>
                <a:latin typeface="微软雅黑" panose="020B0503020204020204" charset="-122"/>
                <a:ea typeface="微软雅黑" panose="020B0503020204020204" charset="-122"/>
                <a:sym typeface="+mn-ea"/>
              </a:rPr>
              <a:t>主要意思</a:t>
            </a:r>
            <a:r>
              <a:rPr lang="zh-CN" sz="2400" dirty="0">
                <a:solidFill>
                  <a:srgbClr val="000000"/>
                </a:solidFill>
                <a:latin typeface="微软雅黑" panose="020B0503020204020204" charset="-122"/>
                <a:ea typeface="微软雅黑" panose="020B0503020204020204" charset="-122"/>
                <a:sym typeface="+mn-ea"/>
              </a:rPr>
              <a:t>是：</a:t>
            </a:r>
            <a:endParaRPr lang="zh-CN" sz="2400" dirty="0">
              <a:solidFill>
                <a:srgbClr val="000000"/>
              </a:solidFill>
              <a:latin typeface="微软雅黑" panose="020B0503020204020204" charset="-122"/>
              <a:ea typeface="微软雅黑" panose="020B0503020204020204" charset="-122"/>
              <a:sym typeface="+mn-ea"/>
            </a:endParaRPr>
          </a:p>
          <a:p>
            <a:pPr lvl="0">
              <a:lnSpc>
                <a:spcPct val="150000"/>
              </a:lnSpc>
            </a:pPr>
            <a:r>
              <a:rPr lang="zh-CN" sz="2400" dirty="0">
                <a:solidFill>
                  <a:srgbClr val="000000"/>
                </a:solidFill>
                <a:latin typeface="微软雅黑" panose="020B0503020204020204" charset="-122"/>
                <a:ea typeface="微软雅黑" panose="020B0503020204020204" charset="-122"/>
                <a:sym typeface="+mn-ea"/>
              </a:rPr>
              <a:t>对这段文字的</a:t>
            </a:r>
            <a:r>
              <a:rPr lang="zh-CN" sz="2400" b="1" dirty="0">
                <a:solidFill>
                  <a:srgbClr val="FF0000"/>
                </a:solidFill>
                <a:latin typeface="微软雅黑" panose="020B0503020204020204" charset="-122"/>
                <a:ea typeface="微软雅黑" panose="020B0503020204020204" charset="-122"/>
                <a:sym typeface="+mn-ea"/>
              </a:rPr>
              <a:t>主旨概括</a:t>
            </a:r>
            <a:r>
              <a:rPr lang="zh-CN" sz="2400" dirty="0">
                <a:solidFill>
                  <a:srgbClr val="000000"/>
                </a:solidFill>
                <a:latin typeface="微软雅黑" panose="020B0503020204020204" charset="-122"/>
                <a:ea typeface="微软雅黑" panose="020B0503020204020204" charset="-122"/>
                <a:sym typeface="+mn-ea"/>
              </a:rPr>
              <a:t>最准确的是：</a:t>
            </a:r>
            <a:endParaRPr lang="zh-CN" sz="2400" dirty="0">
              <a:solidFill>
                <a:srgbClr val="000000"/>
              </a:solidFill>
              <a:latin typeface="微软雅黑" panose="020B0503020204020204" charset="-122"/>
              <a:ea typeface="微软雅黑" panose="020B0503020204020204" charset="-122"/>
              <a:sym typeface="+mn-ea"/>
            </a:endParaRPr>
          </a:p>
          <a:p>
            <a:pPr lvl="0">
              <a:lnSpc>
                <a:spcPct val="150000"/>
              </a:lnSpc>
            </a:pPr>
            <a:endParaRPr lang="zh-CN" sz="2400" dirty="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206990" y="41275"/>
            <a:ext cx="1829435" cy="867410"/>
          </a:xfrm>
          <a:prstGeom prst="rect">
            <a:avLst/>
          </a:prstGeom>
        </p:spPr>
      </p:pic>
      <p:pic>
        <p:nvPicPr>
          <p:cNvPr id="3" name="图片 2"/>
          <p:cNvPicPr>
            <a:picLocks noChangeAspect="1"/>
          </p:cNvPicPr>
          <p:nvPr/>
        </p:nvPicPr>
        <p:blipFill>
          <a:blip r:embed="rId2"/>
          <a:stretch>
            <a:fillRect/>
          </a:stretch>
        </p:blipFill>
        <p:spPr>
          <a:xfrm>
            <a:off x="1804670" y="1706245"/>
            <a:ext cx="1405255" cy="129857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822008" y="1495108"/>
            <a:ext cx="2613025" cy="4094162"/>
            <a:chOff x="643035" y="1576619"/>
            <a:chExt cx="2613025" cy="4094163"/>
          </a:xfrm>
        </p:grpSpPr>
        <p:sp>
          <p:nvSpPr>
            <p:cNvPr id="4" name="矩形 3"/>
            <p:cNvSpPr/>
            <p:nvPr/>
          </p:nvSpPr>
          <p:spPr>
            <a:xfrm>
              <a:off x="643035" y="1576619"/>
              <a:ext cx="2613025" cy="4094163"/>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5" name="矩形 6"/>
            <p:cNvSpPr>
              <a:spLocks noChangeArrowheads="1"/>
            </p:cNvSpPr>
            <p:nvPr/>
          </p:nvSpPr>
          <p:spPr bwMode="auto">
            <a:xfrm>
              <a:off x="1179610" y="4154084"/>
              <a:ext cx="153987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主观型</a:t>
              </a:r>
              <a:endParaRPr lang="zh-CN" altLang="en-US" sz="2400" b="1">
                <a:solidFill>
                  <a:srgbClr val="FFFFFF"/>
                </a:solidFill>
                <a:latin typeface="微软雅黑" panose="020B0503020204020204" charset="-122"/>
                <a:ea typeface="微软雅黑" panose="020B0503020204020204" charset="-122"/>
              </a:endParaRPr>
            </a:p>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主题词</a:t>
              </a:r>
              <a:endParaRPr lang="zh-CN" altLang="en-US" sz="2400" b="1">
                <a:solidFill>
                  <a:srgbClr val="FFFFFF"/>
                </a:solidFill>
                <a:latin typeface="微软雅黑" panose="020B0503020204020204" charset="-122"/>
                <a:ea typeface="微软雅黑" panose="020B0503020204020204" charset="-122"/>
              </a:endParaRPr>
            </a:p>
          </p:txBody>
        </p:sp>
        <p:cxnSp>
          <p:nvCxnSpPr>
            <p:cNvPr id="6" name="直接连接符 5"/>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Freeform 179"/>
          <p:cNvSpPr>
            <a:spLocks noEditPoints="1"/>
          </p:cNvSpPr>
          <p:nvPr/>
        </p:nvSpPr>
        <p:spPr bwMode="auto">
          <a:xfrm>
            <a:off x="7160895" y="1950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TextBox 8"/>
          <p:cNvSpPr txBox="1"/>
          <p:nvPr/>
        </p:nvSpPr>
        <p:spPr>
          <a:xfrm>
            <a:off x="4243070" y="936625"/>
            <a:ext cx="7146925" cy="5262245"/>
          </a:xfrm>
          <a:prstGeom prst="rect">
            <a:avLst/>
          </a:prstGeom>
          <a:noFill/>
          <a:ln w="9525">
            <a:noFill/>
          </a:ln>
        </p:spPr>
        <p:txBody>
          <a:bodyPr wrap="square">
            <a:spAutoFit/>
          </a:bodyPr>
          <a:p>
            <a:pPr lvl="0">
              <a:lnSpc>
                <a:spcPct val="200000"/>
              </a:lnSpc>
            </a:pPr>
            <a:r>
              <a:rPr lang="zh-CN" altLang="en-US" sz="2400" dirty="0">
                <a:latin typeface="微软雅黑" panose="020B0503020204020204" charset="-122"/>
                <a:ea typeface="微软雅黑" panose="020B0503020204020204" charset="-122"/>
              </a:rPr>
              <a:t>主题词</a:t>
            </a:r>
            <a:endParaRPr lang="en-US" altLang="zh-CN" sz="2400" dirty="0">
              <a:latin typeface="微软雅黑" panose="020B0503020204020204" charset="-122"/>
              <a:ea typeface="微软雅黑" panose="020B0503020204020204" charset="-122"/>
            </a:endParaRPr>
          </a:p>
          <a:p>
            <a:pPr lvl="0">
              <a:lnSpc>
                <a:spcPct val="200000"/>
              </a:lnSpc>
            </a:pPr>
            <a:r>
              <a:rPr lang="en-US" altLang="zh-CN" sz="2400"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rPr>
              <a:t>每段话都有一个重点描写的对象，即文段重点围绕展开的词语。这个重点对象，可能是一个词，也可能是两个词。</a:t>
            </a:r>
            <a:endParaRPr lang="zh-CN" altLang="en-US" sz="2400" dirty="0">
              <a:latin typeface="微软雅黑" panose="020B0503020204020204" charset="-122"/>
              <a:ea typeface="微软雅黑" panose="020B0503020204020204" charset="-122"/>
            </a:endParaRPr>
          </a:p>
          <a:p>
            <a:pPr lvl="0">
              <a:lnSpc>
                <a:spcPct val="200000"/>
              </a:lnSpc>
            </a:pPr>
            <a:r>
              <a:rPr lang="zh-CN" altLang="en-US" sz="2400" dirty="0">
                <a:latin typeface="微软雅黑" panose="020B0503020204020204" charset="-122"/>
                <a:ea typeface="微软雅黑" panose="020B0503020204020204" charset="-122"/>
              </a:rPr>
              <a:t>       寻找方法：首尾句、高频词</a:t>
            </a:r>
            <a:endParaRPr lang="zh-CN" altLang="en-US" sz="2400" dirty="0">
              <a:latin typeface="微软雅黑" panose="020B0503020204020204" charset="-122"/>
              <a:ea typeface="微软雅黑" panose="020B0503020204020204" charset="-122"/>
            </a:endParaRPr>
          </a:p>
          <a:p>
            <a:pPr lvl="0">
              <a:lnSpc>
                <a:spcPct val="200000"/>
              </a:lnSpc>
            </a:pPr>
            <a:r>
              <a:rPr lang="zh-CN" altLang="en-US" sz="2400" dirty="0">
                <a:latin typeface="微软雅黑" panose="020B0503020204020204" charset="-122"/>
                <a:ea typeface="微软雅黑" panose="020B0503020204020204" charset="-122"/>
              </a:rPr>
              <a:t>       使用方法：主观型题目中，正确的选项必然包含主题词，不含主题词的选项可以直接排除。</a:t>
            </a:r>
            <a:endParaRPr lang="zh-CN" altLang="en-US" sz="2400" dirty="0">
              <a:latin typeface="微软雅黑" panose="020B0503020204020204" charset="-122"/>
              <a:ea typeface="微软雅黑" panose="020B0503020204020204" charset="-122"/>
            </a:endParaRPr>
          </a:p>
        </p:txBody>
      </p:sp>
      <p:pic>
        <p:nvPicPr>
          <p:cNvPr id="2" name="图片 1" descr="QQ图片20180313140800"/>
          <p:cNvPicPr>
            <a:picLocks noChangeAspect="1"/>
          </p:cNvPicPr>
          <p:nvPr/>
        </p:nvPicPr>
        <p:blipFill>
          <a:blip r:embed="rId1"/>
          <a:stretch>
            <a:fillRect/>
          </a:stretch>
        </p:blipFill>
        <p:spPr>
          <a:xfrm>
            <a:off x="10193020" y="69215"/>
            <a:ext cx="1829435" cy="867410"/>
          </a:xfrm>
          <a:prstGeom prst="rect">
            <a:avLst/>
          </a:prstGeom>
        </p:spPr>
      </p:pic>
      <p:pic>
        <p:nvPicPr>
          <p:cNvPr id="10" name="图片 9"/>
          <p:cNvPicPr>
            <a:picLocks noChangeAspect="1"/>
          </p:cNvPicPr>
          <p:nvPr/>
        </p:nvPicPr>
        <p:blipFill>
          <a:blip r:embed="rId2"/>
          <a:stretch>
            <a:fillRect/>
          </a:stretch>
        </p:blipFill>
        <p:spPr>
          <a:xfrm>
            <a:off x="1358900" y="1934845"/>
            <a:ext cx="1485265" cy="106997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79"/>
          <p:cNvSpPr>
            <a:spLocks noEditPoints="1"/>
          </p:cNvSpPr>
          <p:nvPr/>
        </p:nvSpPr>
        <p:spPr bwMode="auto">
          <a:xfrm>
            <a:off x="7160895" y="1950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Freeform 175"/>
          <p:cNvSpPr>
            <a:spLocks noEditPoints="1"/>
          </p:cNvSpPr>
          <p:nvPr/>
        </p:nvSpPr>
        <p:spPr bwMode="auto">
          <a:xfrm>
            <a:off x="1986915" y="1796415"/>
            <a:ext cx="1080770" cy="1102995"/>
          </a:xfrm>
          <a:custGeom>
            <a:avLst/>
            <a:gdLst>
              <a:gd name="T0" fmla="*/ 240 w 312"/>
              <a:gd name="T1" fmla="*/ 0 h 284"/>
              <a:gd name="T2" fmla="*/ 253 w 312"/>
              <a:gd name="T3" fmla="*/ 14 h 284"/>
              <a:gd name="T4" fmla="*/ 229 w 312"/>
              <a:gd name="T5" fmla="*/ 83 h 284"/>
              <a:gd name="T6" fmla="*/ 53 w 312"/>
              <a:gd name="T7" fmla="*/ 24 h 284"/>
              <a:gd name="T8" fmla="*/ 66 w 312"/>
              <a:gd name="T9" fmla="*/ 35 h 284"/>
              <a:gd name="T10" fmla="*/ 88 w 312"/>
              <a:gd name="T11" fmla="*/ 54 h 284"/>
              <a:gd name="T12" fmla="*/ 53 w 312"/>
              <a:gd name="T13" fmla="*/ 67 h 284"/>
              <a:gd name="T14" fmla="*/ 66 w 312"/>
              <a:gd name="T15" fmla="*/ 75 h 284"/>
              <a:gd name="T16" fmla="*/ 88 w 312"/>
              <a:gd name="T17" fmla="*/ 94 h 284"/>
              <a:gd name="T18" fmla="*/ 53 w 312"/>
              <a:gd name="T19" fmla="*/ 107 h 284"/>
              <a:gd name="T20" fmla="*/ 66 w 312"/>
              <a:gd name="T21" fmla="*/ 118 h 284"/>
              <a:gd name="T22" fmla="*/ 88 w 312"/>
              <a:gd name="T23" fmla="*/ 134 h 284"/>
              <a:gd name="T24" fmla="*/ 53 w 312"/>
              <a:gd name="T25" fmla="*/ 150 h 284"/>
              <a:gd name="T26" fmla="*/ 66 w 312"/>
              <a:gd name="T27" fmla="*/ 158 h 284"/>
              <a:gd name="T28" fmla="*/ 88 w 312"/>
              <a:gd name="T29" fmla="*/ 174 h 284"/>
              <a:gd name="T30" fmla="*/ 53 w 312"/>
              <a:gd name="T31" fmla="*/ 190 h 284"/>
              <a:gd name="T32" fmla="*/ 66 w 312"/>
              <a:gd name="T33" fmla="*/ 201 h 284"/>
              <a:gd name="T34" fmla="*/ 88 w 312"/>
              <a:gd name="T35" fmla="*/ 217 h 284"/>
              <a:gd name="T36" fmla="*/ 53 w 312"/>
              <a:gd name="T37" fmla="*/ 233 h 284"/>
              <a:gd name="T38" fmla="*/ 53 w 312"/>
              <a:gd name="T39" fmla="*/ 260 h 284"/>
              <a:gd name="T40" fmla="*/ 229 w 312"/>
              <a:gd name="T41" fmla="*/ 207 h 284"/>
              <a:gd name="T42" fmla="*/ 253 w 312"/>
              <a:gd name="T43" fmla="*/ 273 h 284"/>
              <a:gd name="T44" fmla="*/ 240 w 312"/>
              <a:gd name="T45" fmla="*/ 284 h 284"/>
              <a:gd name="T46" fmla="*/ 29 w 312"/>
              <a:gd name="T47" fmla="*/ 284 h 284"/>
              <a:gd name="T48" fmla="*/ 29 w 312"/>
              <a:gd name="T49" fmla="*/ 252 h 284"/>
              <a:gd name="T50" fmla="*/ 0 w 312"/>
              <a:gd name="T51" fmla="*/ 231 h 284"/>
              <a:gd name="T52" fmla="*/ 29 w 312"/>
              <a:gd name="T53" fmla="*/ 209 h 284"/>
              <a:gd name="T54" fmla="*/ 0 w 312"/>
              <a:gd name="T55" fmla="*/ 188 h 284"/>
              <a:gd name="T56" fmla="*/ 29 w 312"/>
              <a:gd name="T57" fmla="*/ 169 h 284"/>
              <a:gd name="T58" fmla="*/ 0 w 312"/>
              <a:gd name="T59" fmla="*/ 148 h 284"/>
              <a:gd name="T60" fmla="*/ 29 w 312"/>
              <a:gd name="T61" fmla="*/ 129 h 284"/>
              <a:gd name="T62" fmla="*/ 0 w 312"/>
              <a:gd name="T63" fmla="*/ 105 h 284"/>
              <a:gd name="T64" fmla="*/ 29 w 312"/>
              <a:gd name="T65" fmla="*/ 89 h 284"/>
              <a:gd name="T66" fmla="*/ 0 w 312"/>
              <a:gd name="T67" fmla="*/ 65 h 284"/>
              <a:gd name="T68" fmla="*/ 29 w 312"/>
              <a:gd name="T69" fmla="*/ 14 h 284"/>
              <a:gd name="T70" fmla="*/ 42 w 312"/>
              <a:gd name="T71" fmla="*/ 0 h 284"/>
              <a:gd name="T72" fmla="*/ 144 w 312"/>
              <a:gd name="T73" fmla="*/ 228 h 284"/>
              <a:gd name="T74" fmla="*/ 181 w 312"/>
              <a:gd name="T75" fmla="*/ 225 h 284"/>
              <a:gd name="T76" fmla="*/ 146 w 312"/>
              <a:gd name="T77" fmla="*/ 188 h 284"/>
              <a:gd name="T78" fmla="*/ 144 w 312"/>
              <a:gd name="T79" fmla="*/ 228 h 284"/>
              <a:gd name="T80" fmla="*/ 277 w 312"/>
              <a:gd name="T81" fmla="*/ 62 h 284"/>
              <a:gd name="T82" fmla="*/ 197 w 312"/>
              <a:gd name="T83" fmla="*/ 209 h 284"/>
              <a:gd name="T84" fmla="*/ 277 w 312"/>
              <a:gd name="T85" fmla="*/ 6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2" h="284">
                <a:moveTo>
                  <a:pt x="42" y="0"/>
                </a:moveTo>
                <a:lnTo>
                  <a:pt x="240" y="0"/>
                </a:lnTo>
                <a:lnTo>
                  <a:pt x="253" y="0"/>
                </a:lnTo>
                <a:lnTo>
                  <a:pt x="253" y="14"/>
                </a:lnTo>
                <a:lnTo>
                  <a:pt x="253" y="59"/>
                </a:lnTo>
                <a:lnTo>
                  <a:pt x="229" y="83"/>
                </a:lnTo>
                <a:lnTo>
                  <a:pt x="229" y="24"/>
                </a:lnTo>
                <a:lnTo>
                  <a:pt x="53" y="24"/>
                </a:lnTo>
                <a:lnTo>
                  <a:pt x="53" y="41"/>
                </a:lnTo>
                <a:lnTo>
                  <a:pt x="66" y="35"/>
                </a:lnTo>
                <a:lnTo>
                  <a:pt x="77" y="33"/>
                </a:lnTo>
                <a:lnTo>
                  <a:pt x="88" y="54"/>
                </a:lnTo>
                <a:lnTo>
                  <a:pt x="77" y="59"/>
                </a:lnTo>
                <a:lnTo>
                  <a:pt x="53" y="67"/>
                </a:lnTo>
                <a:lnTo>
                  <a:pt x="53" y="81"/>
                </a:lnTo>
                <a:lnTo>
                  <a:pt x="66" y="75"/>
                </a:lnTo>
                <a:lnTo>
                  <a:pt x="77" y="73"/>
                </a:lnTo>
                <a:lnTo>
                  <a:pt x="88" y="94"/>
                </a:lnTo>
                <a:lnTo>
                  <a:pt x="77" y="99"/>
                </a:lnTo>
                <a:lnTo>
                  <a:pt x="53" y="107"/>
                </a:lnTo>
                <a:lnTo>
                  <a:pt x="53" y="124"/>
                </a:lnTo>
                <a:lnTo>
                  <a:pt x="66" y="118"/>
                </a:lnTo>
                <a:lnTo>
                  <a:pt x="77" y="113"/>
                </a:lnTo>
                <a:lnTo>
                  <a:pt x="88" y="134"/>
                </a:lnTo>
                <a:lnTo>
                  <a:pt x="77" y="140"/>
                </a:lnTo>
                <a:lnTo>
                  <a:pt x="53" y="150"/>
                </a:lnTo>
                <a:lnTo>
                  <a:pt x="53" y="164"/>
                </a:lnTo>
                <a:lnTo>
                  <a:pt x="66" y="158"/>
                </a:lnTo>
                <a:lnTo>
                  <a:pt x="77" y="153"/>
                </a:lnTo>
                <a:lnTo>
                  <a:pt x="88" y="174"/>
                </a:lnTo>
                <a:lnTo>
                  <a:pt x="77" y="180"/>
                </a:lnTo>
                <a:lnTo>
                  <a:pt x="53" y="190"/>
                </a:lnTo>
                <a:lnTo>
                  <a:pt x="53" y="207"/>
                </a:lnTo>
                <a:lnTo>
                  <a:pt x="66" y="201"/>
                </a:lnTo>
                <a:lnTo>
                  <a:pt x="77" y="196"/>
                </a:lnTo>
                <a:lnTo>
                  <a:pt x="88" y="217"/>
                </a:lnTo>
                <a:lnTo>
                  <a:pt x="77" y="223"/>
                </a:lnTo>
                <a:lnTo>
                  <a:pt x="53" y="233"/>
                </a:lnTo>
                <a:lnTo>
                  <a:pt x="53" y="252"/>
                </a:lnTo>
                <a:lnTo>
                  <a:pt x="53" y="260"/>
                </a:lnTo>
                <a:lnTo>
                  <a:pt x="229" y="260"/>
                </a:lnTo>
                <a:lnTo>
                  <a:pt x="229" y="207"/>
                </a:lnTo>
                <a:lnTo>
                  <a:pt x="253" y="182"/>
                </a:lnTo>
                <a:lnTo>
                  <a:pt x="253" y="273"/>
                </a:lnTo>
                <a:lnTo>
                  <a:pt x="253" y="284"/>
                </a:lnTo>
                <a:lnTo>
                  <a:pt x="240" y="284"/>
                </a:lnTo>
                <a:lnTo>
                  <a:pt x="42" y="284"/>
                </a:lnTo>
                <a:lnTo>
                  <a:pt x="29" y="284"/>
                </a:lnTo>
                <a:lnTo>
                  <a:pt x="29" y="273"/>
                </a:lnTo>
                <a:lnTo>
                  <a:pt x="29" y="252"/>
                </a:lnTo>
                <a:lnTo>
                  <a:pt x="5" y="252"/>
                </a:lnTo>
                <a:lnTo>
                  <a:pt x="0" y="231"/>
                </a:lnTo>
                <a:lnTo>
                  <a:pt x="29" y="217"/>
                </a:lnTo>
                <a:lnTo>
                  <a:pt x="29" y="209"/>
                </a:lnTo>
                <a:lnTo>
                  <a:pt x="5" y="209"/>
                </a:lnTo>
                <a:lnTo>
                  <a:pt x="0" y="188"/>
                </a:lnTo>
                <a:lnTo>
                  <a:pt x="29" y="174"/>
                </a:lnTo>
                <a:lnTo>
                  <a:pt x="29" y="169"/>
                </a:lnTo>
                <a:lnTo>
                  <a:pt x="5" y="169"/>
                </a:lnTo>
                <a:lnTo>
                  <a:pt x="0" y="148"/>
                </a:lnTo>
                <a:lnTo>
                  <a:pt x="29" y="134"/>
                </a:lnTo>
                <a:lnTo>
                  <a:pt x="29" y="129"/>
                </a:lnTo>
                <a:lnTo>
                  <a:pt x="5" y="129"/>
                </a:lnTo>
                <a:lnTo>
                  <a:pt x="0" y="105"/>
                </a:lnTo>
                <a:lnTo>
                  <a:pt x="29" y="91"/>
                </a:lnTo>
                <a:lnTo>
                  <a:pt x="29" y="89"/>
                </a:lnTo>
                <a:lnTo>
                  <a:pt x="5" y="89"/>
                </a:lnTo>
                <a:lnTo>
                  <a:pt x="0" y="65"/>
                </a:lnTo>
                <a:lnTo>
                  <a:pt x="29" y="51"/>
                </a:lnTo>
                <a:lnTo>
                  <a:pt x="29" y="14"/>
                </a:lnTo>
                <a:lnTo>
                  <a:pt x="29" y="0"/>
                </a:lnTo>
                <a:lnTo>
                  <a:pt x="42" y="0"/>
                </a:lnTo>
                <a:lnTo>
                  <a:pt x="42" y="0"/>
                </a:lnTo>
                <a:close/>
                <a:moveTo>
                  <a:pt x="144" y="228"/>
                </a:moveTo>
                <a:lnTo>
                  <a:pt x="162" y="225"/>
                </a:lnTo>
                <a:lnTo>
                  <a:pt x="181" y="225"/>
                </a:lnTo>
                <a:lnTo>
                  <a:pt x="165" y="207"/>
                </a:lnTo>
                <a:lnTo>
                  <a:pt x="146" y="188"/>
                </a:lnTo>
                <a:lnTo>
                  <a:pt x="144" y="207"/>
                </a:lnTo>
                <a:lnTo>
                  <a:pt x="144" y="228"/>
                </a:lnTo>
                <a:lnTo>
                  <a:pt x="144" y="228"/>
                </a:lnTo>
                <a:close/>
                <a:moveTo>
                  <a:pt x="277" y="62"/>
                </a:moveTo>
                <a:lnTo>
                  <a:pt x="162" y="174"/>
                </a:lnTo>
                <a:lnTo>
                  <a:pt x="197" y="209"/>
                </a:lnTo>
                <a:lnTo>
                  <a:pt x="312" y="99"/>
                </a:lnTo>
                <a:lnTo>
                  <a:pt x="27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 name="文本框 1"/>
          <p:cNvSpPr txBox="1"/>
          <p:nvPr/>
        </p:nvSpPr>
        <p:spPr>
          <a:xfrm>
            <a:off x="930910" y="1574800"/>
            <a:ext cx="10690225" cy="4707890"/>
          </a:xfrm>
          <a:prstGeom prst="rect">
            <a:avLst/>
          </a:prstGeom>
          <a:noFill/>
        </p:spPr>
        <p:txBody>
          <a:bodyPr wrap="square" rtlCol="0" anchor="t">
            <a:spAutoFit/>
          </a:bodyPr>
          <a:p>
            <a:pPr fontAlgn="auto">
              <a:lnSpc>
                <a:spcPct val="150000"/>
              </a:lnSpc>
            </a:pPr>
            <a:r>
              <a:rPr lang="en-US" altLang="zh-CN" sz="2000">
                <a:latin typeface="微软雅黑" panose="020B0503020204020204" charset="-122"/>
                <a:ea typeface="微软雅黑" panose="020B0503020204020204" charset="-122"/>
              </a:rPr>
              <a:t>1</a:t>
            </a:r>
            <a:r>
              <a:rPr lang="zh-CN" altLang="en-US" sz="2000">
                <a:latin typeface="微软雅黑" panose="020B0503020204020204" charset="-122"/>
                <a:ea typeface="微软雅黑" panose="020B0503020204020204" charset="-122"/>
              </a:rPr>
              <a:t>、北极海域浮冰面积逐渐减小，总计缩小达 20%左右，使北极熊难以在浮冰上长久立足，加之某些国家对海豹大量捕杀，使本来就不多的北极海豹越来越少，北极熊更难在浮冰上捕食海豹。我们来到北极斯匹兹卑尔根岛西北海岸北纬 80 度附近一海湾时，惊讶地拍摄到了北极熊捕鱼的全过程。我们看到，北极熊改变了以捕食海豹为生和“不下水”的习性，开始跳下冰冷的海水，抓鱼为食。</a:t>
            </a:r>
            <a:endParaRPr lang="zh-CN" altLang="en-US" sz="2000">
              <a:latin typeface="微软雅黑" panose="020B0503020204020204" charset="-122"/>
              <a:ea typeface="微软雅黑" panose="020B0503020204020204" charset="-122"/>
            </a:endParaRPr>
          </a:p>
          <a:p>
            <a:pPr fontAlgn="auto">
              <a:lnSpc>
                <a:spcPct val="150000"/>
              </a:lnSpc>
            </a:pPr>
            <a:r>
              <a:rPr lang="zh-CN" altLang="en-US" sz="2000">
                <a:latin typeface="微软雅黑" panose="020B0503020204020204" charset="-122"/>
                <a:ea typeface="微软雅黑" panose="020B0503020204020204" charset="-122"/>
              </a:rPr>
              <a:t>这段文字充分表明：</a:t>
            </a:r>
            <a:endParaRPr lang="zh-CN" altLang="en-US" sz="2000">
              <a:latin typeface="微软雅黑" panose="020B0503020204020204" charset="-122"/>
              <a:ea typeface="微软雅黑" panose="020B0503020204020204" charset="-122"/>
            </a:endParaRPr>
          </a:p>
          <a:p>
            <a:pPr fontAlgn="auto">
              <a:lnSpc>
                <a:spcPct val="150000"/>
              </a:lnSpc>
            </a:pPr>
            <a:r>
              <a:rPr lang="zh-CN" altLang="en-US" sz="2000">
                <a:latin typeface="微软雅黑" panose="020B0503020204020204" charset="-122"/>
                <a:ea typeface="微软雅黑" panose="020B0503020204020204" charset="-122"/>
              </a:rPr>
              <a:t>A.聪明的物种更能适应环境</a:t>
            </a:r>
            <a:endParaRPr lang="zh-CN" altLang="en-US" sz="2000">
              <a:latin typeface="微软雅黑" panose="020B0503020204020204" charset="-122"/>
              <a:ea typeface="微软雅黑" panose="020B0503020204020204" charset="-122"/>
            </a:endParaRPr>
          </a:p>
          <a:p>
            <a:pPr fontAlgn="auto">
              <a:lnSpc>
                <a:spcPct val="150000"/>
              </a:lnSpc>
            </a:pPr>
            <a:r>
              <a:rPr lang="zh-CN" altLang="en-US" sz="2000">
                <a:latin typeface="微软雅黑" panose="020B0503020204020204" charset="-122"/>
                <a:ea typeface="微软雅黑" panose="020B0503020204020204" charset="-122"/>
              </a:rPr>
              <a:t>B.物竞天择，适者生存</a:t>
            </a:r>
            <a:endParaRPr lang="zh-CN" altLang="en-US" sz="2000">
              <a:latin typeface="微软雅黑" panose="020B0503020204020204" charset="-122"/>
              <a:ea typeface="微软雅黑" panose="020B0503020204020204" charset="-122"/>
            </a:endParaRPr>
          </a:p>
          <a:p>
            <a:pPr fontAlgn="auto">
              <a:lnSpc>
                <a:spcPct val="150000"/>
              </a:lnSpc>
            </a:pPr>
            <a:r>
              <a:rPr lang="zh-CN" altLang="en-US" sz="2000">
                <a:latin typeface="微软雅黑" panose="020B0503020204020204" charset="-122"/>
                <a:ea typeface="微软雅黑" panose="020B0503020204020204" charset="-122"/>
              </a:rPr>
              <a:t>C.北极环境日益恶劣</a:t>
            </a:r>
            <a:endParaRPr lang="zh-CN" altLang="en-US" sz="2000">
              <a:latin typeface="微软雅黑" panose="020B0503020204020204" charset="-122"/>
              <a:ea typeface="微软雅黑" panose="020B0503020204020204" charset="-122"/>
            </a:endParaRPr>
          </a:p>
          <a:p>
            <a:pPr fontAlgn="auto">
              <a:lnSpc>
                <a:spcPct val="150000"/>
              </a:lnSpc>
            </a:pPr>
            <a:r>
              <a:rPr lang="zh-CN" altLang="en-US" sz="2000">
                <a:latin typeface="微软雅黑" panose="020B0503020204020204" charset="-122"/>
                <a:ea typeface="微软雅黑" panose="020B0503020204020204" charset="-122"/>
              </a:rPr>
              <a:t>D.环境变化改变了北极熊的生活习性</a:t>
            </a:r>
            <a:endParaRPr lang="zh-CN" altLang="en-US" sz="2000">
              <a:latin typeface="微软雅黑" panose="020B0503020204020204" charset="-122"/>
              <a:ea typeface="微软雅黑" panose="020B0503020204020204" charset="-122"/>
            </a:endParaRPr>
          </a:p>
        </p:txBody>
      </p:sp>
      <p:pic>
        <p:nvPicPr>
          <p:cNvPr id="3" name="图片 2" descr="QQ图片20180313140800"/>
          <p:cNvPicPr>
            <a:picLocks noChangeAspect="1"/>
          </p:cNvPicPr>
          <p:nvPr/>
        </p:nvPicPr>
        <p:blipFill>
          <a:blip r:embed="rId1"/>
          <a:stretch>
            <a:fillRect/>
          </a:stretch>
        </p:blipFill>
        <p:spPr>
          <a:xfrm>
            <a:off x="10290810" y="13335"/>
            <a:ext cx="1829435" cy="867410"/>
          </a:xfrm>
          <a:prstGeom prst="rect">
            <a:avLst/>
          </a:prstGeom>
        </p:spPr>
      </p:pic>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79"/>
          <p:cNvSpPr>
            <a:spLocks noEditPoints="1"/>
          </p:cNvSpPr>
          <p:nvPr/>
        </p:nvSpPr>
        <p:spPr bwMode="auto">
          <a:xfrm>
            <a:off x="7160895" y="1950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Freeform 175"/>
          <p:cNvSpPr>
            <a:spLocks noEditPoints="1"/>
          </p:cNvSpPr>
          <p:nvPr/>
        </p:nvSpPr>
        <p:spPr bwMode="auto">
          <a:xfrm>
            <a:off x="1986915" y="1796415"/>
            <a:ext cx="1080770" cy="1102995"/>
          </a:xfrm>
          <a:custGeom>
            <a:avLst/>
            <a:gdLst>
              <a:gd name="T0" fmla="*/ 240 w 312"/>
              <a:gd name="T1" fmla="*/ 0 h 284"/>
              <a:gd name="T2" fmla="*/ 253 w 312"/>
              <a:gd name="T3" fmla="*/ 14 h 284"/>
              <a:gd name="T4" fmla="*/ 229 w 312"/>
              <a:gd name="T5" fmla="*/ 83 h 284"/>
              <a:gd name="T6" fmla="*/ 53 w 312"/>
              <a:gd name="T7" fmla="*/ 24 h 284"/>
              <a:gd name="T8" fmla="*/ 66 w 312"/>
              <a:gd name="T9" fmla="*/ 35 h 284"/>
              <a:gd name="T10" fmla="*/ 88 w 312"/>
              <a:gd name="T11" fmla="*/ 54 h 284"/>
              <a:gd name="T12" fmla="*/ 53 w 312"/>
              <a:gd name="T13" fmla="*/ 67 h 284"/>
              <a:gd name="T14" fmla="*/ 66 w 312"/>
              <a:gd name="T15" fmla="*/ 75 h 284"/>
              <a:gd name="T16" fmla="*/ 88 w 312"/>
              <a:gd name="T17" fmla="*/ 94 h 284"/>
              <a:gd name="T18" fmla="*/ 53 w 312"/>
              <a:gd name="T19" fmla="*/ 107 h 284"/>
              <a:gd name="T20" fmla="*/ 66 w 312"/>
              <a:gd name="T21" fmla="*/ 118 h 284"/>
              <a:gd name="T22" fmla="*/ 88 w 312"/>
              <a:gd name="T23" fmla="*/ 134 h 284"/>
              <a:gd name="T24" fmla="*/ 53 w 312"/>
              <a:gd name="T25" fmla="*/ 150 h 284"/>
              <a:gd name="T26" fmla="*/ 66 w 312"/>
              <a:gd name="T27" fmla="*/ 158 h 284"/>
              <a:gd name="T28" fmla="*/ 88 w 312"/>
              <a:gd name="T29" fmla="*/ 174 h 284"/>
              <a:gd name="T30" fmla="*/ 53 w 312"/>
              <a:gd name="T31" fmla="*/ 190 h 284"/>
              <a:gd name="T32" fmla="*/ 66 w 312"/>
              <a:gd name="T33" fmla="*/ 201 h 284"/>
              <a:gd name="T34" fmla="*/ 88 w 312"/>
              <a:gd name="T35" fmla="*/ 217 h 284"/>
              <a:gd name="T36" fmla="*/ 53 w 312"/>
              <a:gd name="T37" fmla="*/ 233 h 284"/>
              <a:gd name="T38" fmla="*/ 53 w 312"/>
              <a:gd name="T39" fmla="*/ 260 h 284"/>
              <a:gd name="T40" fmla="*/ 229 w 312"/>
              <a:gd name="T41" fmla="*/ 207 h 284"/>
              <a:gd name="T42" fmla="*/ 253 w 312"/>
              <a:gd name="T43" fmla="*/ 273 h 284"/>
              <a:gd name="T44" fmla="*/ 240 w 312"/>
              <a:gd name="T45" fmla="*/ 284 h 284"/>
              <a:gd name="T46" fmla="*/ 29 w 312"/>
              <a:gd name="T47" fmla="*/ 284 h 284"/>
              <a:gd name="T48" fmla="*/ 29 w 312"/>
              <a:gd name="T49" fmla="*/ 252 h 284"/>
              <a:gd name="T50" fmla="*/ 0 w 312"/>
              <a:gd name="T51" fmla="*/ 231 h 284"/>
              <a:gd name="T52" fmla="*/ 29 w 312"/>
              <a:gd name="T53" fmla="*/ 209 h 284"/>
              <a:gd name="T54" fmla="*/ 0 w 312"/>
              <a:gd name="T55" fmla="*/ 188 h 284"/>
              <a:gd name="T56" fmla="*/ 29 w 312"/>
              <a:gd name="T57" fmla="*/ 169 h 284"/>
              <a:gd name="T58" fmla="*/ 0 w 312"/>
              <a:gd name="T59" fmla="*/ 148 h 284"/>
              <a:gd name="T60" fmla="*/ 29 w 312"/>
              <a:gd name="T61" fmla="*/ 129 h 284"/>
              <a:gd name="T62" fmla="*/ 0 w 312"/>
              <a:gd name="T63" fmla="*/ 105 h 284"/>
              <a:gd name="T64" fmla="*/ 29 w 312"/>
              <a:gd name="T65" fmla="*/ 89 h 284"/>
              <a:gd name="T66" fmla="*/ 0 w 312"/>
              <a:gd name="T67" fmla="*/ 65 h 284"/>
              <a:gd name="T68" fmla="*/ 29 w 312"/>
              <a:gd name="T69" fmla="*/ 14 h 284"/>
              <a:gd name="T70" fmla="*/ 42 w 312"/>
              <a:gd name="T71" fmla="*/ 0 h 284"/>
              <a:gd name="T72" fmla="*/ 144 w 312"/>
              <a:gd name="T73" fmla="*/ 228 h 284"/>
              <a:gd name="T74" fmla="*/ 181 w 312"/>
              <a:gd name="T75" fmla="*/ 225 h 284"/>
              <a:gd name="T76" fmla="*/ 146 w 312"/>
              <a:gd name="T77" fmla="*/ 188 h 284"/>
              <a:gd name="T78" fmla="*/ 144 w 312"/>
              <a:gd name="T79" fmla="*/ 228 h 284"/>
              <a:gd name="T80" fmla="*/ 277 w 312"/>
              <a:gd name="T81" fmla="*/ 62 h 284"/>
              <a:gd name="T82" fmla="*/ 197 w 312"/>
              <a:gd name="T83" fmla="*/ 209 h 284"/>
              <a:gd name="T84" fmla="*/ 277 w 312"/>
              <a:gd name="T85" fmla="*/ 6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2" h="284">
                <a:moveTo>
                  <a:pt x="42" y="0"/>
                </a:moveTo>
                <a:lnTo>
                  <a:pt x="240" y="0"/>
                </a:lnTo>
                <a:lnTo>
                  <a:pt x="253" y="0"/>
                </a:lnTo>
                <a:lnTo>
                  <a:pt x="253" y="14"/>
                </a:lnTo>
                <a:lnTo>
                  <a:pt x="253" y="59"/>
                </a:lnTo>
                <a:lnTo>
                  <a:pt x="229" y="83"/>
                </a:lnTo>
                <a:lnTo>
                  <a:pt x="229" y="24"/>
                </a:lnTo>
                <a:lnTo>
                  <a:pt x="53" y="24"/>
                </a:lnTo>
                <a:lnTo>
                  <a:pt x="53" y="41"/>
                </a:lnTo>
                <a:lnTo>
                  <a:pt x="66" y="35"/>
                </a:lnTo>
                <a:lnTo>
                  <a:pt x="77" y="33"/>
                </a:lnTo>
                <a:lnTo>
                  <a:pt x="88" y="54"/>
                </a:lnTo>
                <a:lnTo>
                  <a:pt x="77" y="59"/>
                </a:lnTo>
                <a:lnTo>
                  <a:pt x="53" y="67"/>
                </a:lnTo>
                <a:lnTo>
                  <a:pt x="53" y="81"/>
                </a:lnTo>
                <a:lnTo>
                  <a:pt x="66" y="75"/>
                </a:lnTo>
                <a:lnTo>
                  <a:pt x="77" y="73"/>
                </a:lnTo>
                <a:lnTo>
                  <a:pt x="88" y="94"/>
                </a:lnTo>
                <a:lnTo>
                  <a:pt x="77" y="99"/>
                </a:lnTo>
                <a:lnTo>
                  <a:pt x="53" y="107"/>
                </a:lnTo>
                <a:lnTo>
                  <a:pt x="53" y="124"/>
                </a:lnTo>
                <a:lnTo>
                  <a:pt x="66" y="118"/>
                </a:lnTo>
                <a:lnTo>
                  <a:pt x="77" y="113"/>
                </a:lnTo>
                <a:lnTo>
                  <a:pt x="88" y="134"/>
                </a:lnTo>
                <a:lnTo>
                  <a:pt x="77" y="140"/>
                </a:lnTo>
                <a:lnTo>
                  <a:pt x="53" y="150"/>
                </a:lnTo>
                <a:lnTo>
                  <a:pt x="53" y="164"/>
                </a:lnTo>
                <a:lnTo>
                  <a:pt x="66" y="158"/>
                </a:lnTo>
                <a:lnTo>
                  <a:pt x="77" y="153"/>
                </a:lnTo>
                <a:lnTo>
                  <a:pt x="88" y="174"/>
                </a:lnTo>
                <a:lnTo>
                  <a:pt x="77" y="180"/>
                </a:lnTo>
                <a:lnTo>
                  <a:pt x="53" y="190"/>
                </a:lnTo>
                <a:lnTo>
                  <a:pt x="53" y="207"/>
                </a:lnTo>
                <a:lnTo>
                  <a:pt x="66" y="201"/>
                </a:lnTo>
                <a:lnTo>
                  <a:pt x="77" y="196"/>
                </a:lnTo>
                <a:lnTo>
                  <a:pt x="88" y="217"/>
                </a:lnTo>
                <a:lnTo>
                  <a:pt x="77" y="223"/>
                </a:lnTo>
                <a:lnTo>
                  <a:pt x="53" y="233"/>
                </a:lnTo>
                <a:lnTo>
                  <a:pt x="53" y="252"/>
                </a:lnTo>
                <a:lnTo>
                  <a:pt x="53" y="260"/>
                </a:lnTo>
                <a:lnTo>
                  <a:pt x="229" y="260"/>
                </a:lnTo>
                <a:lnTo>
                  <a:pt x="229" y="207"/>
                </a:lnTo>
                <a:lnTo>
                  <a:pt x="253" y="182"/>
                </a:lnTo>
                <a:lnTo>
                  <a:pt x="253" y="273"/>
                </a:lnTo>
                <a:lnTo>
                  <a:pt x="253" y="284"/>
                </a:lnTo>
                <a:lnTo>
                  <a:pt x="240" y="284"/>
                </a:lnTo>
                <a:lnTo>
                  <a:pt x="42" y="284"/>
                </a:lnTo>
                <a:lnTo>
                  <a:pt x="29" y="284"/>
                </a:lnTo>
                <a:lnTo>
                  <a:pt x="29" y="273"/>
                </a:lnTo>
                <a:lnTo>
                  <a:pt x="29" y="252"/>
                </a:lnTo>
                <a:lnTo>
                  <a:pt x="5" y="252"/>
                </a:lnTo>
                <a:lnTo>
                  <a:pt x="0" y="231"/>
                </a:lnTo>
                <a:lnTo>
                  <a:pt x="29" y="217"/>
                </a:lnTo>
                <a:lnTo>
                  <a:pt x="29" y="209"/>
                </a:lnTo>
                <a:lnTo>
                  <a:pt x="5" y="209"/>
                </a:lnTo>
                <a:lnTo>
                  <a:pt x="0" y="188"/>
                </a:lnTo>
                <a:lnTo>
                  <a:pt x="29" y="174"/>
                </a:lnTo>
                <a:lnTo>
                  <a:pt x="29" y="169"/>
                </a:lnTo>
                <a:lnTo>
                  <a:pt x="5" y="169"/>
                </a:lnTo>
                <a:lnTo>
                  <a:pt x="0" y="148"/>
                </a:lnTo>
                <a:lnTo>
                  <a:pt x="29" y="134"/>
                </a:lnTo>
                <a:lnTo>
                  <a:pt x="29" y="129"/>
                </a:lnTo>
                <a:lnTo>
                  <a:pt x="5" y="129"/>
                </a:lnTo>
                <a:lnTo>
                  <a:pt x="0" y="105"/>
                </a:lnTo>
                <a:lnTo>
                  <a:pt x="29" y="91"/>
                </a:lnTo>
                <a:lnTo>
                  <a:pt x="29" y="89"/>
                </a:lnTo>
                <a:lnTo>
                  <a:pt x="5" y="89"/>
                </a:lnTo>
                <a:lnTo>
                  <a:pt x="0" y="65"/>
                </a:lnTo>
                <a:lnTo>
                  <a:pt x="29" y="51"/>
                </a:lnTo>
                <a:lnTo>
                  <a:pt x="29" y="14"/>
                </a:lnTo>
                <a:lnTo>
                  <a:pt x="29" y="0"/>
                </a:lnTo>
                <a:lnTo>
                  <a:pt x="42" y="0"/>
                </a:lnTo>
                <a:lnTo>
                  <a:pt x="42" y="0"/>
                </a:lnTo>
                <a:close/>
                <a:moveTo>
                  <a:pt x="144" y="228"/>
                </a:moveTo>
                <a:lnTo>
                  <a:pt x="162" y="225"/>
                </a:lnTo>
                <a:lnTo>
                  <a:pt x="181" y="225"/>
                </a:lnTo>
                <a:lnTo>
                  <a:pt x="165" y="207"/>
                </a:lnTo>
                <a:lnTo>
                  <a:pt x="146" y="188"/>
                </a:lnTo>
                <a:lnTo>
                  <a:pt x="144" y="207"/>
                </a:lnTo>
                <a:lnTo>
                  <a:pt x="144" y="228"/>
                </a:lnTo>
                <a:lnTo>
                  <a:pt x="144" y="228"/>
                </a:lnTo>
                <a:close/>
                <a:moveTo>
                  <a:pt x="277" y="62"/>
                </a:moveTo>
                <a:lnTo>
                  <a:pt x="162" y="174"/>
                </a:lnTo>
                <a:lnTo>
                  <a:pt x="197" y="209"/>
                </a:lnTo>
                <a:lnTo>
                  <a:pt x="312" y="99"/>
                </a:lnTo>
                <a:lnTo>
                  <a:pt x="27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 name="文本框 1"/>
          <p:cNvSpPr txBox="1"/>
          <p:nvPr/>
        </p:nvSpPr>
        <p:spPr>
          <a:xfrm>
            <a:off x="972820" y="1528445"/>
            <a:ext cx="10690225" cy="4707890"/>
          </a:xfrm>
          <a:prstGeom prst="rect">
            <a:avLst/>
          </a:prstGeom>
          <a:noFill/>
        </p:spPr>
        <p:txBody>
          <a:bodyPr wrap="square" rtlCol="0" anchor="t">
            <a:spAutoFit/>
          </a:bodyPr>
          <a:p>
            <a:pPr fontAlgn="auto">
              <a:lnSpc>
                <a:spcPct val="150000"/>
              </a:lnSpc>
            </a:pPr>
            <a:r>
              <a:rPr lang="en-US" altLang="zh-CN" sz="2000">
                <a:latin typeface="微软雅黑" panose="020B0503020204020204" charset="-122"/>
                <a:ea typeface="微软雅黑" panose="020B0503020204020204" charset="-122"/>
              </a:rPr>
              <a:t>2</a:t>
            </a:r>
            <a:r>
              <a:rPr lang="zh-CN" altLang="en-US"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近年来，在经济发展前景不明和资金链吃紧的压力下，多数跨国公司基于实际的考虑，开始实行战略性收缩，以期回笼资金，抵御国际金融危机的冲击。与此同时，另一些跨国公司基于对未来的判断，提高了新兴市场和新兴产业在全球战略中的比重，抢占下一个繁荣的先机。例如自国际金融危机发生以来，某跨国公司在全球裁员数以千计的情况下，通过各种渠道向亚太地区提供了 7.4亿欧元的资金发展新业务。</a:t>
            </a:r>
            <a:endParaRPr lang="zh-CN" altLang="en-US" sz="2000">
              <a:latin typeface="微软雅黑" panose="020B0503020204020204" charset="-122"/>
              <a:ea typeface="微软雅黑" panose="020B0503020204020204" charset="-122"/>
            </a:endParaRPr>
          </a:p>
          <a:p>
            <a:pPr fontAlgn="auto">
              <a:lnSpc>
                <a:spcPct val="150000"/>
              </a:lnSpc>
            </a:pPr>
            <a:r>
              <a:rPr lang="zh-CN" altLang="en-US" sz="2000">
                <a:latin typeface="微软雅黑" panose="020B0503020204020204" charset="-122"/>
                <a:ea typeface="微软雅黑" panose="020B0503020204020204" charset="-122"/>
              </a:rPr>
              <a:t>这段文字主要说明：</a:t>
            </a:r>
            <a:endParaRPr lang="zh-CN" altLang="en-US" sz="2000">
              <a:latin typeface="微软雅黑" panose="020B0503020204020204" charset="-122"/>
              <a:ea typeface="微软雅黑" panose="020B0503020204020204" charset="-122"/>
            </a:endParaRPr>
          </a:p>
          <a:p>
            <a:pPr fontAlgn="auto">
              <a:lnSpc>
                <a:spcPct val="150000"/>
              </a:lnSpc>
            </a:pPr>
            <a:r>
              <a:rPr lang="zh-CN" altLang="en-US" sz="2000">
                <a:latin typeface="微软雅黑" panose="020B0503020204020204" charset="-122"/>
                <a:ea typeface="微软雅黑" panose="020B0503020204020204" charset="-122"/>
              </a:rPr>
              <a:t>A.跨国公司在应对金融危机时采取了不同策略</a:t>
            </a:r>
            <a:endParaRPr lang="zh-CN" altLang="en-US" sz="2000">
              <a:latin typeface="微软雅黑" panose="020B0503020204020204" charset="-122"/>
              <a:ea typeface="微软雅黑" panose="020B0503020204020204" charset="-122"/>
            </a:endParaRPr>
          </a:p>
          <a:p>
            <a:pPr fontAlgn="auto">
              <a:lnSpc>
                <a:spcPct val="150000"/>
              </a:lnSpc>
            </a:pPr>
            <a:r>
              <a:rPr lang="zh-CN" altLang="en-US" sz="2000">
                <a:latin typeface="微软雅黑" panose="020B0503020204020204" charset="-122"/>
                <a:ea typeface="微软雅黑" panose="020B0503020204020204" charset="-122"/>
              </a:rPr>
              <a:t>B.亚太地区已经成为全球经济体系中的一个重点</a:t>
            </a:r>
            <a:endParaRPr lang="zh-CN" altLang="en-US" sz="2000">
              <a:latin typeface="微软雅黑" panose="020B0503020204020204" charset="-122"/>
              <a:ea typeface="微软雅黑" panose="020B0503020204020204" charset="-122"/>
            </a:endParaRPr>
          </a:p>
          <a:p>
            <a:pPr fontAlgn="auto">
              <a:lnSpc>
                <a:spcPct val="150000"/>
              </a:lnSpc>
            </a:pPr>
            <a:r>
              <a:rPr lang="zh-CN" altLang="en-US" sz="2000">
                <a:latin typeface="微软雅黑" panose="020B0503020204020204" charset="-122"/>
                <a:ea typeface="微软雅黑" panose="020B0503020204020204" charset="-122"/>
              </a:rPr>
              <a:t>C.金融危机迫使很多跨国公司进行局部性的战略收缩</a:t>
            </a:r>
            <a:endParaRPr lang="zh-CN" altLang="en-US" sz="2000">
              <a:latin typeface="微软雅黑" panose="020B0503020204020204" charset="-122"/>
              <a:ea typeface="微软雅黑" panose="020B0503020204020204" charset="-122"/>
            </a:endParaRPr>
          </a:p>
          <a:p>
            <a:pPr fontAlgn="auto">
              <a:lnSpc>
                <a:spcPct val="150000"/>
              </a:lnSpc>
            </a:pPr>
            <a:r>
              <a:rPr lang="zh-CN" altLang="en-US" sz="2000">
                <a:latin typeface="微软雅黑" panose="020B0503020204020204" charset="-122"/>
                <a:ea typeface="微软雅黑" panose="020B0503020204020204" charset="-122"/>
              </a:rPr>
              <a:t>D.发展新兴市场和行业是经济复苏的一条捷径</a:t>
            </a:r>
            <a:endParaRPr lang="zh-CN" altLang="en-US" sz="2000">
              <a:latin typeface="微软雅黑" panose="020B0503020204020204" charset="-122"/>
              <a:ea typeface="微软雅黑" panose="020B0503020204020204" charset="-122"/>
            </a:endParaRPr>
          </a:p>
        </p:txBody>
      </p:sp>
      <p:pic>
        <p:nvPicPr>
          <p:cNvPr id="3" name="图片 2" descr="QQ图片20180313140800"/>
          <p:cNvPicPr>
            <a:picLocks noChangeAspect="1"/>
          </p:cNvPicPr>
          <p:nvPr/>
        </p:nvPicPr>
        <p:blipFill>
          <a:blip r:embed="rId1"/>
          <a:stretch>
            <a:fillRect/>
          </a:stretch>
        </p:blipFill>
        <p:spPr>
          <a:xfrm>
            <a:off x="10262235" y="55245"/>
            <a:ext cx="1829435" cy="867410"/>
          </a:xfrm>
          <a:prstGeom prst="rect">
            <a:avLst/>
          </a:prstGeom>
        </p:spPr>
      </p:pic>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230630"/>
            <a:ext cx="10515600" cy="742950"/>
          </a:xfrm>
        </p:spPr>
        <p:txBody>
          <a:bodyPr vert="horz" wrap="square" lIns="91440" tIns="45720" rIns="91440" bIns="45720" rtlCol="0" anchor="ctr">
            <a:normAutofit/>
          </a:bodyPr>
          <a:lstStyle/>
          <a:p>
            <a:r>
              <a:rPr lang="zh-CN" altLang="en-US" sz="3200" dirty="0">
                <a:solidFill>
                  <a:srgbClr val="00B0F0"/>
                </a:solidFill>
                <a:latin typeface="微软雅黑" panose="020B0503020204020204" charset="-122"/>
                <a:ea typeface="微软雅黑" panose="020B0503020204020204" charset="-122"/>
              </a:rPr>
              <a:t>逻辑填空例题展示</a:t>
            </a:r>
            <a:endParaRPr lang="zh-CN" altLang="en-US" sz="3200" dirty="0">
              <a:solidFill>
                <a:srgbClr val="00B0F0"/>
              </a:solidFill>
              <a:latin typeface="微软雅黑" panose="020B0503020204020204" charset="-122"/>
              <a:ea typeface="微软雅黑" panose="020B0503020204020204" charset="-122"/>
            </a:endParaRPr>
          </a:p>
        </p:txBody>
      </p:sp>
      <p:sp>
        <p:nvSpPr>
          <p:cNvPr id="4" name="文本框 3"/>
          <p:cNvSpPr txBox="1"/>
          <p:nvPr/>
        </p:nvSpPr>
        <p:spPr>
          <a:xfrm>
            <a:off x="838200" y="1973580"/>
            <a:ext cx="10909935" cy="4338320"/>
          </a:xfrm>
          <a:prstGeom prst="rect">
            <a:avLst/>
          </a:prstGeom>
          <a:noFill/>
        </p:spPr>
        <p:txBody>
          <a:bodyPr wrap="square" rtlCol="0" anchor="t">
            <a:spAutoFit/>
          </a:bodyPr>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说话不仅是一种生理功能，更是一种能力。会说话的人，纵然______，滔滔不绝，听者也不以为苦；纵然______，一字千金，也能绕梁三日。成功人士大多是成功的说话者，毫不夸张地说，其成功至少有一半是用舌头_____的。</a:t>
            </a:r>
            <a:endParaRPr sz="2000" b="0" u="none">
              <a:solidFill>
                <a:srgbClr val="000000"/>
              </a:solidFill>
              <a:latin typeface="微软雅黑" panose="020B0503020204020204" charset="-122"/>
              <a:ea typeface="微软雅黑" panose="020B0503020204020204" charset="-122"/>
            </a:endParaRPr>
          </a:p>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　　依次填入划横线部分最恰当的一项是：</a:t>
            </a:r>
            <a:endParaRPr sz="2000" b="0" u="none">
              <a:solidFill>
                <a:srgbClr val="000000"/>
              </a:solidFill>
              <a:latin typeface="微软雅黑" panose="020B0503020204020204" charset="-122"/>
              <a:ea typeface="微软雅黑" panose="020B0503020204020204" charset="-122"/>
            </a:endParaRPr>
          </a:p>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　　A．能言善辩   讷口少言   实现</a:t>
            </a:r>
            <a:endParaRPr sz="2000" b="0" u="none">
              <a:solidFill>
                <a:srgbClr val="000000"/>
              </a:solidFill>
              <a:latin typeface="微软雅黑" panose="020B0503020204020204" charset="-122"/>
              <a:ea typeface="微软雅黑" panose="020B0503020204020204" charset="-122"/>
            </a:endParaRPr>
          </a:p>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　　B．绘声绘色   不露声色   完成</a:t>
            </a:r>
            <a:endParaRPr sz="2000" b="0" u="none">
              <a:solidFill>
                <a:srgbClr val="000000"/>
              </a:solidFill>
              <a:latin typeface="微软雅黑" panose="020B0503020204020204" charset="-122"/>
              <a:ea typeface="微软雅黑" panose="020B0503020204020204" charset="-122"/>
            </a:endParaRPr>
          </a:p>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　　C．口若悬河   片言只语   创造</a:t>
            </a:r>
            <a:endParaRPr sz="2000" b="0" u="none">
              <a:solidFill>
                <a:srgbClr val="000000"/>
              </a:solidFill>
              <a:latin typeface="微软雅黑" panose="020B0503020204020204" charset="-122"/>
              <a:ea typeface="微软雅黑" panose="020B0503020204020204" charset="-122"/>
            </a:endParaRPr>
          </a:p>
          <a:p>
            <a:pPr marL="0" indent="406400" algn="l" fontAlgn="auto">
              <a:lnSpc>
                <a:spcPct val="150000"/>
              </a:lnSpc>
            </a:pPr>
            <a:r>
              <a:rPr sz="2000">
                <a:solidFill>
                  <a:srgbClr val="000000"/>
                </a:solidFill>
                <a:latin typeface="微软雅黑" panose="020B0503020204020204" charset="-122"/>
                <a:ea typeface="微软雅黑" panose="020B0503020204020204" charset="-122"/>
                <a:sym typeface="+mn-ea"/>
              </a:rPr>
              <a:t>　　D．侃侃而谈   缄口不言   获取</a:t>
            </a:r>
            <a:endParaRPr sz="2000" b="0" u="none">
              <a:solidFill>
                <a:srgbClr val="000000"/>
              </a:solidFill>
              <a:latin typeface="微软雅黑" panose="020B0503020204020204" charset="-122"/>
              <a:ea typeface="微软雅黑" panose="020B0503020204020204" charset="-122"/>
            </a:endParaRPr>
          </a:p>
          <a:p>
            <a:pPr marL="0" indent="406400" algn="l" fontAlgn="auto">
              <a:lnSpc>
                <a:spcPct val="150000"/>
              </a:lnSpc>
            </a:pPr>
            <a:r>
              <a:rPr lang="zh-CN" altLang="en-US" sz="2000">
                <a:solidFill>
                  <a:srgbClr val="000000"/>
                </a:solidFill>
                <a:latin typeface="微软雅黑" panose="020B0503020204020204" charset="-122"/>
                <a:ea typeface="微软雅黑" panose="020B0503020204020204" charset="-122"/>
                <a:cs typeface="楷体_GB2312" charset="0"/>
                <a:sym typeface="+mn-ea"/>
              </a:rPr>
              <a:t>（</a:t>
            </a:r>
            <a:r>
              <a:rPr sz="2000">
                <a:solidFill>
                  <a:srgbClr val="000000"/>
                </a:solidFill>
                <a:latin typeface="微软雅黑" panose="020B0503020204020204" charset="-122"/>
                <a:ea typeface="微软雅黑" panose="020B0503020204020204" charset="-122"/>
                <a:sym typeface="+mn-ea"/>
              </a:rPr>
              <a:t>答案：C。从上下文的意思，及词语本身的含义，可知选项C更为贴切。</a:t>
            </a:r>
            <a:r>
              <a:rPr lang="zh-CN" altLang="en-US" sz="2400">
                <a:solidFill>
                  <a:srgbClr val="000000"/>
                </a:solidFill>
                <a:latin typeface="微软雅黑" panose="020B0503020204020204" charset="-122"/>
                <a:ea typeface="微软雅黑" panose="020B0503020204020204" charset="-122"/>
                <a:cs typeface="楷体_GB2312" charset="0"/>
                <a:sym typeface="+mn-ea"/>
              </a:rPr>
              <a:t>）</a:t>
            </a:r>
            <a:endParaRPr lang="zh-CN" altLang="en-US" sz="2400"/>
          </a:p>
        </p:txBody>
      </p:sp>
      <p:pic>
        <p:nvPicPr>
          <p:cNvPr id="7" name="图片 6" descr="QQ图片20180313140800"/>
          <p:cNvPicPr>
            <a:picLocks noChangeAspect="1"/>
          </p:cNvPicPr>
          <p:nvPr/>
        </p:nvPicPr>
        <p:blipFill>
          <a:blip r:embed="rId1"/>
          <a:stretch>
            <a:fillRect/>
          </a:stretch>
        </p:blipFill>
        <p:spPr>
          <a:xfrm>
            <a:off x="10304145" y="55245"/>
            <a:ext cx="1829435" cy="867410"/>
          </a:xfrm>
          <a:prstGeom prst="rect">
            <a:avLst/>
          </a:prstGeom>
        </p:spPr>
      </p:pic>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79"/>
          <p:cNvSpPr>
            <a:spLocks noEditPoints="1"/>
          </p:cNvSpPr>
          <p:nvPr/>
        </p:nvSpPr>
        <p:spPr bwMode="auto">
          <a:xfrm>
            <a:off x="7160895" y="1950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Freeform 175"/>
          <p:cNvSpPr>
            <a:spLocks noEditPoints="1"/>
          </p:cNvSpPr>
          <p:nvPr/>
        </p:nvSpPr>
        <p:spPr bwMode="auto">
          <a:xfrm>
            <a:off x="1986915" y="1796415"/>
            <a:ext cx="1080770" cy="1102995"/>
          </a:xfrm>
          <a:custGeom>
            <a:avLst/>
            <a:gdLst>
              <a:gd name="T0" fmla="*/ 240 w 312"/>
              <a:gd name="T1" fmla="*/ 0 h 284"/>
              <a:gd name="T2" fmla="*/ 253 w 312"/>
              <a:gd name="T3" fmla="*/ 14 h 284"/>
              <a:gd name="T4" fmla="*/ 229 w 312"/>
              <a:gd name="T5" fmla="*/ 83 h 284"/>
              <a:gd name="T6" fmla="*/ 53 w 312"/>
              <a:gd name="T7" fmla="*/ 24 h 284"/>
              <a:gd name="T8" fmla="*/ 66 w 312"/>
              <a:gd name="T9" fmla="*/ 35 h 284"/>
              <a:gd name="T10" fmla="*/ 88 w 312"/>
              <a:gd name="T11" fmla="*/ 54 h 284"/>
              <a:gd name="T12" fmla="*/ 53 w 312"/>
              <a:gd name="T13" fmla="*/ 67 h 284"/>
              <a:gd name="T14" fmla="*/ 66 w 312"/>
              <a:gd name="T15" fmla="*/ 75 h 284"/>
              <a:gd name="T16" fmla="*/ 88 w 312"/>
              <a:gd name="T17" fmla="*/ 94 h 284"/>
              <a:gd name="T18" fmla="*/ 53 w 312"/>
              <a:gd name="T19" fmla="*/ 107 h 284"/>
              <a:gd name="T20" fmla="*/ 66 w 312"/>
              <a:gd name="T21" fmla="*/ 118 h 284"/>
              <a:gd name="T22" fmla="*/ 88 w 312"/>
              <a:gd name="T23" fmla="*/ 134 h 284"/>
              <a:gd name="T24" fmla="*/ 53 w 312"/>
              <a:gd name="T25" fmla="*/ 150 h 284"/>
              <a:gd name="T26" fmla="*/ 66 w 312"/>
              <a:gd name="T27" fmla="*/ 158 h 284"/>
              <a:gd name="T28" fmla="*/ 88 w 312"/>
              <a:gd name="T29" fmla="*/ 174 h 284"/>
              <a:gd name="T30" fmla="*/ 53 w 312"/>
              <a:gd name="T31" fmla="*/ 190 h 284"/>
              <a:gd name="T32" fmla="*/ 66 w 312"/>
              <a:gd name="T33" fmla="*/ 201 h 284"/>
              <a:gd name="T34" fmla="*/ 88 w 312"/>
              <a:gd name="T35" fmla="*/ 217 h 284"/>
              <a:gd name="T36" fmla="*/ 53 w 312"/>
              <a:gd name="T37" fmla="*/ 233 h 284"/>
              <a:gd name="T38" fmla="*/ 53 w 312"/>
              <a:gd name="T39" fmla="*/ 260 h 284"/>
              <a:gd name="T40" fmla="*/ 229 w 312"/>
              <a:gd name="T41" fmla="*/ 207 h 284"/>
              <a:gd name="T42" fmla="*/ 253 w 312"/>
              <a:gd name="T43" fmla="*/ 273 h 284"/>
              <a:gd name="T44" fmla="*/ 240 w 312"/>
              <a:gd name="T45" fmla="*/ 284 h 284"/>
              <a:gd name="T46" fmla="*/ 29 w 312"/>
              <a:gd name="T47" fmla="*/ 284 h 284"/>
              <a:gd name="T48" fmla="*/ 29 w 312"/>
              <a:gd name="T49" fmla="*/ 252 h 284"/>
              <a:gd name="T50" fmla="*/ 0 w 312"/>
              <a:gd name="T51" fmla="*/ 231 h 284"/>
              <a:gd name="T52" fmla="*/ 29 w 312"/>
              <a:gd name="T53" fmla="*/ 209 h 284"/>
              <a:gd name="T54" fmla="*/ 0 w 312"/>
              <a:gd name="T55" fmla="*/ 188 h 284"/>
              <a:gd name="T56" fmla="*/ 29 w 312"/>
              <a:gd name="T57" fmla="*/ 169 h 284"/>
              <a:gd name="T58" fmla="*/ 0 w 312"/>
              <a:gd name="T59" fmla="*/ 148 h 284"/>
              <a:gd name="T60" fmla="*/ 29 w 312"/>
              <a:gd name="T61" fmla="*/ 129 h 284"/>
              <a:gd name="T62" fmla="*/ 0 w 312"/>
              <a:gd name="T63" fmla="*/ 105 h 284"/>
              <a:gd name="T64" fmla="*/ 29 w 312"/>
              <a:gd name="T65" fmla="*/ 89 h 284"/>
              <a:gd name="T66" fmla="*/ 0 w 312"/>
              <a:gd name="T67" fmla="*/ 65 h 284"/>
              <a:gd name="T68" fmla="*/ 29 w 312"/>
              <a:gd name="T69" fmla="*/ 14 h 284"/>
              <a:gd name="T70" fmla="*/ 42 w 312"/>
              <a:gd name="T71" fmla="*/ 0 h 284"/>
              <a:gd name="T72" fmla="*/ 144 w 312"/>
              <a:gd name="T73" fmla="*/ 228 h 284"/>
              <a:gd name="T74" fmla="*/ 181 w 312"/>
              <a:gd name="T75" fmla="*/ 225 h 284"/>
              <a:gd name="T76" fmla="*/ 146 w 312"/>
              <a:gd name="T77" fmla="*/ 188 h 284"/>
              <a:gd name="T78" fmla="*/ 144 w 312"/>
              <a:gd name="T79" fmla="*/ 228 h 284"/>
              <a:gd name="T80" fmla="*/ 277 w 312"/>
              <a:gd name="T81" fmla="*/ 62 h 284"/>
              <a:gd name="T82" fmla="*/ 197 w 312"/>
              <a:gd name="T83" fmla="*/ 209 h 284"/>
              <a:gd name="T84" fmla="*/ 277 w 312"/>
              <a:gd name="T85" fmla="*/ 6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2" h="284">
                <a:moveTo>
                  <a:pt x="42" y="0"/>
                </a:moveTo>
                <a:lnTo>
                  <a:pt x="240" y="0"/>
                </a:lnTo>
                <a:lnTo>
                  <a:pt x="253" y="0"/>
                </a:lnTo>
                <a:lnTo>
                  <a:pt x="253" y="14"/>
                </a:lnTo>
                <a:lnTo>
                  <a:pt x="253" y="59"/>
                </a:lnTo>
                <a:lnTo>
                  <a:pt x="229" y="83"/>
                </a:lnTo>
                <a:lnTo>
                  <a:pt x="229" y="24"/>
                </a:lnTo>
                <a:lnTo>
                  <a:pt x="53" y="24"/>
                </a:lnTo>
                <a:lnTo>
                  <a:pt x="53" y="41"/>
                </a:lnTo>
                <a:lnTo>
                  <a:pt x="66" y="35"/>
                </a:lnTo>
                <a:lnTo>
                  <a:pt x="77" y="33"/>
                </a:lnTo>
                <a:lnTo>
                  <a:pt x="88" y="54"/>
                </a:lnTo>
                <a:lnTo>
                  <a:pt x="77" y="59"/>
                </a:lnTo>
                <a:lnTo>
                  <a:pt x="53" y="67"/>
                </a:lnTo>
                <a:lnTo>
                  <a:pt x="53" y="81"/>
                </a:lnTo>
                <a:lnTo>
                  <a:pt x="66" y="75"/>
                </a:lnTo>
                <a:lnTo>
                  <a:pt x="77" y="73"/>
                </a:lnTo>
                <a:lnTo>
                  <a:pt x="88" y="94"/>
                </a:lnTo>
                <a:lnTo>
                  <a:pt x="77" y="99"/>
                </a:lnTo>
                <a:lnTo>
                  <a:pt x="53" y="107"/>
                </a:lnTo>
                <a:lnTo>
                  <a:pt x="53" y="124"/>
                </a:lnTo>
                <a:lnTo>
                  <a:pt x="66" y="118"/>
                </a:lnTo>
                <a:lnTo>
                  <a:pt x="77" y="113"/>
                </a:lnTo>
                <a:lnTo>
                  <a:pt x="88" y="134"/>
                </a:lnTo>
                <a:lnTo>
                  <a:pt x="77" y="140"/>
                </a:lnTo>
                <a:lnTo>
                  <a:pt x="53" y="150"/>
                </a:lnTo>
                <a:lnTo>
                  <a:pt x="53" y="164"/>
                </a:lnTo>
                <a:lnTo>
                  <a:pt x="66" y="158"/>
                </a:lnTo>
                <a:lnTo>
                  <a:pt x="77" y="153"/>
                </a:lnTo>
                <a:lnTo>
                  <a:pt x="88" y="174"/>
                </a:lnTo>
                <a:lnTo>
                  <a:pt x="77" y="180"/>
                </a:lnTo>
                <a:lnTo>
                  <a:pt x="53" y="190"/>
                </a:lnTo>
                <a:lnTo>
                  <a:pt x="53" y="207"/>
                </a:lnTo>
                <a:lnTo>
                  <a:pt x="66" y="201"/>
                </a:lnTo>
                <a:lnTo>
                  <a:pt x="77" y="196"/>
                </a:lnTo>
                <a:lnTo>
                  <a:pt x="88" y="217"/>
                </a:lnTo>
                <a:lnTo>
                  <a:pt x="77" y="223"/>
                </a:lnTo>
                <a:lnTo>
                  <a:pt x="53" y="233"/>
                </a:lnTo>
                <a:lnTo>
                  <a:pt x="53" y="252"/>
                </a:lnTo>
                <a:lnTo>
                  <a:pt x="53" y="260"/>
                </a:lnTo>
                <a:lnTo>
                  <a:pt x="229" y="260"/>
                </a:lnTo>
                <a:lnTo>
                  <a:pt x="229" y="207"/>
                </a:lnTo>
                <a:lnTo>
                  <a:pt x="253" y="182"/>
                </a:lnTo>
                <a:lnTo>
                  <a:pt x="253" y="273"/>
                </a:lnTo>
                <a:lnTo>
                  <a:pt x="253" y="284"/>
                </a:lnTo>
                <a:lnTo>
                  <a:pt x="240" y="284"/>
                </a:lnTo>
                <a:lnTo>
                  <a:pt x="42" y="284"/>
                </a:lnTo>
                <a:lnTo>
                  <a:pt x="29" y="284"/>
                </a:lnTo>
                <a:lnTo>
                  <a:pt x="29" y="273"/>
                </a:lnTo>
                <a:lnTo>
                  <a:pt x="29" y="252"/>
                </a:lnTo>
                <a:lnTo>
                  <a:pt x="5" y="252"/>
                </a:lnTo>
                <a:lnTo>
                  <a:pt x="0" y="231"/>
                </a:lnTo>
                <a:lnTo>
                  <a:pt x="29" y="217"/>
                </a:lnTo>
                <a:lnTo>
                  <a:pt x="29" y="209"/>
                </a:lnTo>
                <a:lnTo>
                  <a:pt x="5" y="209"/>
                </a:lnTo>
                <a:lnTo>
                  <a:pt x="0" y="188"/>
                </a:lnTo>
                <a:lnTo>
                  <a:pt x="29" y="174"/>
                </a:lnTo>
                <a:lnTo>
                  <a:pt x="29" y="169"/>
                </a:lnTo>
                <a:lnTo>
                  <a:pt x="5" y="169"/>
                </a:lnTo>
                <a:lnTo>
                  <a:pt x="0" y="148"/>
                </a:lnTo>
                <a:lnTo>
                  <a:pt x="29" y="134"/>
                </a:lnTo>
                <a:lnTo>
                  <a:pt x="29" y="129"/>
                </a:lnTo>
                <a:lnTo>
                  <a:pt x="5" y="129"/>
                </a:lnTo>
                <a:lnTo>
                  <a:pt x="0" y="105"/>
                </a:lnTo>
                <a:lnTo>
                  <a:pt x="29" y="91"/>
                </a:lnTo>
                <a:lnTo>
                  <a:pt x="29" y="89"/>
                </a:lnTo>
                <a:lnTo>
                  <a:pt x="5" y="89"/>
                </a:lnTo>
                <a:lnTo>
                  <a:pt x="0" y="65"/>
                </a:lnTo>
                <a:lnTo>
                  <a:pt x="29" y="51"/>
                </a:lnTo>
                <a:lnTo>
                  <a:pt x="29" y="14"/>
                </a:lnTo>
                <a:lnTo>
                  <a:pt x="29" y="0"/>
                </a:lnTo>
                <a:lnTo>
                  <a:pt x="42" y="0"/>
                </a:lnTo>
                <a:lnTo>
                  <a:pt x="42" y="0"/>
                </a:lnTo>
                <a:close/>
                <a:moveTo>
                  <a:pt x="144" y="228"/>
                </a:moveTo>
                <a:lnTo>
                  <a:pt x="162" y="225"/>
                </a:lnTo>
                <a:lnTo>
                  <a:pt x="181" y="225"/>
                </a:lnTo>
                <a:lnTo>
                  <a:pt x="165" y="207"/>
                </a:lnTo>
                <a:lnTo>
                  <a:pt x="146" y="188"/>
                </a:lnTo>
                <a:lnTo>
                  <a:pt x="144" y="207"/>
                </a:lnTo>
                <a:lnTo>
                  <a:pt x="144" y="228"/>
                </a:lnTo>
                <a:lnTo>
                  <a:pt x="144" y="228"/>
                </a:lnTo>
                <a:close/>
                <a:moveTo>
                  <a:pt x="277" y="62"/>
                </a:moveTo>
                <a:lnTo>
                  <a:pt x="162" y="174"/>
                </a:lnTo>
                <a:lnTo>
                  <a:pt x="197" y="209"/>
                </a:lnTo>
                <a:lnTo>
                  <a:pt x="312" y="99"/>
                </a:lnTo>
                <a:lnTo>
                  <a:pt x="27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nvGrpSpPr>
          <p:cNvPr id="33" name="组合 32"/>
          <p:cNvGrpSpPr/>
          <p:nvPr/>
        </p:nvGrpSpPr>
        <p:grpSpPr bwMode="auto">
          <a:xfrm>
            <a:off x="1220153" y="1382078"/>
            <a:ext cx="2613025" cy="4094162"/>
            <a:chOff x="643035" y="1576619"/>
            <a:chExt cx="2613025" cy="4094163"/>
          </a:xfrm>
        </p:grpSpPr>
        <p:sp>
          <p:nvSpPr>
            <p:cNvPr id="34" name="矩形 33"/>
            <p:cNvSpPr/>
            <p:nvPr/>
          </p:nvSpPr>
          <p:spPr>
            <a:xfrm>
              <a:off x="643035" y="1576619"/>
              <a:ext cx="2613025" cy="4094163"/>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7" name="矩形 6"/>
            <p:cNvSpPr>
              <a:spLocks noChangeArrowheads="1"/>
            </p:cNvSpPr>
            <p:nvPr/>
          </p:nvSpPr>
          <p:spPr bwMode="auto">
            <a:xfrm>
              <a:off x="1179610" y="4154084"/>
              <a:ext cx="153987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主观型</a:t>
              </a:r>
              <a:endParaRPr lang="zh-CN" altLang="en-US" sz="2400" b="1">
                <a:solidFill>
                  <a:srgbClr val="FFFFFF"/>
                </a:solidFill>
                <a:latin typeface="微软雅黑" panose="020B0503020204020204" charset="-122"/>
                <a:ea typeface="微软雅黑" panose="020B0503020204020204" charset="-122"/>
              </a:endParaRPr>
            </a:p>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转折结构</a:t>
              </a:r>
              <a:endParaRPr lang="zh-CN" altLang="en-US" sz="2400" b="1">
                <a:solidFill>
                  <a:srgbClr val="FFFFFF"/>
                </a:solidFill>
                <a:latin typeface="微软雅黑" panose="020B0503020204020204" charset="-122"/>
                <a:ea typeface="微软雅黑" panose="020B0503020204020204" charset="-122"/>
              </a:endParaRPr>
            </a:p>
          </p:txBody>
        </p:sp>
        <p:cxnSp>
          <p:nvCxnSpPr>
            <p:cNvPr id="38" name="直接连接符 37"/>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6" name="Freeform 179"/>
          <p:cNvSpPr>
            <a:spLocks noEditPoints="1"/>
          </p:cNvSpPr>
          <p:nvPr/>
        </p:nvSpPr>
        <p:spPr bwMode="auto">
          <a:xfrm>
            <a:off x="7287895" y="2077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TextBox 8"/>
          <p:cNvSpPr txBox="1"/>
          <p:nvPr/>
        </p:nvSpPr>
        <p:spPr>
          <a:xfrm>
            <a:off x="4243070" y="1416050"/>
            <a:ext cx="7146925" cy="3784600"/>
          </a:xfrm>
          <a:prstGeom prst="rect">
            <a:avLst/>
          </a:prstGeom>
          <a:noFill/>
          <a:ln w="9525">
            <a:noFill/>
          </a:ln>
        </p:spPr>
        <p:txBody>
          <a:bodyPr wrap="square">
            <a:spAutoFit/>
          </a:bodyPr>
          <a:p>
            <a:pPr lvl="0">
              <a:lnSpc>
                <a:spcPct val="200000"/>
              </a:lnSpc>
            </a:pPr>
            <a:r>
              <a:rPr lang="zh-CN" altLang="en-US" sz="2400" dirty="0">
                <a:latin typeface="微软雅黑" panose="020B0503020204020204" charset="-122"/>
                <a:ea typeface="微软雅黑" panose="020B0503020204020204" charset="-122"/>
              </a:rPr>
              <a:t>转折结构</a:t>
            </a:r>
            <a:endParaRPr lang="en-US" altLang="zh-CN" sz="2400" dirty="0">
              <a:latin typeface="微软雅黑" panose="020B0503020204020204" charset="-122"/>
              <a:ea typeface="微软雅黑" panose="020B0503020204020204" charset="-122"/>
            </a:endParaRPr>
          </a:p>
          <a:p>
            <a:pPr lvl="0" fontAlgn="auto">
              <a:lnSpc>
                <a:spcPct val="200000"/>
              </a:lnSpc>
            </a:pPr>
            <a:r>
              <a:rPr lang="en-US" altLang="zh-CN" sz="2400"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rPr>
              <a:t>文段中出现转折结构，转折词之后为重点，需要重点关注</a:t>
            </a:r>
            <a:endParaRPr lang="zh-CN" altLang="en-US" sz="2400" dirty="0">
              <a:latin typeface="微软雅黑" panose="020B0503020204020204" charset="-122"/>
              <a:ea typeface="微软雅黑" panose="020B0503020204020204" charset="-122"/>
            </a:endParaRPr>
          </a:p>
          <a:p>
            <a:pPr lvl="0" fontAlgn="auto">
              <a:lnSpc>
                <a:spcPct val="200000"/>
              </a:lnSpc>
            </a:pPr>
            <a:r>
              <a:rPr lang="zh-CN" altLang="en-US" sz="2400" dirty="0">
                <a:latin typeface="微软雅黑" panose="020B0503020204020204" charset="-122"/>
                <a:ea typeface="微软雅黑" panose="020B0503020204020204" charset="-122"/>
              </a:rPr>
              <a:t>      常见转折词：</a:t>
            </a:r>
            <a:endParaRPr lang="zh-CN" altLang="en-US" sz="2400" dirty="0">
              <a:latin typeface="微软雅黑" panose="020B0503020204020204" charset="-122"/>
              <a:ea typeface="微软雅黑" panose="020B0503020204020204" charset="-122"/>
            </a:endParaRPr>
          </a:p>
          <a:p>
            <a:pPr lvl="0" fontAlgn="auto">
              <a:lnSpc>
                <a:spcPct val="200000"/>
              </a:lnSpc>
            </a:pPr>
            <a:r>
              <a:rPr lang="zh-CN" altLang="en-US" sz="2400"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sym typeface="+mn-ea"/>
              </a:rPr>
              <a:t>但是、可是、然而、事实上、实际上</a:t>
            </a:r>
            <a:r>
              <a:rPr lang="en-US" altLang="zh-CN" sz="2400" dirty="0">
                <a:latin typeface="微软雅黑" panose="020B0503020204020204" charset="-122"/>
                <a:ea typeface="微软雅黑" panose="020B0503020204020204" charset="-122"/>
                <a:sym typeface="+mn-ea"/>
              </a:rPr>
              <a:t>……</a:t>
            </a:r>
            <a:endParaRPr lang="zh-CN" altLang="en-US" sz="2400" dirty="0">
              <a:latin typeface="微软雅黑" panose="020B0503020204020204" charset="-122"/>
              <a:ea typeface="微软雅黑" panose="020B0503020204020204" charset="-122"/>
            </a:endParaRPr>
          </a:p>
        </p:txBody>
      </p:sp>
      <p:pic>
        <p:nvPicPr>
          <p:cNvPr id="2" name="图片 1" descr="QQ图片20180313140800"/>
          <p:cNvPicPr>
            <a:picLocks noChangeAspect="1"/>
          </p:cNvPicPr>
          <p:nvPr/>
        </p:nvPicPr>
        <p:blipFill>
          <a:blip r:embed="rId1"/>
          <a:stretch>
            <a:fillRect/>
          </a:stretch>
        </p:blipFill>
        <p:spPr>
          <a:xfrm>
            <a:off x="10165080" y="26670"/>
            <a:ext cx="1829435" cy="867410"/>
          </a:xfrm>
          <a:prstGeom prst="rect">
            <a:avLst/>
          </a:prstGeom>
        </p:spPr>
      </p:pic>
      <p:pic>
        <p:nvPicPr>
          <p:cNvPr id="4" name="图片 3"/>
          <p:cNvPicPr>
            <a:picLocks noChangeAspect="1"/>
          </p:cNvPicPr>
          <p:nvPr/>
        </p:nvPicPr>
        <p:blipFill>
          <a:blip r:embed="rId2"/>
          <a:stretch>
            <a:fillRect/>
          </a:stretch>
        </p:blipFill>
        <p:spPr>
          <a:xfrm>
            <a:off x="1986915" y="1635760"/>
            <a:ext cx="1061720" cy="136906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79"/>
          <p:cNvSpPr>
            <a:spLocks noEditPoints="1"/>
          </p:cNvSpPr>
          <p:nvPr/>
        </p:nvSpPr>
        <p:spPr bwMode="auto">
          <a:xfrm>
            <a:off x="7160895" y="1950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Freeform 175"/>
          <p:cNvSpPr>
            <a:spLocks noEditPoints="1"/>
          </p:cNvSpPr>
          <p:nvPr/>
        </p:nvSpPr>
        <p:spPr bwMode="auto">
          <a:xfrm>
            <a:off x="1986915" y="1796415"/>
            <a:ext cx="1080770" cy="1102995"/>
          </a:xfrm>
          <a:custGeom>
            <a:avLst/>
            <a:gdLst>
              <a:gd name="T0" fmla="*/ 240 w 312"/>
              <a:gd name="T1" fmla="*/ 0 h 284"/>
              <a:gd name="T2" fmla="*/ 253 w 312"/>
              <a:gd name="T3" fmla="*/ 14 h 284"/>
              <a:gd name="T4" fmla="*/ 229 w 312"/>
              <a:gd name="T5" fmla="*/ 83 h 284"/>
              <a:gd name="T6" fmla="*/ 53 w 312"/>
              <a:gd name="T7" fmla="*/ 24 h 284"/>
              <a:gd name="T8" fmla="*/ 66 w 312"/>
              <a:gd name="T9" fmla="*/ 35 h 284"/>
              <a:gd name="T10" fmla="*/ 88 w 312"/>
              <a:gd name="T11" fmla="*/ 54 h 284"/>
              <a:gd name="T12" fmla="*/ 53 w 312"/>
              <a:gd name="T13" fmla="*/ 67 h 284"/>
              <a:gd name="T14" fmla="*/ 66 w 312"/>
              <a:gd name="T15" fmla="*/ 75 h 284"/>
              <a:gd name="T16" fmla="*/ 88 w 312"/>
              <a:gd name="T17" fmla="*/ 94 h 284"/>
              <a:gd name="T18" fmla="*/ 53 w 312"/>
              <a:gd name="T19" fmla="*/ 107 h 284"/>
              <a:gd name="T20" fmla="*/ 66 w 312"/>
              <a:gd name="T21" fmla="*/ 118 h 284"/>
              <a:gd name="T22" fmla="*/ 88 w 312"/>
              <a:gd name="T23" fmla="*/ 134 h 284"/>
              <a:gd name="T24" fmla="*/ 53 w 312"/>
              <a:gd name="T25" fmla="*/ 150 h 284"/>
              <a:gd name="T26" fmla="*/ 66 w 312"/>
              <a:gd name="T27" fmla="*/ 158 h 284"/>
              <a:gd name="T28" fmla="*/ 88 w 312"/>
              <a:gd name="T29" fmla="*/ 174 h 284"/>
              <a:gd name="T30" fmla="*/ 53 w 312"/>
              <a:gd name="T31" fmla="*/ 190 h 284"/>
              <a:gd name="T32" fmla="*/ 66 w 312"/>
              <a:gd name="T33" fmla="*/ 201 h 284"/>
              <a:gd name="T34" fmla="*/ 88 w 312"/>
              <a:gd name="T35" fmla="*/ 217 h 284"/>
              <a:gd name="T36" fmla="*/ 53 w 312"/>
              <a:gd name="T37" fmla="*/ 233 h 284"/>
              <a:gd name="T38" fmla="*/ 53 w 312"/>
              <a:gd name="T39" fmla="*/ 260 h 284"/>
              <a:gd name="T40" fmla="*/ 229 w 312"/>
              <a:gd name="T41" fmla="*/ 207 h 284"/>
              <a:gd name="T42" fmla="*/ 253 w 312"/>
              <a:gd name="T43" fmla="*/ 273 h 284"/>
              <a:gd name="T44" fmla="*/ 240 w 312"/>
              <a:gd name="T45" fmla="*/ 284 h 284"/>
              <a:gd name="T46" fmla="*/ 29 w 312"/>
              <a:gd name="T47" fmla="*/ 284 h 284"/>
              <a:gd name="T48" fmla="*/ 29 w 312"/>
              <a:gd name="T49" fmla="*/ 252 h 284"/>
              <a:gd name="T50" fmla="*/ 0 w 312"/>
              <a:gd name="T51" fmla="*/ 231 h 284"/>
              <a:gd name="T52" fmla="*/ 29 w 312"/>
              <a:gd name="T53" fmla="*/ 209 h 284"/>
              <a:gd name="T54" fmla="*/ 0 w 312"/>
              <a:gd name="T55" fmla="*/ 188 h 284"/>
              <a:gd name="T56" fmla="*/ 29 w 312"/>
              <a:gd name="T57" fmla="*/ 169 h 284"/>
              <a:gd name="T58" fmla="*/ 0 w 312"/>
              <a:gd name="T59" fmla="*/ 148 h 284"/>
              <a:gd name="T60" fmla="*/ 29 w 312"/>
              <a:gd name="T61" fmla="*/ 129 h 284"/>
              <a:gd name="T62" fmla="*/ 0 w 312"/>
              <a:gd name="T63" fmla="*/ 105 h 284"/>
              <a:gd name="T64" fmla="*/ 29 w 312"/>
              <a:gd name="T65" fmla="*/ 89 h 284"/>
              <a:gd name="T66" fmla="*/ 0 w 312"/>
              <a:gd name="T67" fmla="*/ 65 h 284"/>
              <a:gd name="T68" fmla="*/ 29 w 312"/>
              <a:gd name="T69" fmla="*/ 14 h 284"/>
              <a:gd name="T70" fmla="*/ 42 w 312"/>
              <a:gd name="T71" fmla="*/ 0 h 284"/>
              <a:gd name="T72" fmla="*/ 144 w 312"/>
              <a:gd name="T73" fmla="*/ 228 h 284"/>
              <a:gd name="T74" fmla="*/ 181 w 312"/>
              <a:gd name="T75" fmla="*/ 225 h 284"/>
              <a:gd name="T76" fmla="*/ 146 w 312"/>
              <a:gd name="T77" fmla="*/ 188 h 284"/>
              <a:gd name="T78" fmla="*/ 144 w 312"/>
              <a:gd name="T79" fmla="*/ 228 h 284"/>
              <a:gd name="T80" fmla="*/ 277 w 312"/>
              <a:gd name="T81" fmla="*/ 62 h 284"/>
              <a:gd name="T82" fmla="*/ 197 w 312"/>
              <a:gd name="T83" fmla="*/ 209 h 284"/>
              <a:gd name="T84" fmla="*/ 277 w 312"/>
              <a:gd name="T85" fmla="*/ 6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2" h="284">
                <a:moveTo>
                  <a:pt x="42" y="0"/>
                </a:moveTo>
                <a:lnTo>
                  <a:pt x="240" y="0"/>
                </a:lnTo>
                <a:lnTo>
                  <a:pt x="253" y="0"/>
                </a:lnTo>
                <a:lnTo>
                  <a:pt x="253" y="14"/>
                </a:lnTo>
                <a:lnTo>
                  <a:pt x="253" y="59"/>
                </a:lnTo>
                <a:lnTo>
                  <a:pt x="229" y="83"/>
                </a:lnTo>
                <a:lnTo>
                  <a:pt x="229" y="24"/>
                </a:lnTo>
                <a:lnTo>
                  <a:pt x="53" y="24"/>
                </a:lnTo>
                <a:lnTo>
                  <a:pt x="53" y="41"/>
                </a:lnTo>
                <a:lnTo>
                  <a:pt x="66" y="35"/>
                </a:lnTo>
                <a:lnTo>
                  <a:pt x="77" y="33"/>
                </a:lnTo>
                <a:lnTo>
                  <a:pt x="88" y="54"/>
                </a:lnTo>
                <a:lnTo>
                  <a:pt x="77" y="59"/>
                </a:lnTo>
                <a:lnTo>
                  <a:pt x="53" y="67"/>
                </a:lnTo>
                <a:lnTo>
                  <a:pt x="53" y="81"/>
                </a:lnTo>
                <a:lnTo>
                  <a:pt x="66" y="75"/>
                </a:lnTo>
                <a:lnTo>
                  <a:pt x="77" y="73"/>
                </a:lnTo>
                <a:lnTo>
                  <a:pt x="88" y="94"/>
                </a:lnTo>
                <a:lnTo>
                  <a:pt x="77" y="99"/>
                </a:lnTo>
                <a:lnTo>
                  <a:pt x="53" y="107"/>
                </a:lnTo>
                <a:lnTo>
                  <a:pt x="53" y="124"/>
                </a:lnTo>
                <a:lnTo>
                  <a:pt x="66" y="118"/>
                </a:lnTo>
                <a:lnTo>
                  <a:pt x="77" y="113"/>
                </a:lnTo>
                <a:lnTo>
                  <a:pt x="88" y="134"/>
                </a:lnTo>
                <a:lnTo>
                  <a:pt x="77" y="140"/>
                </a:lnTo>
                <a:lnTo>
                  <a:pt x="53" y="150"/>
                </a:lnTo>
                <a:lnTo>
                  <a:pt x="53" y="164"/>
                </a:lnTo>
                <a:lnTo>
                  <a:pt x="66" y="158"/>
                </a:lnTo>
                <a:lnTo>
                  <a:pt x="77" y="153"/>
                </a:lnTo>
                <a:lnTo>
                  <a:pt x="88" y="174"/>
                </a:lnTo>
                <a:lnTo>
                  <a:pt x="77" y="180"/>
                </a:lnTo>
                <a:lnTo>
                  <a:pt x="53" y="190"/>
                </a:lnTo>
                <a:lnTo>
                  <a:pt x="53" y="207"/>
                </a:lnTo>
                <a:lnTo>
                  <a:pt x="66" y="201"/>
                </a:lnTo>
                <a:lnTo>
                  <a:pt x="77" y="196"/>
                </a:lnTo>
                <a:lnTo>
                  <a:pt x="88" y="217"/>
                </a:lnTo>
                <a:lnTo>
                  <a:pt x="77" y="223"/>
                </a:lnTo>
                <a:lnTo>
                  <a:pt x="53" y="233"/>
                </a:lnTo>
                <a:lnTo>
                  <a:pt x="53" y="252"/>
                </a:lnTo>
                <a:lnTo>
                  <a:pt x="53" y="260"/>
                </a:lnTo>
                <a:lnTo>
                  <a:pt x="229" y="260"/>
                </a:lnTo>
                <a:lnTo>
                  <a:pt x="229" y="207"/>
                </a:lnTo>
                <a:lnTo>
                  <a:pt x="253" y="182"/>
                </a:lnTo>
                <a:lnTo>
                  <a:pt x="253" y="273"/>
                </a:lnTo>
                <a:lnTo>
                  <a:pt x="253" y="284"/>
                </a:lnTo>
                <a:lnTo>
                  <a:pt x="240" y="284"/>
                </a:lnTo>
                <a:lnTo>
                  <a:pt x="42" y="284"/>
                </a:lnTo>
                <a:lnTo>
                  <a:pt x="29" y="284"/>
                </a:lnTo>
                <a:lnTo>
                  <a:pt x="29" y="273"/>
                </a:lnTo>
                <a:lnTo>
                  <a:pt x="29" y="252"/>
                </a:lnTo>
                <a:lnTo>
                  <a:pt x="5" y="252"/>
                </a:lnTo>
                <a:lnTo>
                  <a:pt x="0" y="231"/>
                </a:lnTo>
                <a:lnTo>
                  <a:pt x="29" y="217"/>
                </a:lnTo>
                <a:lnTo>
                  <a:pt x="29" y="209"/>
                </a:lnTo>
                <a:lnTo>
                  <a:pt x="5" y="209"/>
                </a:lnTo>
                <a:lnTo>
                  <a:pt x="0" y="188"/>
                </a:lnTo>
                <a:lnTo>
                  <a:pt x="29" y="174"/>
                </a:lnTo>
                <a:lnTo>
                  <a:pt x="29" y="169"/>
                </a:lnTo>
                <a:lnTo>
                  <a:pt x="5" y="169"/>
                </a:lnTo>
                <a:lnTo>
                  <a:pt x="0" y="148"/>
                </a:lnTo>
                <a:lnTo>
                  <a:pt x="29" y="134"/>
                </a:lnTo>
                <a:lnTo>
                  <a:pt x="29" y="129"/>
                </a:lnTo>
                <a:lnTo>
                  <a:pt x="5" y="129"/>
                </a:lnTo>
                <a:lnTo>
                  <a:pt x="0" y="105"/>
                </a:lnTo>
                <a:lnTo>
                  <a:pt x="29" y="91"/>
                </a:lnTo>
                <a:lnTo>
                  <a:pt x="29" y="89"/>
                </a:lnTo>
                <a:lnTo>
                  <a:pt x="5" y="89"/>
                </a:lnTo>
                <a:lnTo>
                  <a:pt x="0" y="65"/>
                </a:lnTo>
                <a:lnTo>
                  <a:pt x="29" y="51"/>
                </a:lnTo>
                <a:lnTo>
                  <a:pt x="29" y="14"/>
                </a:lnTo>
                <a:lnTo>
                  <a:pt x="29" y="0"/>
                </a:lnTo>
                <a:lnTo>
                  <a:pt x="42" y="0"/>
                </a:lnTo>
                <a:lnTo>
                  <a:pt x="42" y="0"/>
                </a:lnTo>
                <a:close/>
                <a:moveTo>
                  <a:pt x="144" y="228"/>
                </a:moveTo>
                <a:lnTo>
                  <a:pt x="162" y="225"/>
                </a:lnTo>
                <a:lnTo>
                  <a:pt x="181" y="225"/>
                </a:lnTo>
                <a:lnTo>
                  <a:pt x="165" y="207"/>
                </a:lnTo>
                <a:lnTo>
                  <a:pt x="146" y="188"/>
                </a:lnTo>
                <a:lnTo>
                  <a:pt x="144" y="207"/>
                </a:lnTo>
                <a:lnTo>
                  <a:pt x="144" y="228"/>
                </a:lnTo>
                <a:lnTo>
                  <a:pt x="144" y="228"/>
                </a:lnTo>
                <a:close/>
                <a:moveTo>
                  <a:pt x="277" y="62"/>
                </a:moveTo>
                <a:lnTo>
                  <a:pt x="162" y="174"/>
                </a:lnTo>
                <a:lnTo>
                  <a:pt x="197" y="209"/>
                </a:lnTo>
                <a:lnTo>
                  <a:pt x="312" y="99"/>
                </a:lnTo>
                <a:lnTo>
                  <a:pt x="27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 name="文本框 1"/>
          <p:cNvSpPr txBox="1"/>
          <p:nvPr/>
        </p:nvSpPr>
        <p:spPr>
          <a:xfrm>
            <a:off x="916940" y="1028700"/>
            <a:ext cx="10690225" cy="5631180"/>
          </a:xfrm>
          <a:prstGeom prst="rect">
            <a:avLst/>
          </a:prstGeom>
          <a:noFill/>
        </p:spPr>
        <p:txBody>
          <a:bodyPr wrap="square" rtlCol="0" anchor="t">
            <a:spAutoFit/>
          </a:bodyPr>
          <a:p>
            <a:pPr fontAlgn="auto">
              <a:lnSpc>
                <a:spcPct val="150000"/>
              </a:lnSpc>
            </a:pPr>
            <a:r>
              <a:rPr lang="en-US" altLang="zh-CN" sz="2400">
                <a:latin typeface="微软雅黑" panose="020B0503020204020204" charset="-122"/>
                <a:ea typeface="微软雅黑" panose="020B0503020204020204" charset="-122"/>
              </a:rPr>
              <a:t>1</a:t>
            </a:r>
            <a:r>
              <a:rPr lang="zh-CN" altLang="en-US"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1953 年出版的《新华字典》是中国第一部以白话释义、用白话举例的现代汉语规范字典。尽管这部字典内找不到任何编者的姓名，然而，“新华辞书社”五个字背后，汇集了一批声名卓著的大家：叶圣陶、魏建功、邵荃麟、陈原、王力、吕叔湘……《新华字典》集全国之力编著而成，从国家领导人、学术名家，到广大群众，都倾注了各自的心血。</a:t>
            </a:r>
            <a:endParaRPr lang="zh-CN" altLang="en-US" sz="2400">
              <a:latin typeface="微软雅黑" panose="020B0503020204020204" charset="-122"/>
              <a:ea typeface="微软雅黑" panose="020B0503020204020204" charset="-122"/>
            </a:endParaRPr>
          </a:p>
          <a:p>
            <a:pPr fontAlgn="auto">
              <a:lnSpc>
                <a:spcPct val="150000"/>
              </a:lnSpc>
            </a:pPr>
            <a:r>
              <a:rPr lang="zh-CN" altLang="en-US" sz="2400">
                <a:latin typeface="微软雅黑" panose="020B0503020204020204" charset="-122"/>
                <a:ea typeface="微软雅黑" panose="020B0503020204020204" charset="-122"/>
              </a:rPr>
              <a:t>对这段文字的概括准确的是：</a:t>
            </a:r>
            <a:endParaRPr lang="zh-CN" altLang="en-US" sz="2400">
              <a:latin typeface="微软雅黑" panose="020B0503020204020204" charset="-122"/>
              <a:ea typeface="微软雅黑" panose="020B0503020204020204" charset="-122"/>
            </a:endParaRPr>
          </a:p>
          <a:p>
            <a:pPr fontAlgn="auto">
              <a:lnSpc>
                <a:spcPct val="150000"/>
              </a:lnSpc>
            </a:pPr>
            <a:r>
              <a:rPr lang="zh-CN" altLang="en-US" sz="2400">
                <a:latin typeface="微软雅黑" panose="020B0503020204020204" charset="-122"/>
                <a:ea typeface="微软雅黑" panose="020B0503020204020204" charset="-122"/>
              </a:rPr>
              <a:t>A.《新华字典》是举全国之力编著而成的</a:t>
            </a:r>
            <a:endParaRPr lang="zh-CN" altLang="en-US" sz="2400">
              <a:latin typeface="微软雅黑" panose="020B0503020204020204" charset="-122"/>
              <a:ea typeface="微软雅黑" panose="020B0503020204020204" charset="-122"/>
            </a:endParaRPr>
          </a:p>
          <a:p>
            <a:pPr fontAlgn="auto">
              <a:lnSpc>
                <a:spcPct val="150000"/>
              </a:lnSpc>
            </a:pPr>
            <a:r>
              <a:rPr lang="zh-CN" altLang="en-US" sz="2400">
                <a:latin typeface="微软雅黑" panose="020B0503020204020204" charset="-122"/>
                <a:ea typeface="微软雅黑" panose="020B0503020204020204" charset="-122"/>
              </a:rPr>
              <a:t>B.《新华字典》是名家大师的鼎力之作</a:t>
            </a:r>
            <a:endParaRPr lang="zh-CN" altLang="en-US" sz="2400">
              <a:latin typeface="微软雅黑" panose="020B0503020204020204" charset="-122"/>
              <a:ea typeface="微软雅黑" panose="020B0503020204020204" charset="-122"/>
            </a:endParaRPr>
          </a:p>
          <a:p>
            <a:pPr fontAlgn="auto">
              <a:lnSpc>
                <a:spcPct val="150000"/>
              </a:lnSpc>
            </a:pPr>
            <a:r>
              <a:rPr lang="zh-CN" altLang="en-US" sz="2400">
                <a:latin typeface="微软雅黑" panose="020B0503020204020204" charset="-122"/>
                <a:ea typeface="微软雅黑" panose="020B0503020204020204" charset="-122"/>
              </a:rPr>
              <a:t>C.《新华字典》是我国第一部现代汉语字典</a:t>
            </a:r>
            <a:endParaRPr lang="zh-CN" altLang="en-US" sz="2400">
              <a:latin typeface="微软雅黑" panose="020B0503020204020204" charset="-122"/>
              <a:ea typeface="微软雅黑" panose="020B0503020204020204" charset="-122"/>
            </a:endParaRPr>
          </a:p>
          <a:p>
            <a:pPr fontAlgn="auto">
              <a:lnSpc>
                <a:spcPct val="150000"/>
              </a:lnSpc>
            </a:pPr>
            <a:r>
              <a:rPr lang="zh-CN" altLang="en-US" sz="2400">
                <a:latin typeface="微软雅黑" panose="020B0503020204020204" charset="-122"/>
                <a:ea typeface="微软雅黑" panose="020B0503020204020204" charset="-122"/>
              </a:rPr>
              <a:t>D.《新华字典》在我国辞书史上具有里程碑意义</a:t>
            </a:r>
            <a:endParaRPr lang="zh-CN" altLang="en-US" sz="2400">
              <a:latin typeface="微软雅黑" panose="020B0503020204020204" charset="-122"/>
              <a:ea typeface="微软雅黑" panose="020B0503020204020204" charset="-122"/>
            </a:endParaRPr>
          </a:p>
        </p:txBody>
      </p:sp>
      <p:pic>
        <p:nvPicPr>
          <p:cNvPr id="3" name="图片 2" descr="QQ图片20180313140800"/>
          <p:cNvPicPr>
            <a:picLocks noChangeAspect="1"/>
          </p:cNvPicPr>
          <p:nvPr/>
        </p:nvPicPr>
        <p:blipFill>
          <a:blip r:embed="rId1"/>
          <a:stretch>
            <a:fillRect/>
          </a:stretch>
        </p:blipFill>
        <p:spPr>
          <a:xfrm>
            <a:off x="10290810" y="76835"/>
            <a:ext cx="1829435" cy="867410"/>
          </a:xfrm>
          <a:prstGeom prst="rect">
            <a:avLst/>
          </a:prstGeom>
        </p:spPr>
      </p:pic>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79"/>
          <p:cNvSpPr>
            <a:spLocks noEditPoints="1"/>
          </p:cNvSpPr>
          <p:nvPr/>
        </p:nvSpPr>
        <p:spPr bwMode="auto">
          <a:xfrm>
            <a:off x="7160895" y="1950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Freeform 175"/>
          <p:cNvSpPr>
            <a:spLocks noEditPoints="1"/>
          </p:cNvSpPr>
          <p:nvPr/>
        </p:nvSpPr>
        <p:spPr bwMode="auto">
          <a:xfrm>
            <a:off x="1986915" y="1796415"/>
            <a:ext cx="1080770" cy="1102995"/>
          </a:xfrm>
          <a:custGeom>
            <a:avLst/>
            <a:gdLst>
              <a:gd name="T0" fmla="*/ 240 w 312"/>
              <a:gd name="T1" fmla="*/ 0 h 284"/>
              <a:gd name="T2" fmla="*/ 253 w 312"/>
              <a:gd name="T3" fmla="*/ 14 h 284"/>
              <a:gd name="T4" fmla="*/ 229 w 312"/>
              <a:gd name="T5" fmla="*/ 83 h 284"/>
              <a:gd name="T6" fmla="*/ 53 w 312"/>
              <a:gd name="T7" fmla="*/ 24 h 284"/>
              <a:gd name="T8" fmla="*/ 66 w 312"/>
              <a:gd name="T9" fmla="*/ 35 h 284"/>
              <a:gd name="T10" fmla="*/ 88 w 312"/>
              <a:gd name="T11" fmla="*/ 54 h 284"/>
              <a:gd name="T12" fmla="*/ 53 w 312"/>
              <a:gd name="T13" fmla="*/ 67 h 284"/>
              <a:gd name="T14" fmla="*/ 66 w 312"/>
              <a:gd name="T15" fmla="*/ 75 h 284"/>
              <a:gd name="T16" fmla="*/ 88 w 312"/>
              <a:gd name="T17" fmla="*/ 94 h 284"/>
              <a:gd name="T18" fmla="*/ 53 w 312"/>
              <a:gd name="T19" fmla="*/ 107 h 284"/>
              <a:gd name="T20" fmla="*/ 66 w 312"/>
              <a:gd name="T21" fmla="*/ 118 h 284"/>
              <a:gd name="T22" fmla="*/ 88 w 312"/>
              <a:gd name="T23" fmla="*/ 134 h 284"/>
              <a:gd name="T24" fmla="*/ 53 w 312"/>
              <a:gd name="T25" fmla="*/ 150 h 284"/>
              <a:gd name="T26" fmla="*/ 66 w 312"/>
              <a:gd name="T27" fmla="*/ 158 h 284"/>
              <a:gd name="T28" fmla="*/ 88 w 312"/>
              <a:gd name="T29" fmla="*/ 174 h 284"/>
              <a:gd name="T30" fmla="*/ 53 w 312"/>
              <a:gd name="T31" fmla="*/ 190 h 284"/>
              <a:gd name="T32" fmla="*/ 66 w 312"/>
              <a:gd name="T33" fmla="*/ 201 h 284"/>
              <a:gd name="T34" fmla="*/ 88 w 312"/>
              <a:gd name="T35" fmla="*/ 217 h 284"/>
              <a:gd name="T36" fmla="*/ 53 w 312"/>
              <a:gd name="T37" fmla="*/ 233 h 284"/>
              <a:gd name="T38" fmla="*/ 53 w 312"/>
              <a:gd name="T39" fmla="*/ 260 h 284"/>
              <a:gd name="T40" fmla="*/ 229 w 312"/>
              <a:gd name="T41" fmla="*/ 207 h 284"/>
              <a:gd name="T42" fmla="*/ 253 w 312"/>
              <a:gd name="T43" fmla="*/ 273 h 284"/>
              <a:gd name="T44" fmla="*/ 240 w 312"/>
              <a:gd name="T45" fmla="*/ 284 h 284"/>
              <a:gd name="T46" fmla="*/ 29 w 312"/>
              <a:gd name="T47" fmla="*/ 284 h 284"/>
              <a:gd name="T48" fmla="*/ 29 w 312"/>
              <a:gd name="T49" fmla="*/ 252 h 284"/>
              <a:gd name="T50" fmla="*/ 0 w 312"/>
              <a:gd name="T51" fmla="*/ 231 h 284"/>
              <a:gd name="T52" fmla="*/ 29 w 312"/>
              <a:gd name="T53" fmla="*/ 209 h 284"/>
              <a:gd name="T54" fmla="*/ 0 w 312"/>
              <a:gd name="T55" fmla="*/ 188 h 284"/>
              <a:gd name="T56" fmla="*/ 29 w 312"/>
              <a:gd name="T57" fmla="*/ 169 h 284"/>
              <a:gd name="T58" fmla="*/ 0 w 312"/>
              <a:gd name="T59" fmla="*/ 148 h 284"/>
              <a:gd name="T60" fmla="*/ 29 w 312"/>
              <a:gd name="T61" fmla="*/ 129 h 284"/>
              <a:gd name="T62" fmla="*/ 0 w 312"/>
              <a:gd name="T63" fmla="*/ 105 h 284"/>
              <a:gd name="T64" fmla="*/ 29 w 312"/>
              <a:gd name="T65" fmla="*/ 89 h 284"/>
              <a:gd name="T66" fmla="*/ 0 w 312"/>
              <a:gd name="T67" fmla="*/ 65 h 284"/>
              <a:gd name="T68" fmla="*/ 29 w 312"/>
              <a:gd name="T69" fmla="*/ 14 h 284"/>
              <a:gd name="T70" fmla="*/ 42 w 312"/>
              <a:gd name="T71" fmla="*/ 0 h 284"/>
              <a:gd name="T72" fmla="*/ 144 w 312"/>
              <a:gd name="T73" fmla="*/ 228 h 284"/>
              <a:gd name="T74" fmla="*/ 181 w 312"/>
              <a:gd name="T75" fmla="*/ 225 h 284"/>
              <a:gd name="T76" fmla="*/ 146 w 312"/>
              <a:gd name="T77" fmla="*/ 188 h 284"/>
              <a:gd name="T78" fmla="*/ 144 w 312"/>
              <a:gd name="T79" fmla="*/ 228 h 284"/>
              <a:gd name="T80" fmla="*/ 277 w 312"/>
              <a:gd name="T81" fmla="*/ 62 h 284"/>
              <a:gd name="T82" fmla="*/ 197 w 312"/>
              <a:gd name="T83" fmla="*/ 209 h 284"/>
              <a:gd name="T84" fmla="*/ 277 w 312"/>
              <a:gd name="T85" fmla="*/ 6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2" h="284">
                <a:moveTo>
                  <a:pt x="42" y="0"/>
                </a:moveTo>
                <a:lnTo>
                  <a:pt x="240" y="0"/>
                </a:lnTo>
                <a:lnTo>
                  <a:pt x="253" y="0"/>
                </a:lnTo>
                <a:lnTo>
                  <a:pt x="253" y="14"/>
                </a:lnTo>
                <a:lnTo>
                  <a:pt x="253" y="59"/>
                </a:lnTo>
                <a:lnTo>
                  <a:pt x="229" y="83"/>
                </a:lnTo>
                <a:lnTo>
                  <a:pt x="229" y="24"/>
                </a:lnTo>
                <a:lnTo>
                  <a:pt x="53" y="24"/>
                </a:lnTo>
                <a:lnTo>
                  <a:pt x="53" y="41"/>
                </a:lnTo>
                <a:lnTo>
                  <a:pt x="66" y="35"/>
                </a:lnTo>
                <a:lnTo>
                  <a:pt x="77" y="33"/>
                </a:lnTo>
                <a:lnTo>
                  <a:pt x="88" y="54"/>
                </a:lnTo>
                <a:lnTo>
                  <a:pt x="77" y="59"/>
                </a:lnTo>
                <a:lnTo>
                  <a:pt x="53" y="67"/>
                </a:lnTo>
                <a:lnTo>
                  <a:pt x="53" y="81"/>
                </a:lnTo>
                <a:lnTo>
                  <a:pt x="66" y="75"/>
                </a:lnTo>
                <a:lnTo>
                  <a:pt x="77" y="73"/>
                </a:lnTo>
                <a:lnTo>
                  <a:pt x="88" y="94"/>
                </a:lnTo>
                <a:lnTo>
                  <a:pt x="77" y="99"/>
                </a:lnTo>
                <a:lnTo>
                  <a:pt x="53" y="107"/>
                </a:lnTo>
                <a:lnTo>
                  <a:pt x="53" y="124"/>
                </a:lnTo>
                <a:lnTo>
                  <a:pt x="66" y="118"/>
                </a:lnTo>
                <a:lnTo>
                  <a:pt x="77" y="113"/>
                </a:lnTo>
                <a:lnTo>
                  <a:pt x="88" y="134"/>
                </a:lnTo>
                <a:lnTo>
                  <a:pt x="77" y="140"/>
                </a:lnTo>
                <a:lnTo>
                  <a:pt x="53" y="150"/>
                </a:lnTo>
                <a:lnTo>
                  <a:pt x="53" y="164"/>
                </a:lnTo>
                <a:lnTo>
                  <a:pt x="66" y="158"/>
                </a:lnTo>
                <a:lnTo>
                  <a:pt x="77" y="153"/>
                </a:lnTo>
                <a:lnTo>
                  <a:pt x="88" y="174"/>
                </a:lnTo>
                <a:lnTo>
                  <a:pt x="77" y="180"/>
                </a:lnTo>
                <a:lnTo>
                  <a:pt x="53" y="190"/>
                </a:lnTo>
                <a:lnTo>
                  <a:pt x="53" y="207"/>
                </a:lnTo>
                <a:lnTo>
                  <a:pt x="66" y="201"/>
                </a:lnTo>
                <a:lnTo>
                  <a:pt x="77" y="196"/>
                </a:lnTo>
                <a:lnTo>
                  <a:pt x="88" y="217"/>
                </a:lnTo>
                <a:lnTo>
                  <a:pt x="77" y="223"/>
                </a:lnTo>
                <a:lnTo>
                  <a:pt x="53" y="233"/>
                </a:lnTo>
                <a:lnTo>
                  <a:pt x="53" y="252"/>
                </a:lnTo>
                <a:lnTo>
                  <a:pt x="53" y="260"/>
                </a:lnTo>
                <a:lnTo>
                  <a:pt x="229" y="260"/>
                </a:lnTo>
                <a:lnTo>
                  <a:pt x="229" y="207"/>
                </a:lnTo>
                <a:lnTo>
                  <a:pt x="253" y="182"/>
                </a:lnTo>
                <a:lnTo>
                  <a:pt x="253" y="273"/>
                </a:lnTo>
                <a:lnTo>
                  <a:pt x="253" y="284"/>
                </a:lnTo>
                <a:lnTo>
                  <a:pt x="240" y="284"/>
                </a:lnTo>
                <a:lnTo>
                  <a:pt x="42" y="284"/>
                </a:lnTo>
                <a:lnTo>
                  <a:pt x="29" y="284"/>
                </a:lnTo>
                <a:lnTo>
                  <a:pt x="29" y="273"/>
                </a:lnTo>
                <a:lnTo>
                  <a:pt x="29" y="252"/>
                </a:lnTo>
                <a:lnTo>
                  <a:pt x="5" y="252"/>
                </a:lnTo>
                <a:lnTo>
                  <a:pt x="0" y="231"/>
                </a:lnTo>
                <a:lnTo>
                  <a:pt x="29" y="217"/>
                </a:lnTo>
                <a:lnTo>
                  <a:pt x="29" y="209"/>
                </a:lnTo>
                <a:lnTo>
                  <a:pt x="5" y="209"/>
                </a:lnTo>
                <a:lnTo>
                  <a:pt x="0" y="188"/>
                </a:lnTo>
                <a:lnTo>
                  <a:pt x="29" y="174"/>
                </a:lnTo>
                <a:lnTo>
                  <a:pt x="29" y="169"/>
                </a:lnTo>
                <a:lnTo>
                  <a:pt x="5" y="169"/>
                </a:lnTo>
                <a:lnTo>
                  <a:pt x="0" y="148"/>
                </a:lnTo>
                <a:lnTo>
                  <a:pt x="29" y="134"/>
                </a:lnTo>
                <a:lnTo>
                  <a:pt x="29" y="129"/>
                </a:lnTo>
                <a:lnTo>
                  <a:pt x="5" y="129"/>
                </a:lnTo>
                <a:lnTo>
                  <a:pt x="0" y="105"/>
                </a:lnTo>
                <a:lnTo>
                  <a:pt x="29" y="91"/>
                </a:lnTo>
                <a:lnTo>
                  <a:pt x="29" y="89"/>
                </a:lnTo>
                <a:lnTo>
                  <a:pt x="5" y="89"/>
                </a:lnTo>
                <a:lnTo>
                  <a:pt x="0" y="65"/>
                </a:lnTo>
                <a:lnTo>
                  <a:pt x="29" y="51"/>
                </a:lnTo>
                <a:lnTo>
                  <a:pt x="29" y="14"/>
                </a:lnTo>
                <a:lnTo>
                  <a:pt x="29" y="0"/>
                </a:lnTo>
                <a:lnTo>
                  <a:pt x="42" y="0"/>
                </a:lnTo>
                <a:lnTo>
                  <a:pt x="42" y="0"/>
                </a:lnTo>
                <a:close/>
                <a:moveTo>
                  <a:pt x="144" y="228"/>
                </a:moveTo>
                <a:lnTo>
                  <a:pt x="162" y="225"/>
                </a:lnTo>
                <a:lnTo>
                  <a:pt x="181" y="225"/>
                </a:lnTo>
                <a:lnTo>
                  <a:pt x="165" y="207"/>
                </a:lnTo>
                <a:lnTo>
                  <a:pt x="146" y="188"/>
                </a:lnTo>
                <a:lnTo>
                  <a:pt x="144" y="207"/>
                </a:lnTo>
                <a:lnTo>
                  <a:pt x="144" y="228"/>
                </a:lnTo>
                <a:lnTo>
                  <a:pt x="144" y="228"/>
                </a:lnTo>
                <a:close/>
                <a:moveTo>
                  <a:pt x="277" y="62"/>
                </a:moveTo>
                <a:lnTo>
                  <a:pt x="162" y="174"/>
                </a:lnTo>
                <a:lnTo>
                  <a:pt x="197" y="209"/>
                </a:lnTo>
                <a:lnTo>
                  <a:pt x="312" y="99"/>
                </a:lnTo>
                <a:lnTo>
                  <a:pt x="27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 name="文本框 1"/>
          <p:cNvSpPr txBox="1"/>
          <p:nvPr/>
        </p:nvSpPr>
        <p:spPr>
          <a:xfrm>
            <a:off x="916940" y="1028700"/>
            <a:ext cx="10690225" cy="6185535"/>
          </a:xfrm>
          <a:prstGeom prst="rect">
            <a:avLst/>
          </a:prstGeom>
          <a:noFill/>
        </p:spPr>
        <p:txBody>
          <a:bodyPr wrap="square" rtlCol="0" anchor="t">
            <a:spAutoFit/>
          </a:bodyPr>
          <a:p>
            <a:pPr lvl="0" indent="457200" fontAlgn="auto">
              <a:lnSpc>
                <a:spcPct val="150000"/>
              </a:lnSpc>
            </a:pPr>
            <a:r>
              <a:rPr lang="en-US" sz="2400" dirty="0">
                <a:latin typeface="微软雅黑" panose="020B0503020204020204" charset="-122"/>
                <a:ea typeface="微软雅黑" panose="020B0503020204020204" charset="-122"/>
                <a:sym typeface="+mn-ea"/>
              </a:rPr>
              <a:t>2</a:t>
            </a:r>
            <a:r>
              <a:rPr lang="zh-CN" altLang="en-US" sz="2400" dirty="0">
                <a:latin typeface="微软雅黑" panose="020B0503020204020204" charset="-122"/>
                <a:ea typeface="微软雅黑" panose="020B0503020204020204" charset="-122"/>
                <a:sym typeface="+mn-ea"/>
              </a:rPr>
              <a:t>、</a:t>
            </a:r>
            <a:r>
              <a:rPr sz="2400" dirty="0">
                <a:latin typeface="微软雅黑" panose="020B0503020204020204" charset="-122"/>
                <a:ea typeface="微软雅黑" panose="020B0503020204020204" charset="-122"/>
                <a:sym typeface="+mn-ea"/>
              </a:rPr>
              <a:t>“以房养老”的前提是手里有房，一般来说，手头有两套以上房产的人可能更会考虑“以房养老”。而从观念上看，中青年人更易接受，他们应该是未来“以房养老”的潜在群体。但近年来房价非理性上涨已经大大超出很多人的承受能力，有些甚至到 60 岁都还不完房贷。养房都成问题，更别说以房养老了。</a:t>
            </a:r>
            <a:endParaRPr lang="zh-CN" sz="2400" dirty="0">
              <a:latin typeface="微软雅黑" panose="020B0503020204020204" charset="-122"/>
              <a:ea typeface="微软雅黑" panose="020B0503020204020204" charset="-122"/>
            </a:endParaRPr>
          </a:p>
          <a:p>
            <a:pPr lvl="0" indent="457200" fontAlgn="auto">
              <a:lnSpc>
                <a:spcPct val="150000"/>
              </a:lnSpc>
            </a:pPr>
            <a:r>
              <a:rPr sz="2400" dirty="0">
                <a:latin typeface="微软雅黑" panose="020B0503020204020204" charset="-122"/>
                <a:ea typeface="微软雅黑" panose="020B0503020204020204" charset="-122"/>
                <a:sym typeface="+mn-ea"/>
              </a:rPr>
              <a:t>这段文字意在强调：</a:t>
            </a:r>
            <a:endParaRPr sz="2400" dirty="0">
              <a:latin typeface="微软雅黑" panose="020B0503020204020204" charset="-122"/>
              <a:ea typeface="微软雅黑" panose="020B0503020204020204" charset="-122"/>
            </a:endParaRPr>
          </a:p>
          <a:p>
            <a:pPr lvl="0" indent="457200" fontAlgn="auto">
              <a:lnSpc>
                <a:spcPct val="150000"/>
              </a:lnSpc>
            </a:pPr>
            <a:r>
              <a:rPr sz="2400" dirty="0">
                <a:latin typeface="微软雅黑" panose="020B0503020204020204" charset="-122"/>
                <a:ea typeface="微软雅黑" panose="020B0503020204020204" charset="-122"/>
                <a:sym typeface="+mn-ea"/>
              </a:rPr>
              <a:t>A.仅有一套房的人不会考虑“以房养老”</a:t>
            </a:r>
            <a:endParaRPr sz="2400" dirty="0">
              <a:latin typeface="微软雅黑" panose="020B0503020204020204" charset="-122"/>
              <a:ea typeface="微软雅黑" panose="020B0503020204020204" charset="-122"/>
            </a:endParaRPr>
          </a:p>
          <a:p>
            <a:pPr lvl="0" indent="457200" fontAlgn="auto">
              <a:lnSpc>
                <a:spcPct val="150000"/>
              </a:lnSpc>
            </a:pPr>
            <a:r>
              <a:rPr sz="2400" dirty="0">
                <a:latin typeface="微软雅黑" panose="020B0503020204020204" charset="-122"/>
                <a:ea typeface="微软雅黑" panose="020B0503020204020204" charset="-122"/>
                <a:sym typeface="+mn-ea"/>
              </a:rPr>
              <a:t>B.60 岁以下的人不会考虑“以房养老”</a:t>
            </a:r>
            <a:endParaRPr sz="2400" dirty="0">
              <a:latin typeface="微软雅黑" panose="020B0503020204020204" charset="-122"/>
              <a:ea typeface="微软雅黑" panose="020B0503020204020204" charset="-122"/>
            </a:endParaRPr>
          </a:p>
          <a:p>
            <a:pPr lvl="0" indent="457200" fontAlgn="auto">
              <a:lnSpc>
                <a:spcPct val="150000"/>
              </a:lnSpc>
            </a:pPr>
            <a:r>
              <a:rPr sz="2400" dirty="0">
                <a:latin typeface="微软雅黑" panose="020B0503020204020204" charset="-122"/>
                <a:ea typeface="微软雅黑" panose="020B0503020204020204" charset="-122"/>
                <a:sym typeface="+mn-ea"/>
              </a:rPr>
              <a:t>C.“以房养老”在现阶段适用人群较少</a:t>
            </a:r>
            <a:endParaRPr sz="2400" dirty="0">
              <a:latin typeface="微软雅黑" panose="020B0503020204020204" charset="-122"/>
              <a:ea typeface="微软雅黑" panose="020B0503020204020204" charset="-122"/>
            </a:endParaRPr>
          </a:p>
          <a:p>
            <a:pPr lvl="0" indent="457200" fontAlgn="auto">
              <a:lnSpc>
                <a:spcPct val="150000"/>
              </a:lnSpc>
            </a:pPr>
            <a:r>
              <a:rPr sz="2400" dirty="0">
                <a:latin typeface="微软雅黑" panose="020B0503020204020204" charset="-122"/>
                <a:ea typeface="微软雅黑" panose="020B0503020204020204" charset="-122"/>
                <a:sym typeface="+mn-ea"/>
              </a:rPr>
              <a:t>D.推迟退休年龄或可推动“以房养老”</a:t>
            </a:r>
            <a:endParaRPr sz="2400" dirty="0">
              <a:latin typeface="微软雅黑" panose="020B0503020204020204" charset="-122"/>
              <a:ea typeface="微软雅黑" panose="020B0503020204020204" charset="-122"/>
            </a:endParaRPr>
          </a:p>
          <a:p>
            <a:pPr fontAlgn="auto">
              <a:lnSpc>
                <a:spcPct val="150000"/>
              </a:lnSpc>
            </a:pPr>
            <a:endParaRPr lang="zh-CN" altLang="en-US" sz="2400">
              <a:latin typeface="微软雅黑" panose="020B0503020204020204" charset="-122"/>
              <a:ea typeface="微软雅黑" panose="020B0503020204020204" charset="-122"/>
            </a:endParaRPr>
          </a:p>
        </p:txBody>
      </p:sp>
      <p:pic>
        <p:nvPicPr>
          <p:cNvPr id="3" name="图片 2" descr="QQ图片20180313140800"/>
          <p:cNvPicPr>
            <a:picLocks noChangeAspect="1"/>
          </p:cNvPicPr>
          <p:nvPr/>
        </p:nvPicPr>
        <p:blipFill>
          <a:blip r:embed="rId1"/>
          <a:stretch>
            <a:fillRect/>
          </a:stretch>
        </p:blipFill>
        <p:spPr>
          <a:xfrm>
            <a:off x="10248900" y="54610"/>
            <a:ext cx="1829435" cy="867410"/>
          </a:xfrm>
          <a:prstGeom prst="rect">
            <a:avLst/>
          </a:prstGeom>
        </p:spPr>
      </p:pic>
    </p:spTree>
    <p:custDataLst>
      <p:tags r:id="rId2"/>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220153" y="1382078"/>
            <a:ext cx="2613025" cy="4094162"/>
            <a:chOff x="643035" y="1576619"/>
            <a:chExt cx="2613025" cy="4094163"/>
          </a:xfrm>
        </p:grpSpPr>
        <p:sp>
          <p:nvSpPr>
            <p:cNvPr id="3" name="矩形 2"/>
            <p:cNvSpPr/>
            <p:nvPr/>
          </p:nvSpPr>
          <p:spPr>
            <a:xfrm>
              <a:off x="643035" y="1576619"/>
              <a:ext cx="2613025" cy="4094163"/>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 name="矩形 6"/>
            <p:cNvSpPr>
              <a:spLocks noChangeArrowheads="1"/>
            </p:cNvSpPr>
            <p:nvPr/>
          </p:nvSpPr>
          <p:spPr bwMode="auto">
            <a:xfrm>
              <a:off x="1179610" y="4154084"/>
              <a:ext cx="153987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主观型</a:t>
              </a:r>
              <a:endParaRPr lang="zh-CN" altLang="en-US" sz="2400" b="1">
                <a:solidFill>
                  <a:srgbClr val="FFFFFF"/>
                </a:solidFill>
                <a:latin typeface="微软雅黑" panose="020B0503020204020204" charset="-122"/>
                <a:ea typeface="微软雅黑" panose="020B0503020204020204" charset="-122"/>
              </a:endParaRPr>
            </a:p>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因果结构</a:t>
              </a:r>
              <a:endParaRPr lang="zh-CN" altLang="en-US" sz="2400" b="1">
                <a:solidFill>
                  <a:srgbClr val="FFFFFF"/>
                </a:solidFill>
                <a:latin typeface="微软雅黑" panose="020B0503020204020204" charset="-122"/>
                <a:ea typeface="微软雅黑" panose="020B0503020204020204" charset="-122"/>
              </a:endParaRPr>
            </a:p>
          </p:txBody>
        </p:sp>
        <p:cxnSp>
          <p:nvCxnSpPr>
            <p:cNvPr id="5" name="直接连接符 4"/>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Freeform 179"/>
          <p:cNvSpPr>
            <a:spLocks noEditPoints="1"/>
          </p:cNvSpPr>
          <p:nvPr/>
        </p:nvSpPr>
        <p:spPr bwMode="auto">
          <a:xfrm>
            <a:off x="7160895" y="1950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TextBox 8"/>
          <p:cNvSpPr txBox="1"/>
          <p:nvPr/>
        </p:nvSpPr>
        <p:spPr>
          <a:xfrm>
            <a:off x="4243070" y="1416050"/>
            <a:ext cx="7146925" cy="3784600"/>
          </a:xfrm>
          <a:prstGeom prst="rect">
            <a:avLst/>
          </a:prstGeom>
          <a:noFill/>
          <a:ln w="9525">
            <a:noFill/>
          </a:ln>
        </p:spPr>
        <p:txBody>
          <a:bodyPr wrap="square">
            <a:spAutoFit/>
          </a:bodyPr>
          <a:p>
            <a:pPr lvl="0">
              <a:lnSpc>
                <a:spcPct val="200000"/>
              </a:lnSpc>
            </a:pPr>
            <a:r>
              <a:rPr lang="zh-CN" altLang="en-US" sz="2400" dirty="0">
                <a:latin typeface="微软雅黑" panose="020B0503020204020204" charset="-122"/>
                <a:ea typeface="微软雅黑" panose="020B0503020204020204" charset="-122"/>
              </a:rPr>
              <a:t>因果结构</a:t>
            </a:r>
            <a:endParaRPr lang="en-US" altLang="zh-CN" sz="2400" dirty="0">
              <a:latin typeface="微软雅黑" panose="020B0503020204020204" charset="-122"/>
              <a:ea typeface="微软雅黑" panose="020B0503020204020204" charset="-122"/>
            </a:endParaRPr>
          </a:p>
          <a:p>
            <a:pPr lvl="0" fontAlgn="auto">
              <a:lnSpc>
                <a:spcPct val="200000"/>
              </a:lnSpc>
            </a:pPr>
            <a:r>
              <a:rPr lang="en-US" altLang="zh-CN" sz="2400"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rPr>
              <a:t>文段中出现因果结构，</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结果</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为重点，需要重点关注（</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之所以</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是因为</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例外）</a:t>
            </a:r>
            <a:endParaRPr lang="zh-CN" altLang="en-US" sz="2400" dirty="0">
              <a:latin typeface="微软雅黑" panose="020B0503020204020204" charset="-122"/>
              <a:ea typeface="微软雅黑" panose="020B0503020204020204" charset="-122"/>
            </a:endParaRPr>
          </a:p>
          <a:p>
            <a:pPr lvl="0" fontAlgn="auto">
              <a:lnSpc>
                <a:spcPct val="200000"/>
              </a:lnSpc>
            </a:pPr>
            <a:r>
              <a:rPr lang="zh-CN" altLang="en-US" sz="2400" dirty="0">
                <a:latin typeface="微软雅黑" panose="020B0503020204020204" charset="-122"/>
                <a:ea typeface="微软雅黑" panose="020B0503020204020204" charset="-122"/>
              </a:rPr>
              <a:t>      常见因果词：</a:t>
            </a:r>
            <a:endParaRPr lang="zh-CN" altLang="en-US" sz="2400" dirty="0">
              <a:latin typeface="微软雅黑" panose="020B0503020204020204" charset="-122"/>
              <a:ea typeface="微软雅黑" panose="020B0503020204020204" charset="-122"/>
            </a:endParaRPr>
          </a:p>
          <a:p>
            <a:pPr lvl="0" fontAlgn="auto">
              <a:lnSpc>
                <a:spcPct val="200000"/>
              </a:lnSpc>
            </a:pPr>
            <a:r>
              <a:rPr lang="zh-CN" altLang="en-US" sz="2400" dirty="0">
                <a:latin typeface="微软雅黑" panose="020B0503020204020204" charset="-122"/>
                <a:ea typeface="微软雅黑" panose="020B0503020204020204" charset="-122"/>
              </a:rPr>
              <a:t>      因为</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所以</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，由于，因此，故</a:t>
            </a:r>
            <a:r>
              <a:rPr lang="en-US" altLang="zh-CN" sz="2400" dirty="0">
                <a:latin typeface="微软雅黑" panose="020B0503020204020204" charset="-122"/>
                <a:ea typeface="微软雅黑" panose="020B0503020204020204" charset="-122"/>
                <a:sym typeface="+mn-ea"/>
              </a:rPr>
              <a:t>……</a:t>
            </a:r>
            <a:endParaRPr lang="zh-CN" altLang="en-US" sz="2400" dirty="0">
              <a:latin typeface="微软雅黑" panose="020B0503020204020204" charset="-122"/>
              <a:ea typeface="微软雅黑" panose="020B0503020204020204" charset="-122"/>
            </a:endParaRPr>
          </a:p>
        </p:txBody>
      </p:sp>
      <p:pic>
        <p:nvPicPr>
          <p:cNvPr id="7" name="图片 6" descr="QQ图片20180313140800"/>
          <p:cNvPicPr>
            <a:picLocks noChangeAspect="1"/>
          </p:cNvPicPr>
          <p:nvPr/>
        </p:nvPicPr>
        <p:blipFill>
          <a:blip r:embed="rId1"/>
          <a:stretch>
            <a:fillRect/>
          </a:stretch>
        </p:blipFill>
        <p:spPr>
          <a:xfrm>
            <a:off x="10206990" y="55245"/>
            <a:ext cx="1829435" cy="867410"/>
          </a:xfrm>
          <a:prstGeom prst="rect">
            <a:avLst/>
          </a:prstGeom>
        </p:spPr>
      </p:pic>
      <p:pic>
        <p:nvPicPr>
          <p:cNvPr id="9" name="图片 8"/>
          <p:cNvPicPr>
            <a:picLocks noChangeAspect="1"/>
          </p:cNvPicPr>
          <p:nvPr/>
        </p:nvPicPr>
        <p:blipFill>
          <a:blip r:embed="rId2"/>
          <a:stretch>
            <a:fillRect/>
          </a:stretch>
        </p:blipFill>
        <p:spPr>
          <a:xfrm>
            <a:off x="2017395" y="1544955"/>
            <a:ext cx="1018540" cy="145986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79"/>
          <p:cNvSpPr>
            <a:spLocks noEditPoints="1"/>
          </p:cNvSpPr>
          <p:nvPr/>
        </p:nvSpPr>
        <p:spPr bwMode="auto">
          <a:xfrm>
            <a:off x="7160895" y="1950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Freeform 175"/>
          <p:cNvSpPr>
            <a:spLocks noEditPoints="1"/>
          </p:cNvSpPr>
          <p:nvPr/>
        </p:nvSpPr>
        <p:spPr bwMode="auto">
          <a:xfrm>
            <a:off x="1986915" y="1796415"/>
            <a:ext cx="1080770" cy="1102995"/>
          </a:xfrm>
          <a:custGeom>
            <a:avLst/>
            <a:gdLst>
              <a:gd name="T0" fmla="*/ 240 w 312"/>
              <a:gd name="T1" fmla="*/ 0 h 284"/>
              <a:gd name="T2" fmla="*/ 253 w 312"/>
              <a:gd name="T3" fmla="*/ 14 h 284"/>
              <a:gd name="T4" fmla="*/ 229 w 312"/>
              <a:gd name="T5" fmla="*/ 83 h 284"/>
              <a:gd name="T6" fmla="*/ 53 w 312"/>
              <a:gd name="T7" fmla="*/ 24 h 284"/>
              <a:gd name="T8" fmla="*/ 66 w 312"/>
              <a:gd name="T9" fmla="*/ 35 h 284"/>
              <a:gd name="T10" fmla="*/ 88 w 312"/>
              <a:gd name="T11" fmla="*/ 54 h 284"/>
              <a:gd name="T12" fmla="*/ 53 w 312"/>
              <a:gd name="T13" fmla="*/ 67 h 284"/>
              <a:gd name="T14" fmla="*/ 66 w 312"/>
              <a:gd name="T15" fmla="*/ 75 h 284"/>
              <a:gd name="T16" fmla="*/ 88 w 312"/>
              <a:gd name="T17" fmla="*/ 94 h 284"/>
              <a:gd name="T18" fmla="*/ 53 w 312"/>
              <a:gd name="T19" fmla="*/ 107 h 284"/>
              <a:gd name="T20" fmla="*/ 66 w 312"/>
              <a:gd name="T21" fmla="*/ 118 h 284"/>
              <a:gd name="T22" fmla="*/ 88 w 312"/>
              <a:gd name="T23" fmla="*/ 134 h 284"/>
              <a:gd name="T24" fmla="*/ 53 w 312"/>
              <a:gd name="T25" fmla="*/ 150 h 284"/>
              <a:gd name="T26" fmla="*/ 66 w 312"/>
              <a:gd name="T27" fmla="*/ 158 h 284"/>
              <a:gd name="T28" fmla="*/ 88 w 312"/>
              <a:gd name="T29" fmla="*/ 174 h 284"/>
              <a:gd name="T30" fmla="*/ 53 w 312"/>
              <a:gd name="T31" fmla="*/ 190 h 284"/>
              <a:gd name="T32" fmla="*/ 66 w 312"/>
              <a:gd name="T33" fmla="*/ 201 h 284"/>
              <a:gd name="T34" fmla="*/ 88 w 312"/>
              <a:gd name="T35" fmla="*/ 217 h 284"/>
              <a:gd name="T36" fmla="*/ 53 w 312"/>
              <a:gd name="T37" fmla="*/ 233 h 284"/>
              <a:gd name="T38" fmla="*/ 53 w 312"/>
              <a:gd name="T39" fmla="*/ 260 h 284"/>
              <a:gd name="T40" fmla="*/ 229 w 312"/>
              <a:gd name="T41" fmla="*/ 207 h 284"/>
              <a:gd name="T42" fmla="*/ 253 w 312"/>
              <a:gd name="T43" fmla="*/ 273 h 284"/>
              <a:gd name="T44" fmla="*/ 240 w 312"/>
              <a:gd name="T45" fmla="*/ 284 h 284"/>
              <a:gd name="T46" fmla="*/ 29 w 312"/>
              <a:gd name="T47" fmla="*/ 284 h 284"/>
              <a:gd name="T48" fmla="*/ 29 w 312"/>
              <a:gd name="T49" fmla="*/ 252 h 284"/>
              <a:gd name="T50" fmla="*/ 0 w 312"/>
              <a:gd name="T51" fmla="*/ 231 h 284"/>
              <a:gd name="T52" fmla="*/ 29 w 312"/>
              <a:gd name="T53" fmla="*/ 209 h 284"/>
              <a:gd name="T54" fmla="*/ 0 w 312"/>
              <a:gd name="T55" fmla="*/ 188 h 284"/>
              <a:gd name="T56" fmla="*/ 29 w 312"/>
              <a:gd name="T57" fmla="*/ 169 h 284"/>
              <a:gd name="T58" fmla="*/ 0 w 312"/>
              <a:gd name="T59" fmla="*/ 148 h 284"/>
              <a:gd name="T60" fmla="*/ 29 w 312"/>
              <a:gd name="T61" fmla="*/ 129 h 284"/>
              <a:gd name="T62" fmla="*/ 0 w 312"/>
              <a:gd name="T63" fmla="*/ 105 h 284"/>
              <a:gd name="T64" fmla="*/ 29 w 312"/>
              <a:gd name="T65" fmla="*/ 89 h 284"/>
              <a:gd name="T66" fmla="*/ 0 w 312"/>
              <a:gd name="T67" fmla="*/ 65 h 284"/>
              <a:gd name="T68" fmla="*/ 29 w 312"/>
              <a:gd name="T69" fmla="*/ 14 h 284"/>
              <a:gd name="T70" fmla="*/ 42 w 312"/>
              <a:gd name="T71" fmla="*/ 0 h 284"/>
              <a:gd name="T72" fmla="*/ 144 w 312"/>
              <a:gd name="T73" fmla="*/ 228 h 284"/>
              <a:gd name="T74" fmla="*/ 181 w 312"/>
              <a:gd name="T75" fmla="*/ 225 h 284"/>
              <a:gd name="T76" fmla="*/ 146 w 312"/>
              <a:gd name="T77" fmla="*/ 188 h 284"/>
              <a:gd name="T78" fmla="*/ 144 w 312"/>
              <a:gd name="T79" fmla="*/ 228 h 284"/>
              <a:gd name="T80" fmla="*/ 277 w 312"/>
              <a:gd name="T81" fmla="*/ 62 h 284"/>
              <a:gd name="T82" fmla="*/ 197 w 312"/>
              <a:gd name="T83" fmla="*/ 209 h 284"/>
              <a:gd name="T84" fmla="*/ 277 w 312"/>
              <a:gd name="T85" fmla="*/ 6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2" h="284">
                <a:moveTo>
                  <a:pt x="42" y="0"/>
                </a:moveTo>
                <a:lnTo>
                  <a:pt x="240" y="0"/>
                </a:lnTo>
                <a:lnTo>
                  <a:pt x="253" y="0"/>
                </a:lnTo>
                <a:lnTo>
                  <a:pt x="253" y="14"/>
                </a:lnTo>
                <a:lnTo>
                  <a:pt x="253" y="59"/>
                </a:lnTo>
                <a:lnTo>
                  <a:pt x="229" y="83"/>
                </a:lnTo>
                <a:lnTo>
                  <a:pt x="229" y="24"/>
                </a:lnTo>
                <a:lnTo>
                  <a:pt x="53" y="24"/>
                </a:lnTo>
                <a:lnTo>
                  <a:pt x="53" y="41"/>
                </a:lnTo>
                <a:lnTo>
                  <a:pt x="66" y="35"/>
                </a:lnTo>
                <a:lnTo>
                  <a:pt x="77" y="33"/>
                </a:lnTo>
                <a:lnTo>
                  <a:pt x="88" y="54"/>
                </a:lnTo>
                <a:lnTo>
                  <a:pt x="77" y="59"/>
                </a:lnTo>
                <a:lnTo>
                  <a:pt x="53" y="67"/>
                </a:lnTo>
                <a:lnTo>
                  <a:pt x="53" y="81"/>
                </a:lnTo>
                <a:lnTo>
                  <a:pt x="66" y="75"/>
                </a:lnTo>
                <a:lnTo>
                  <a:pt x="77" y="73"/>
                </a:lnTo>
                <a:lnTo>
                  <a:pt x="88" y="94"/>
                </a:lnTo>
                <a:lnTo>
                  <a:pt x="77" y="99"/>
                </a:lnTo>
                <a:lnTo>
                  <a:pt x="53" y="107"/>
                </a:lnTo>
                <a:lnTo>
                  <a:pt x="53" y="124"/>
                </a:lnTo>
                <a:lnTo>
                  <a:pt x="66" y="118"/>
                </a:lnTo>
                <a:lnTo>
                  <a:pt x="77" y="113"/>
                </a:lnTo>
                <a:lnTo>
                  <a:pt x="88" y="134"/>
                </a:lnTo>
                <a:lnTo>
                  <a:pt x="77" y="140"/>
                </a:lnTo>
                <a:lnTo>
                  <a:pt x="53" y="150"/>
                </a:lnTo>
                <a:lnTo>
                  <a:pt x="53" y="164"/>
                </a:lnTo>
                <a:lnTo>
                  <a:pt x="66" y="158"/>
                </a:lnTo>
                <a:lnTo>
                  <a:pt x="77" y="153"/>
                </a:lnTo>
                <a:lnTo>
                  <a:pt x="88" y="174"/>
                </a:lnTo>
                <a:lnTo>
                  <a:pt x="77" y="180"/>
                </a:lnTo>
                <a:lnTo>
                  <a:pt x="53" y="190"/>
                </a:lnTo>
                <a:lnTo>
                  <a:pt x="53" y="207"/>
                </a:lnTo>
                <a:lnTo>
                  <a:pt x="66" y="201"/>
                </a:lnTo>
                <a:lnTo>
                  <a:pt x="77" y="196"/>
                </a:lnTo>
                <a:lnTo>
                  <a:pt x="88" y="217"/>
                </a:lnTo>
                <a:lnTo>
                  <a:pt x="77" y="223"/>
                </a:lnTo>
                <a:lnTo>
                  <a:pt x="53" y="233"/>
                </a:lnTo>
                <a:lnTo>
                  <a:pt x="53" y="252"/>
                </a:lnTo>
                <a:lnTo>
                  <a:pt x="53" y="260"/>
                </a:lnTo>
                <a:lnTo>
                  <a:pt x="229" y="260"/>
                </a:lnTo>
                <a:lnTo>
                  <a:pt x="229" y="207"/>
                </a:lnTo>
                <a:lnTo>
                  <a:pt x="253" y="182"/>
                </a:lnTo>
                <a:lnTo>
                  <a:pt x="253" y="273"/>
                </a:lnTo>
                <a:lnTo>
                  <a:pt x="253" y="284"/>
                </a:lnTo>
                <a:lnTo>
                  <a:pt x="240" y="284"/>
                </a:lnTo>
                <a:lnTo>
                  <a:pt x="42" y="284"/>
                </a:lnTo>
                <a:lnTo>
                  <a:pt x="29" y="284"/>
                </a:lnTo>
                <a:lnTo>
                  <a:pt x="29" y="273"/>
                </a:lnTo>
                <a:lnTo>
                  <a:pt x="29" y="252"/>
                </a:lnTo>
                <a:lnTo>
                  <a:pt x="5" y="252"/>
                </a:lnTo>
                <a:lnTo>
                  <a:pt x="0" y="231"/>
                </a:lnTo>
                <a:lnTo>
                  <a:pt x="29" y="217"/>
                </a:lnTo>
                <a:lnTo>
                  <a:pt x="29" y="209"/>
                </a:lnTo>
                <a:lnTo>
                  <a:pt x="5" y="209"/>
                </a:lnTo>
                <a:lnTo>
                  <a:pt x="0" y="188"/>
                </a:lnTo>
                <a:lnTo>
                  <a:pt x="29" y="174"/>
                </a:lnTo>
                <a:lnTo>
                  <a:pt x="29" y="169"/>
                </a:lnTo>
                <a:lnTo>
                  <a:pt x="5" y="169"/>
                </a:lnTo>
                <a:lnTo>
                  <a:pt x="0" y="148"/>
                </a:lnTo>
                <a:lnTo>
                  <a:pt x="29" y="134"/>
                </a:lnTo>
                <a:lnTo>
                  <a:pt x="29" y="129"/>
                </a:lnTo>
                <a:lnTo>
                  <a:pt x="5" y="129"/>
                </a:lnTo>
                <a:lnTo>
                  <a:pt x="0" y="105"/>
                </a:lnTo>
                <a:lnTo>
                  <a:pt x="29" y="91"/>
                </a:lnTo>
                <a:lnTo>
                  <a:pt x="29" y="89"/>
                </a:lnTo>
                <a:lnTo>
                  <a:pt x="5" y="89"/>
                </a:lnTo>
                <a:lnTo>
                  <a:pt x="0" y="65"/>
                </a:lnTo>
                <a:lnTo>
                  <a:pt x="29" y="51"/>
                </a:lnTo>
                <a:lnTo>
                  <a:pt x="29" y="14"/>
                </a:lnTo>
                <a:lnTo>
                  <a:pt x="29" y="0"/>
                </a:lnTo>
                <a:lnTo>
                  <a:pt x="42" y="0"/>
                </a:lnTo>
                <a:lnTo>
                  <a:pt x="42" y="0"/>
                </a:lnTo>
                <a:close/>
                <a:moveTo>
                  <a:pt x="144" y="228"/>
                </a:moveTo>
                <a:lnTo>
                  <a:pt x="162" y="225"/>
                </a:lnTo>
                <a:lnTo>
                  <a:pt x="181" y="225"/>
                </a:lnTo>
                <a:lnTo>
                  <a:pt x="165" y="207"/>
                </a:lnTo>
                <a:lnTo>
                  <a:pt x="146" y="188"/>
                </a:lnTo>
                <a:lnTo>
                  <a:pt x="144" y="207"/>
                </a:lnTo>
                <a:lnTo>
                  <a:pt x="144" y="228"/>
                </a:lnTo>
                <a:lnTo>
                  <a:pt x="144" y="228"/>
                </a:lnTo>
                <a:close/>
                <a:moveTo>
                  <a:pt x="277" y="62"/>
                </a:moveTo>
                <a:lnTo>
                  <a:pt x="162" y="174"/>
                </a:lnTo>
                <a:lnTo>
                  <a:pt x="197" y="209"/>
                </a:lnTo>
                <a:lnTo>
                  <a:pt x="312" y="99"/>
                </a:lnTo>
                <a:lnTo>
                  <a:pt x="27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 name="文本框 1"/>
          <p:cNvSpPr txBox="1"/>
          <p:nvPr/>
        </p:nvSpPr>
        <p:spPr>
          <a:xfrm>
            <a:off x="608330" y="760095"/>
            <a:ext cx="10759440" cy="6185535"/>
          </a:xfrm>
          <a:prstGeom prst="rect">
            <a:avLst/>
          </a:prstGeom>
          <a:noFill/>
        </p:spPr>
        <p:txBody>
          <a:bodyPr wrap="square" rtlCol="0" anchor="t">
            <a:spAutoFit/>
          </a:bodyPr>
          <a:p>
            <a:pPr lvl="0" indent="457200" fontAlgn="auto">
              <a:lnSpc>
                <a:spcPct val="150000"/>
              </a:lnSpc>
            </a:pPr>
            <a:r>
              <a:rPr lang="en-US" sz="2400" dirty="0">
                <a:latin typeface="微软雅黑" panose="020B0503020204020204" charset="-122"/>
                <a:ea typeface="微软雅黑" panose="020B0503020204020204" charset="-122"/>
                <a:sym typeface="+mn-ea"/>
              </a:rPr>
              <a:t>1</a:t>
            </a:r>
            <a:r>
              <a:rPr lang="zh-CN" altLang="en-US" sz="2400" dirty="0">
                <a:latin typeface="微软雅黑" panose="020B0503020204020204" charset="-122"/>
                <a:ea typeface="微软雅黑" panose="020B0503020204020204" charset="-122"/>
                <a:sym typeface="+mn-ea"/>
              </a:rPr>
              <a:t>、</a:t>
            </a:r>
            <a:r>
              <a:rPr sz="2400" dirty="0">
                <a:latin typeface="微软雅黑" panose="020B0503020204020204" charset="-122"/>
                <a:ea typeface="微软雅黑" panose="020B0503020204020204" charset="-122"/>
                <a:sym typeface="+mn-ea"/>
              </a:rPr>
              <a:t>先老”即人口年龄结构的迅速变化，意味着我们的要素禀赋发生了变化，劳动力变得昂贵了，意味着我们会丧失原来在劳动密集型产业中的比较优势。“未富”则意味着，我们并不会在非常短的时间内，一下子在资本密集型和技术密集型产业中得到足够显著的比较优势。因此，这个阶段就比较优势来说，我们处于相对尴尬的境地，也可以不准确地说，我们在经济发展上面临着“比较优势真空”。</a:t>
            </a:r>
            <a:endParaRPr sz="2400" dirty="0">
              <a:latin typeface="微软雅黑" panose="020B0503020204020204" charset="-122"/>
              <a:ea typeface="微软雅黑" panose="020B0503020204020204" charset="-122"/>
              <a:sym typeface="+mn-ea"/>
            </a:endParaRPr>
          </a:p>
          <a:p>
            <a:pPr lvl="0" indent="457200" fontAlgn="auto">
              <a:lnSpc>
                <a:spcPct val="150000"/>
              </a:lnSpc>
            </a:pPr>
            <a:r>
              <a:rPr lang="zh-CN" altLang="en-US" sz="2400">
                <a:latin typeface="微软雅黑" panose="020B0503020204020204" charset="-122"/>
                <a:ea typeface="微软雅黑" panose="020B0503020204020204" charset="-122"/>
              </a:rPr>
              <a:t>这段文字要表达的核心观点是：</a:t>
            </a:r>
            <a:endParaRPr lang="zh-CN" altLang="en-US" sz="2400">
              <a:latin typeface="微软雅黑" panose="020B0503020204020204" charset="-122"/>
              <a:ea typeface="微软雅黑" panose="020B0503020204020204" charset="-122"/>
            </a:endParaRPr>
          </a:p>
          <a:p>
            <a:pPr lvl="0" indent="457200" fontAlgn="auto">
              <a:lnSpc>
                <a:spcPct val="150000"/>
              </a:lnSpc>
            </a:pPr>
            <a:r>
              <a:rPr lang="zh-CN" altLang="en-US" sz="2400">
                <a:latin typeface="微软雅黑" panose="020B0503020204020204" charset="-122"/>
                <a:ea typeface="微软雅黑" panose="020B0503020204020204" charset="-122"/>
              </a:rPr>
              <a:t>A.“未富先老”的局面会制约我国经济的发展</a:t>
            </a:r>
            <a:endParaRPr lang="zh-CN" altLang="en-US" sz="2400">
              <a:latin typeface="微软雅黑" panose="020B0503020204020204" charset="-122"/>
              <a:ea typeface="微软雅黑" panose="020B0503020204020204" charset="-122"/>
            </a:endParaRPr>
          </a:p>
          <a:p>
            <a:pPr lvl="0" indent="457200" fontAlgn="auto">
              <a:lnSpc>
                <a:spcPct val="150000"/>
              </a:lnSpc>
            </a:pPr>
            <a:r>
              <a:rPr lang="zh-CN" altLang="en-US" sz="2400">
                <a:latin typeface="微软雅黑" panose="020B0503020204020204" charset="-122"/>
                <a:ea typeface="微软雅黑" panose="020B0503020204020204" charset="-122"/>
              </a:rPr>
              <a:t>B.过去的发展方式会使我们丧失比较优势，不能支撑经济持续增长</a:t>
            </a:r>
            <a:endParaRPr lang="zh-CN" altLang="en-US" sz="2400">
              <a:latin typeface="微软雅黑" panose="020B0503020204020204" charset="-122"/>
              <a:ea typeface="微软雅黑" panose="020B0503020204020204" charset="-122"/>
            </a:endParaRPr>
          </a:p>
          <a:p>
            <a:pPr lvl="0" indent="457200" fontAlgn="auto">
              <a:lnSpc>
                <a:spcPct val="150000"/>
              </a:lnSpc>
            </a:pPr>
            <a:r>
              <a:rPr lang="zh-CN" altLang="en-US" sz="2400">
                <a:latin typeface="微软雅黑" panose="020B0503020204020204" charset="-122"/>
                <a:ea typeface="微软雅黑" panose="020B0503020204020204" charset="-122"/>
              </a:rPr>
              <a:t>C.中国面临的挑战，集中表现为如何应对“未富先老”的困境</a:t>
            </a:r>
            <a:endParaRPr lang="zh-CN" altLang="en-US" sz="2400">
              <a:latin typeface="微软雅黑" panose="020B0503020204020204" charset="-122"/>
              <a:ea typeface="微软雅黑" panose="020B0503020204020204" charset="-122"/>
            </a:endParaRPr>
          </a:p>
          <a:p>
            <a:pPr lvl="0" indent="457200" fontAlgn="auto">
              <a:lnSpc>
                <a:spcPct val="150000"/>
              </a:lnSpc>
            </a:pPr>
            <a:r>
              <a:rPr lang="zh-CN" altLang="en-US" sz="2400">
                <a:latin typeface="微软雅黑" panose="020B0503020204020204" charset="-122"/>
                <a:ea typeface="微软雅黑" panose="020B0503020204020204" charset="-122"/>
              </a:rPr>
              <a:t>D.“未富先老”是经济发展的阶段性特征</a:t>
            </a:r>
            <a:endParaRPr lang="zh-CN" altLang="en-US" sz="2400">
              <a:latin typeface="微软雅黑" panose="020B0503020204020204" charset="-122"/>
              <a:ea typeface="微软雅黑" panose="020B0503020204020204" charset="-122"/>
            </a:endParaRPr>
          </a:p>
        </p:txBody>
      </p:sp>
      <p:pic>
        <p:nvPicPr>
          <p:cNvPr id="3" name="图片 2" descr="QQ图片20180313140800"/>
          <p:cNvPicPr>
            <a:picLocks noChangeAspect="1"/>
          </p:cNvPicPr>
          <p:nvPr/>
        </p:nvPicPr>
        <p:blipFill>
          <a:blip r:embed="rId1"/>
          <a:stretch>
            <a:fillRect/>
          </a:stretch>
        </p:blipFill>
        <p:spPr>
          <a:xfrm>
            <a:off x="10290175" y="55245"/>
            <a:ext cx="1829435" cy="867410"/>
          </a:xfrm>
          <a:prstGeom prst="rect">
            <a:avLst/>
          </a:prstGeom>
        </p:spPr>
      </p:pic>
    </p:spTree>
    <p:custDataLst>
      <p:tags r:id="rId2"/>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79"/>
          <p:cNvSpPr>
            <a:spLocks noEditPoints="1"/>
          </p:cNvSpPr>
          <p:nvPr/>
        </p:nvSpPr>
        <p:spPr bwMode="auto">
          <a:xfrm>
            <a:off x="7160895" y="1950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Freeform 175"/>
          <p:cNvSpPr>
            <a:spLocks noEditPoints="1"/>
          </p:cNvSpPr>
          <p:nvPr/>
        </p:nvSpPr>
        <p:spPr bwMode="auto">
          <a:xfrm>
            <a:off x="1986915" y="1796415"/>
            <a:ext cx="1080770" cy="1102995"/>
          </a:xfrm>
          <a:custGeom>
            <a:avLst/>
            <a:gdLst>
              <a:gd name="T0" fmla="*/ 240 w 312"/>
              <a:gd name="T1" fmla="*/ 0 h 284"/>
              <a:gd name="T2" fmla="*/ 253 w 312"/>
              <a:gd name="T3" fmla="*/ 14 h 284"/>
              <a:gd name="T4" fmla="*/ 229 w 312"/>
              <a:gd name="T5" fmla="*/ 83 h 284"/>
              <a:gd name="T6" fmla="*/ 53 w 312"/>
              <a:gd name="T7" fmla="*/ 24 h 284"/>
              <a:gd name="T8" fmla="*/ 66 w 312"/>
              <a:gd name="T9" fmla="*/ 35 h 284"/>
              <a:gd name="T10" fmla="*/ 88 w 312"/>
              <a:gd name="T11" fmla="*/ 54 h 284"/>
              <a:gd name="T12" fmla="*/ 53 w 312"/>
              <a:gd name="T13" fmla="*/ 67 h 284"/>
              <a:gd name="T14" fmla="*/ 66 w 312"/>
              <a:gd name="T15" fmla="*/ 75 h 284"/>
              <a:gd name="T16" fmla="*/ 88 w 312"/>
              <a:gd name="T17" fmla="*/ 94 h 284"/>
              <a:gd name="T18" fmla="*/ 53 w 312"/>
              <a:gd name="T19" fmla="*/ 107 h 284"/>
              <a:gd name="T20" fmla="*/ 66 w 312"/>
              <a:gd name="T21" fmla="*/ 118 h 284"/>
              <a:gd name="T22" fmla="*/ 88 w 312"/>
              <a:gd name="T23" fmla="*/ 134 h 284"/>
              <a:gd name="T24" fmla="*/ 53 w 312"/>
              <a:gd name="T25" fmla="*/ 150 h 284"/>
              <a:gd name="T26" fmla="*/ 66 w 312"/>
              <a:gd name="T27" fmla="*/ 158 h 284"/>
              <a:gd name="T28" fmla="*/ 88 w 312"/>
              <a:gd name="T29" fmla="*/ 174 h 284"/>
              <a:gd name="T30" fmla="*/ 53 w 312"/>
              <a:gd name="T31" fmla="*/ 190 h 284"/>
              <a:gd name="T32" fmla="*/ 66 w 312"/>
              <a:gd name="T33" fmla="*/ 201 h 284"/>
              <a:gd name="T34" fmla="*/ 88 w 312"/>
              <a:gd name="T35" fmla="*/ 217 h 284"/>
              <a:gd name="T36" fmla="*/ 53 w 312"/>
              <a:gd name="T37" fmla="*/ 233 h 284"/>
              <a:gd name="T38" fmla="*/ 53 w 312"/>
              <a:gd name="T39" fmla="*/ 260 h 284"/>
              <a:gd name="T40" fmla="*/ 229 w 312"/>
              <a:gd name="T41" fmla="*/ 207 h 284"/>
              <a:gd name="T42" fmla="*/ 253 w 312"/>
              <a:gd name="T43" fmla="*/ 273 h 284"/>
              <a:gd name="T44" fmla="*/ 240 w 312"/>
              <a:gd name="T45" fmla="*/ 284 h 284"/>
              <a:gd name="T46" fmla="*/ 29 w 312"/>
              <a:gd name="T47" fmla="*/ 284 h 284"/>
              <a:gd name="T48" fmla="*/ 29 w 312"/>
              <a:gd name="T49" fmla="*/ 252 h 284"/>
              <a:gd name="T50" fmla="*/ 0 w 312"/>
              <a:gd name="T51" fmla="*/ 231 h 284"/>
              <a:gd name="T52" fmla="*/ 29 w 312"/>
              <a:gd name="T53" fmla="*/ 209 h 284"/>
              <a:gd name="T54" fmla="*/ 0 w 312"/>
              <a:gd name="T55" fmla="*/ 188 h 284"/>
              <a:gd name="T56" fmla="*/ 29 w 312"/>
              <a:gd name="T57" fmla="*/ 169 h 284"/>
              <a:gd name="T58" fmla="*/ 0 w 312"/>
              <a:gd name="T59" fmla="*/ 148 h 284"/>
              <a:gd name="T60" fmla="*/ 29 w 312"/>
              <a:gd name="T61" fmla="*/ 129 h 284"/>
              <a:gd name="T62" fmla="*/ 0 w 312"/>
              <a:gd name="T63" fmla="*/ 105 h 284"/>
              <a:gd name="T64" fmla="*/ 29 w 312"/>
              <a:gd name="T65" fmla="*/ 89 h 284"/>
              <a:gd name="T66" fmla="*/ 0 w 312"/>
              <a:gd name="T67" fmla="*/ 65 h 284"/>
              <a:gd name="T68" fmla="*/ 29 w 312"/>
              <a:gd name="T69" fmla="*/ 14 h 284"/>
              <a:gd name="T70" fmla="*/ 42 w 312"/>
              <a:gd name="T71" fmla="*/ 0 h 284"/>
              <a:gd name="T72" fmla="*/ 144 w 312"/>
              <a:gd name="T73" fmla="*/ 228 h 284"/>
              <a:gd name="T74" fmla="*/ 181 w 312"/>
              <a:gd name="T75" fmla="*/ 225 h 284"/>
              <a:gd name="T76" fmla="*/ 146 w 312"/>
              <a:gd name="T77" fmla="*/ 188 h 284"/>
              <a:gd name="T78" fmla="*/ 144 w 312"/>
              <a:gd name="T79" fmla="*/ 228 h 284"/>
              <a:gd name="T80" fmla="*/ 277 w 312"/>
              <a:gd name="T81" fmla="*/ 62 h 284"/>
              <a:gd name="T82" fmla="*/ 197 w 312"/>
              <a:gd name="T83" fmla="*/ 209 h 284"/>
              <a:gd name="T84" fmla="*/ 277 w 312"/>
              <a:gd name="T85" fmla="*/ 6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2" h="284">
                <a:moveTo>
                  <a:pt x="42" y="0"/>
                </a:moveTo>
                <a:lnTo>
                  <a:pt x="240" y="0"/>
                </a:lnTo>
                <a:lnTo>
                  <a:pt x="253" y="0"/>
                </a:lnTo>
                <a:lnTo>
                  <a:pt x="253" y="14"/>
                </a:lnTo>
                <a:lnTo>
                  <a:pt x="253" y="59"/>
                </a:lnTo>
                <a:lnTo>
                  <a:pt x="229" y="83"/>
                </a:lnTo>
                <a:lnTo>
                  <a:pt x="229" y="24"/>
                </a:lnTo>
                <a:lnTo>
                  <a:pt x="53" y="24"/>
                </a:lnTo>
                <a:lnTo>
                  <a:pt x="53" y="41"/>
                </a:lnTo>
                <a:lnTo>
                  <a:pt x="66" y="35"/>
                </a:lnTo>
                <a:lnTo>
                  <a:pt x="77" y="33"/>
                </a:lnTo>
                <a:lnTo>
                  <a:pt x="88" y="54"/>
                </a:lnTo>
                <a:lnTo>
                  <a:pt x="77" y="59"/>
                </a:lnTo>
                <a:lnTo>
                  <a:pt x="53" y="67"/>
                </a:lnTo>
                <a:lnTo>
                  <a:pt x="53" y="81"/>
                </a:lnTo>
                <a:lnTo>
                  <a:pt x="66" y="75"/>
                </a:lnTo>
                <a:lnTo>
                  <a:pt x="77" y="73"/>
                </a:lnTo>
                <a:lnTo>
                  <a:pt x="88" y="94"/>
                </a:lnTo>
                <a:lnTo>
                  <a:pt x="77" y="99"/>
                </a:lnTo>
                <a:lnTo>
                  <a:pt x="53" y="107"/>
                </a:lnTo>
                <a:lnTo>
                  <a:pt x="53" y="124"/>
                </a:lnTo>
                <a:lnTo>
                  <a:pt x="66" y="118"/>
                </a:lnTo>
                <a:lnTo>
                  <a:pt x="77" y="113"/>
                </a:lnTo>
                <a:lnTo>
                  <a:pt x="88" y="134"/>
                </a:lnTo>
                <a:lnTo>
                  <a:pt x="77" y="140"/>
                </a:lnTo>
                <a:lnTo>
                  <a:pt x="53" y="150"/>
                </a:lnTo>
                <a:lnTo>
                  <a:pt x="53" y="164"/>
                </a:lnTo>
                <a:lnTo>
                  <a:pt x="66" y="158"/>
                </a:lnTo>
                <a:lnTo>
                  <a:pt x="77" y="153"/>
                </a:lnTo>
                <a:lnTo>
                  <a:pt x="88" y="174"/>
                </a:lnTo>
                <a:lnTo>
                  <a:pt x="77" y="180"/>
                </a:lnTo>
                <a:lnTo>
                  <a:pt x="53" y="190"/>
                </a:lnTo>
                <a:lnTo>
                  <a:pt x="53" y="207"/>
                </a:lnTo>
                <a:lnTo>
                  <a:pt x="66" y="201"/>
                </a:lnTo>
                <a:lnTo>
                  <a:pt x="77" y="196"/>
                </a:lnTo>
                <a:lnTo>
                  <a:pt x="88" y="217"/>
                </a:lnTo>
                <a:lnTo>
                  <a:pt x="77" y="223"/>
                </a:lnTo>
                <a:lnTo>
                  <a:pt x="53" y="233"/>
                </a:lnTo>
                <a:lnTo>
                  <a:pt x="53" y="252"/>
                </a:lnTo>
                <a:lnTo>
                  <a:pt x="53" y="260"/>
                </a:lnTo>
                <a:lnTo>
                  <a:pt x="229" y="260"/>
                </a:lnTo>
                <a:lnTo>
                  <a:pt x="229" y="207"/>
                </a:lnTo>
                <a:lnTo>
                  <a:pt x="253" y="182"/>
                </a:lnTo>
                <a:lnTo>
                  <a:pt x="253" y="273"/>
                </a:lnTo>
                <a:lnTo>
                  <a:pt x="253" y="284"/>
                </a:lnTo>
                <a:lnTo>
                  <a:pt x="240" y="284"/>
                </a:lnTo>
                <a:lnTo>
                  <a:pt x="42" y="284"/>
                </a:lnTo>
                <a:lnTo>
                  <a:pt x="29" y="284"/>
                </a:lnTo>
                <a:lnTo>
                  <a:pt x="29" y="273"/>
                </a:lnTo>
                <a:lnTo>
                  <a:pt x="29" y="252"/>
                </a:lnTo>
                <a:lnTo>
                  <a:pt x="5" y="252"/>
                </a:lnTo>
                <a:lnTo>
                  <a:pt x="0" y="231"/>
                </a:lnTo>
                <a:lnTo>
                  <a:pt x="29" y="217"/>
                </a:lnTo>
                <a:lnTo>
                  <a:pt x="29" y="209"/>
                </a:lnTo>
                <a:lnTo>
                  <a:pt x="5" y="209"/>
                </a:lnTo>
                <a:lnTo>
                  <a:pt x="0" y="188"/>
                </a:lnTo>
                <a:lnTo>
                  <a:pt x="29" y="174"/>
                </a:lnTo>
                <a:lnTo>
                  <a:pt x="29" y="169"/>
                </a:lnTo>
                <a:lnTo>
                  <a:pt x="5" y="169"/>
                </a:lnTo>
                <a:lnTo>
                  <a:pt x="0" y="148"/>
                </a:lnTo>
                <a:lnTo>
                  <a:pt x="29" y="134"/>
                </a:lnTo>
                <a:lnTo>
                  <a:pt x="29" y="129"/>
                </a:lnTo>
                <a:lnTo>
                  <a:pt x="5" y="129"/>
                </a:lnTo>
                <a:lnTo>
                  <a:pt x="0" y="105"/>
                </a:lnTo>
                <a:lnTo>
                  <a:pt x="29" y="91"/>
                </a:lnTo>
                <a:lnTo>
                  <a:pt x="29" y="89"/>
                </a:lnTo>
                <a:lnTo>
                  <a:pt x="5" y="89"/>
                </a:lnTo>
                <a:lnTo>
                  <a:pt x="0" y="65"/>
                </a:lnTo>
                <a:lnTo>
                  <a:pt x="29" y="51"/>
                </a:lnTo>
                <a:lnTo>
                  <a:pt x="29" y="14"/>
                </a:lnTo>
                <a:lnTo>
                  <a:pt x="29" y="0"/>
                </a:lnTo>
                <a:lnTo>
                  <a:pt x="42" y="0"/>
                </a:lnTo>
                <a:lnTo>
                  <a:pt x="42" y="0"/>
                </a:lnTo>
                <a:close/>
                <a:moveTo>
                  <a:pt x="144" y="228"/>
                </a:moveTo>
                <a:lnTo>
                  <a:pt x="162" y="225"/>
                </a:lnTo>
                <a:lnTo>
                  <a:pt x="181" y="225"/>
                </a:lnTo>
                <a:lnTo>
                  <a:pt x="165" y="207"/>
                </a:lnTo>
                <a:lnTo>
                  <a:pt x="146" y="188"/>
                </a:lnTo>
                <a:lnTo>
                  <a:pt x="144" y="207"/>
                </a:lnTo>
                <a:lnTo>
                  <a:pt x="144" y="228"/>
                </a:lnTo>
                <a:lnTo>
                  <a:pt x="144" y="228"/>
                </a:lnTo>
                <a:close/>
                <a:moveTo>
                  <a:pt x="277" y="62"/>
                </a:moveTo>
                <a:lnTo>
                  <a:pt x="162" y="174"/>
                </a:lnTo>
                <a:lnTo>
                  <a:pt x="197" y="209"/>
                </a:lnTo>
                <a:lnTo>
                  <a:pt x="312" y="99"/>
                </a:lnTo>
                <a:lnTo>
                  <a:pt x="27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 name="文本框 1"/>
          <p:cNvSpPr txBox="1"/>
          <p:nvPr/>
        </p:nvSpPr>
        <p:spPr>
          <a:xfrm>
            <a:off x="958850" y="1320165"/>
            <a:ext cx="10690225" cy="4707890"/>
          </a:xfrm>
          <a:prstGeom prst="rect">
            <a:avLst/>
          </a:prstGeom>
          <a:noFill/>
        </p:spPr>
        <p:txBody>
          <a:bodyPr wrap="square" rtlCol="0" anchor="t">
            <a:spAutoFit/>
          </a:bodyPr>
          <a:p>
            <a:pPr lvl="0" indent="457200" fontAlgn="auto">
              <a:lnSpc>
                <a:spcPct val="150000"/>
              </a:lnSpc>
            </a:pPr>
            <a:r>
              <a:rPr lang="en-US" sz="2000" dirty="0">
                <a:latin typeface="微软雅黑" panose="020B0503020204020204" charset="-122"/>
                <a:ea typeface="微软雅黑" panose="020B0503020204020204" charset="-122"/>
                <a:sym typeface="+mn-ea"/>
              </a:rPr>
              <a:t>2</a:t>
            </a:r>
            <a:r>
              <a:rPr lang="zh-CN" altLang="en-US" sz="2000" dirty="0">
                <a:latin typeface="微软雅黑" panose="020B0503020204020204" charset="-122"/>
                <a:ea typeface="微软雅黑" panose="020B0503020204020204" charset="-122"/>
                <a:sym typeface="+mn-ea"/>
              </a:rPr>
              <a:t>、</a:t>
            </a:r>
            <a:r>
              <a:rPr sz="2000" dirty="0">
                <a:latin typeface="微软雅黑" panose="020B0503020204020204" charset="-122"/>
                <a:ea typeface="微软雅黑" panose="020B0503020204020204" charset="-122"/>
                <a:sym typeface="+mn-ea"/>
              </a:rPr>
              <a:t>拿破仑在法国的崛起，极大地震撼了欧洲各国的王室。他们视法国大革命为洪水猛兽，不屑于拿破仑这样行伍出身的政治暴发户对话。1800年英、俄、奥等国组成的第二次反法同盟与拿破仑决战。拿破仑亲率2万兵马，出奇不意地翻越了法国与意大利交界的羊肠小道，进入意大利境内，击败了奥军。同时，拿破仑又向沙皇保罗一世献殷勤，使他退出了反法同盟，最终使英国陷入孤立，最后不得不同法国签订《亚眠和约》，承认拿破仑在欧洲占领的疆土。</a:t>
            </a:r>
            <a:endParaRPr sz="2000" dirty="0">
              <a:latin typeface="微软雅黑" panose="020B0503020204020204" charset="-122"/>
              <a:ea typeface="微软雅黑" panose="020B0503020204020204" charset="-122"/>
              <a:sym typeface="+mn-ea"/>
            </a:endParaRPr>
          </a:p>
          <a:p>
            <a:pPr lvl="0" indent="457200" fontAlgn="auto">
              <a:lnSpc>
                <a:spcPct val="150000"/>
              </a:lnSpc>
            </a:pPr>
            <a:r>
              <a:rPr lang="zh-CN" altLang="en-US" sz="2000">
                <a:latin typeface="微软雅黑" panose="020B0503020204020204" charset="-122"/>
                <a:ea typeface="微软雅黑" panose="020B0503020204020204" charset="-122"/>
              </a:rPr>
              <a:t>这段文字意在强调(    )</a:t>
            </a:r>
            <a:endParaRPr lang="zh-CN" altLang="en-US" sz="2000">
              <a:latin typeface="微软雅黑" panose="020B0503020204020204" charset="-122"/>
              <a:ea typeface="微软雅黑" panose="020B0503020204020204" charset="-122"/>
            </a:endParaRPr>
          </a:p>
          <a:p>
            <a:pPr lvl="0" indent="457200" fontAlgn="auto">
              <a:lnSpc>
                <a:spcPct val="150000"/>
              </a:lnSpc>
            </a:pPr>
            <a:r>
              <a:rPr lang="zh-CN" altLang="en-US" sz="2000">
                <a:latin typeface="微软雅黑" panose="020B0503020204020204" charset="-122"/>
                <a:ea typeface="微软雅黑" panose="020B0503020204020204" charset="-122"/>
              </a:rPr>
              <a:t>A.欧洲各国的王室非常害怕在法国的崛起</a:t>
            </a:r>
            <a:endParaRPr lang="zh-CN" altLang="en-US" sz="2000">
              <a:latin typeface="微软雅黑" panose="020B0503020204020204" charset="-122"/>
              <a:ea typeface="微软雅黑" panose="020B0503020204020204" charset="-122"/>
            </a:endParaRPr>
          </a:p>
          <a:p>
            <a:pPr lvl="0" indent="457200" fontAlgn="auto">
              <a:lnSpc>
                <a:spcPct val="150000"/>
              </a:lnSpc>
            </a:pPr>
            <a:r>
              <a:rPr lang="zh-CN" altLang="en-US" sz="2000">
                <a:latin typeface="微软雅黑" panose="020B0503020204020204" charset="-122"/>
                <a:ea typeface="微软雅黑" panose="020B0503020204020204" charset="-122"/>
              </a:rPr>
              <a:t>B.拿破仑是个具有非凡军事才能与外交手腕的人</a:t>
            </a:r>
            <a:endParaRPr lang="zh-CN" altLang="en-US" sz="2000">
              <a:latin typeface="微软雅黑" panose="020B0503020204020204" charset="-122"/>
              <a:ea typeface="微软雅黑" panose="020B0503020204020204" charset="-122"/>
            </a:endParaRPr>
          </a:p>
          <a:p>
            <a:pPr lvl="0" indent="457200" fontAlgn="auto">
              <a:lnSpc>
                <a:spcPct val="150000"/>
              </a:lnSpc>
            </a:pPr>
            <a:r>
              <a:rPr lang="zh-CN" altLang="en-US" sz="2000">
                <a:latin typeface="微软雅黑" panose="020B0503020204020204" charset="-122"/>
                <a:ea typeface="微软雅黑" panose="020B0503020204020204" charset="-122"/>
              </a:rPr>
              <a:t>C.英、俄、奥等国最终承认拿破仑在欧洲占领的领土</a:t>
            </a:r>
            <a:endParaRPr lang="zh-CN" altLang="en-US" sz="2000">
              <a:latin typeface="微软雅黑" panose="020B0503020204020204" charset="-122"/>
              <a:ea typeface="微软雅黑" panose="020B0503020204020204" charset="-122"/>
            </a:endParaRPr>
          </a:p>
          <a:p>
            <a:pPr lvl="0" indent="457200" fontAlgn="auto">
              <a:lnSpc>
                <a:spcPct val="150000"/>
              </a:lnSpc>
            </a:pPr>
            <a:r>
              <a:rPr lang="zh-CN" altLang="en-US" sz="2000">
                <a:latin typeface="微软雅黑" panose="020B0503020204020204" charset="-122"/>
                <a:ea typeface="微软雅黑" panose="020B0503020204020204" charset="-122"/>
              </a:rPr>
              <a:t>D.拿破仑用不战而屈人之兵的战法，击败第二次反法同盟</a:t>
            </a:r>
            <a:endParaRPr lang="zh-CN" altLang="en-US" sz="2000">
              <a:latin typeface="微软雅黑" panose="020B0503020204020204" charset="-122"/>
              <a:ea typeface="微软雅黑" panose="020B0503020204020204" charset="-122"/>
            </a:endParaRPr>
          </a:p>
        </p:txBody>
      </p:sp>
      <p:pic>
        <p:nvPicPr>
          <p:cNvPr id="3" name="图片 2" descr="QQ图片20180313140800"/>
          <p:cNvPicPr>
            <a:picLocks noChangeAspect="1"/>
          </p:cNvPicPr>
          <p:nvPr/>
        </p:nvPicPr>
        <p:blipFill>
          <a:blip r:embed="rId1"/>
          <a:stretch>
            <a:fillRect/>
          </a:stretch>
        </p:blipFill>
        <p:spPr>
          <a:xfrm>
            <a:off x="10248265" y="68580"/>
            <a:ext cx="1829435" cy="867410"/>
          </a:xfrm>
          <a:prstGeom prst="rect">
            <a:avLst/>
          </a:prstGeom>
        </p:spPr>
      </p:pic>
    </p:spTree>
    <p:custDataLst>
      <p:tags r:id="rId2"/>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print">
            <a:lum bright="40000"/>
            <a:extLst>
              <a:ext uri="{28A0092B-C50C-407E-A947-70E740481C1C}">
                <a14:useLocalDpi xmlns:a14="http://schemas.microsoft.com/office/drawing/2010/main" val="0"/>
              </a:ext>
            </a:extLst>
          </a:blip>
          <a:srcRect l="20653" t="35617" r="1175" b="1"/>
          <a:stretch>
            <a:fillRect/>
          </a:stretch>
        </p:blipFill>
        <p:spPr>
          <a:xfrm flipV="1">
            <a:off x="1456705" y="3877684"/>
            <a:ext cx="10735296" cy="3033891"/>
          </a:xfrm>
          <a:prstGeom prst="rect">
            <a:avLst/>
          </a:prstGeom>
        </p:spPr>
      </p:pic>
      <p:pic>
        <p:nvPicPr>
          <p:cNvPr id="39" name="图片 38"/>
          <p:cNvPicPr>
            <a:picLocks noChangeAspect="1"/>
          </p:cNvPicPr>
          <p:nvPr/>
        </p:nvPicPr>
        <p:blipFill rotWithShape="1">
          <a:blip r:embed="rId1" cstate="print">
            <a:extLst>
              <a:ext uri="{28A0092B-C50C-407E-A947-70E740481C1C}">
                <a14:useLocalDpi xmlns:a14="http://schemas.microsoft.com/office/drawing/2010/main" val="0"/>
              </a:ext>
            </a:extLst>
          </a:blip>
          <a:srcRect l="20652" t="49369" r="8167" b="2"/>
          <a:stretch>
            <a:fillRect/>
          </a:stretch>
        </p:blipFill>
        <p:spPr>
          <a:xfrm flipH="1">
            <a:off x="-48683" y="1"/>
            <a:ext cx="6083464" cy="1484784"/>
          </a:xfrm>
          <a:prstGeom prst="rect">
            <a:avLst/>
          </a:prstGeom>
        </p:spPr>
      </p:pic>
      <p:sp>
        <p:nvSpPr>
          <p:cNvPr id="31" name="이등변 삼각형 30"/>
          <p:cNvSpPr/>
          <p:nvPr/>
        </p:nvSpPr>
        <p:spPr>
          <a:xfrm rot="5400000">
            <a:off x="6719345" y="2060880"/>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3" name="이등변 삼각형 32"/>
          <p:cNvSpPr/>
          <p:nvPr/>
        </p:nvSpPr>
        <p:spPr>
          <a:xfrm rot="5400000">
            <a:off x="6728235" y="3623615"/>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16" name="文本框 15"/>
          <p:cNvSpPr txBox="1"/>
          <p:nvPr/>
        </p:nvSpPr>
        <p:spPr>
          <a:xfrm>
            <a:off x="6975566" y="3413366"/>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sz="3600" b="1"/>
              <a:t>细节型</a:t>
            </a:r>
            <a:endParaRPr lang="zh-CN" altLang="en-US" sz="3600" b="1"/>
          </a:p>
        </p:txBody>
      </p:sp>
      <p:sp>
        <p:nvSpPr>
          <p:cNvPr id="19" name="文本框 18"/>
          <p:cNvSpPr txBox="1"/>
          <p:nvPr/>
        </p:nvSpPr>
        <p:spPr>
          <a:xfrm>
            <a:off x="6975566" y="1790681"/>
            <a:ext cx="2526222" cy="494154"/>
          </a:xfrm>
          <a:prstGeom prst="rect">
            <a:avLst/>
          </a:prstGeom>
        </p:spPr>
        <p:txBody>
          <a:bodyPr/>
          <a:lstStyle>
            <a:lvl1pPr lvl="0"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sz="3200"/>
              <a:t>主观型</a:t>
            </a:r>
            <a:endParaRPr lang="zh-CN" altLang="en-US" sz="3200"/>
          </a:p>
        </p:txBody>
      </p:sp>
      <p:sp>
        <p:nvSpPr>
          <p:cNvPr id="21" name="文本框 20"/>
          <p:cNvSpPr txBox="1"/>
          <p:nvPr/>
        </p:nvSpPr>
        <p:spPr>
          <a:xfrm>
            <a:off x="6080065" y="3347589"/>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600" b="1">
                <a:latin typeface="微软雅黑" panose="020B0503020204020204" charset="-122"/>
                <a:ea typeface="微软雅黑" panose="020B0503020204020204" charset="-122"/>
              </a:rPr>
              <a:t>02</a:t>
            </a:r>
            <a:endParaRPr lang="en-US" altLang="zh-CN" sz="3600" b="1">
              <a:latin typeface="微软雅黑" panose="020B0503020204020204" charset="-122"/>
              <a:ea typeface="微软雅黑" panose="020B0503020204020204" charset="-122"/>
            </a:endParaRPr>
          </a:p>
        </p:txBody>
      </p:sp>
      <p:sp>
        <p:nvSpPr>
          <p:cNvPr id="27" name="文本框 26"/>
          <p:cNvSpPr txBox="1"/>
          <p:nvPr/>
        </p:nvSpPr>
        <p:spPr>
          <a:xfrm>
            <a:off x="2520315" y="2720975"/>
            <a:ext cx="2433320" cy="692150"/>
          </a:xfrm>
          <a:prstGeom prst="rect">
            <a:avLst/>
          </a:prstGeom>
        </p:spPr>
        <p:txBody>
          <a:bodyPr wrap="square" lIns="0" tIns="0" rIns="0" bIns="0">
            <a:spAutoFit/>
          </a:bodyPr>
          <a:lstStyle>
            <a:lvl1pPr lvl="0" indent="0" algn="dist">
              <a:spcBef>
                <a:spcPct val="20000"/>
              </a:spcBef>
              <a:buFont typeface="Arial" panose="020B0604020202020204" pitchFamily="34" charset="0"/>
              <a:buNone/>
              <a:defRPr sz="4500" b="1">
                <a:solidFill>
                  <a:srgbClr val="256475"/>
                </a:solidFill>
                <a:effectLst/>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t>片段阅读</a:t>
            </a:r>
            <a:endParaRPr lang="zh-CN" altLang="en-US" dirty="0"/>
          </a:p>
        </p:txBody>
      </p:sp>
      <p:sp>
        <p:nvSpPr>
          <p:cNvPr id="29" name="文本框 28"/>
          <p:cNvSpPr txBox="1"/>
          <p:nvPr/>
        </p:nvSpPr>
        <p:spPr>
          <a:xfrm>
            <a:off x="5927090" y="1772920"/>
            <a:ext cx="944880" cy="530225"/>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01</a:t>
            </a:r>
            <a:endParaRPr lang="en-US" altLang="zh-CN" sz="3200">
              <a:latin typeface="微软雅黑" panose="020B0503020204020204" charset="-122"/>
              <a:ea typeface="微软雅黑" panose="020B0503020204020204" charset="-122"/>
            </a:endParaRPr>
          </a:p>
        </p:txBody>
      </p:sp>
      <p:pic>
        <p:nvPicPr>
          <p:cNvPr id="7" name="图片 6" descr="QQ图片20180313140800"/>
          <p:cNvPicPr>
            <a:picLocks noChangeAspect="1"/>
          </p:cNvPicPr>
          <p:nvPr/>
        </p:nvPicPr>
        <p:blipFill>
          <a:blip r:embed="rId2"/>
          <a:stretch>
            <a:fillRect/>
          </a:stretch>
        </p:blipFill>
        <p:spPr>
          <a:xfrm>
            <a:off x="10165080" y="0"/>
            <a:ext cx="1829435" cy="867410"/>
          </a:xfrm>
          <a:prstGeom prst="rect">
            <a:avLst/>
          </a:prstGeom>
        </p:spPr>
      </p:pic>
    </p:spTree>
    <p:custDataLst>
      <p:tags r:id="rId3"/>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bwMode="auto">
          <a:xfrm>
            <a:off x="1200468" y="1371918"/>
            <a:ext cx="2613025" cy="4094162"/>
            <a:chOff x="643035" y="1576619"/>
            <a:chExt cx="2613025" cy="4094163"/>
          </a:xfrm>
        </p:grpSpPr>
        <p:sp>
          <p:nvSpPr>
            <p:cNvPr id="34" name="矩形 33"/>
            <p:cNvSpPr/>
            <p:nvPr/>
          </p:nvSpPr>
          <p:spPr>
            <a:xfrm>
              <a:off x="643035" y="1576619"/>
              <a:ext cx="2613025" cy="4094163"/>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7" name="矩形 6"/>
            <p:cNvSpPr>
              <a:spLocks noChangeArrowheads="1"/>
            </p:cNvSpPr>
            <p:nvPr/>
          </p:nvSpPr>
          <p:spPr bwMode="auto">
            <a:xfrm>
              <a:off x="1179610" y="3885479"/>
              <a:ext cx="1539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细节型</a:t>
              </a:r>
              <a:endParaRPr lang="zh-CN" altLang="en-US" sz="2400" b="1">
                <a:solidFill>
                  <a:srgbClr val="FFFFFF"/>
                </a:solidFill>
                <a:latin typeface="微软雅黑" panose="020B0503020204020204" charset="-122"/>
                <a:ea typeface="微软雅黑" panose="020B0503020204020204" charset="-122"/>
              </a:endParaRPr>
            </a:p>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题目</a:t>
              </a:r>
              <a:endParaRPr lang="zh-CN" altLang="en-US" sz="2400" b="1">
                <a:solidFill>
                  <a:srgbClr val="FFFFFF"/>
                </a:solidFill>
                <a:latin typeface="微软雅黑" panose="020B0503020204020204" charset="-122"/>
                <a:ea typeface="微软雅黑" panose="020B0503020204020204" charset="-122"/>
              </a:endParaRPr>
            </a:p>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问法归纳</a:t>
              </a:r>
              <a:endParaRPr lang="zh-CN" altLang="en-US" sz="2400" b="1">
                <a:solidFill>
                  <a:srgbClr val="FFFFFF"/>
                </a:solidFill>
                <a:latin typeface="微软雅黑" panose="020B0503020204020204" charset="-122"/>
                <a:ea typeface="微软雅黑" panose="020B0503020204020204" charset="-122"/>
              </a:endParaRPr>
            </a:p>
          </p:txBody>
        </p:sp>
        <p:cxnSp>
          <p:nvCxnSpPr>
            <p:cNvPr id="38" name="直接连接符 37"/>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6" name="Freeform 179"/>
          <p:cNvSpPr>
            <a:spLocks noEditPoints="1"/>
          </p:cNvSpPr>
          <p:nvPr/>
        </p:nvSpPr>
        <p:spPr bwMode="auto">
          <a:xfrm>
            <a:off x="7160895" y="1950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 name="TextBox 3"/>
          <p:cNvSpPr txBox="1"/>
          <p:nvPr/>
        </p:nvSpPr>
        <p:spPr>
          <a:xfrm>
            <a:off x="4937760" y="1545590"/>
            <a:ext cx="5172075" cy="4523105"/>
          </a:xfrm>
          <a:prstGeom prst="rect">
            <a:avLst/>
          </a:prstGeom>
          <a:noFill/>
          <a:ln w="9525">
            <a:noFill/>
          </a:ln>
        </p:spPr>
        <p:txBody>
          <a:bodyPr wrap="square">
            <a:spAutoFit/>
          </a:bodyPr>
          <a:p>
            <a:pPr lvl="0">
              <a:lnSpc>
                <a:spcPct val="150000"/>
              </a:lnSpc>
            </a:pPr>
            <a:r>
              <a:rPr sz="2400">
                <a:latin typeface="微软雅黑" panose="020B0503020204020204" charset="-122"/>
                <a:ea typeface="微软雅黑" panose="020B0503020204020204" charset="-122"/>
                <a:sym typeface="+mn-ea"/>
              </a:rPr>
              <a:t>下列说法与原文</a:t>
            </a:r>
            <a:r>
              <a:rPr sz="2400" b="1">
                <a:solidFill>
                  <a:srgbClr val="FF0000"/>
                </a:solidFill>
                <a:latin typeface="微软雅黑" panose="020B0503020204020204" charset="-122"/>
                <a:ea typeface="微软雅黑" panose="020B0503020204020204" charset="-122"/>
                <a:sym typeface="+mn-ea"/>
              </a:rPr>
              <a:t>相符</a:t>
            </a:r>
            <a:r>
              <a:rPr sz="2400">
                <a:latin typeface="微软雅黑" panose="020B0503020204020204" charset="-122"/>
                <a:ea typeface="微软雅黑" panose="020B0503020204020204" charset="-122"/>
                <a:sym typeface="+mn-ea"/>
              </a:rPr>
              <a:t>的是：</a:t>
            </a:r>
            <a:endParaRPr sz="2400">
              <a:latin typeface="微软雅黑" panose="020B0503020204020204" charset="-122"/>
              <a:ea typeface="微软雅黑" panose="020B0503020204020204" charset="-122"/>
              <a:sym typeface="+mn-ea"/>
            </a:endParaRPr>
          </a:p>
          <a:p>
            <a:pPr lvl="0">
              <a:lnSpc>
                <a:spcPct val="150000"/>
              </a:lnSpc>
            </a:pPr>
            <a:r>
              <a:rPr sz="2400">
                <a:latin typeface="微软雅黑" panose="020B0503020204020204" charset="-122"/>
                <a:ea typeface="微软雅黑" panose="020B0503020204020204" charset="-122"/>
                <a:sym typeface="+mn-ea"/>
              </a:rPr>
              <a:t>下列说法与这段文字</a:t>
            </a:r>
            <a:r>
              <a:rPr sz="2400" b="1">
                <a:solidFill>
                  <a:srgbClr val="FF0000"/>
                </a:solidFill>
                <a:latin typeface="微软雅黑" panose="020B0503020204020204" charset="-122"/>
                <a:ea typeface="微软雅黑" panose="020B0503020204020204" charset="-122"/>
                <a:sym typeface="+mn-ea"/>
              </a:rPr>
              <a:t>不符</a:t>
            </a:r>
            <a:r>
              <a:rPr sz="2400">
                <a:latin typeface="微软雅黑" panose="020B0503020204020204" charset="-122"/>
                <a:ea typeface="微软雅黑" panose="020B0503020204020204" charset="-122"/>
                <a:sym typeface="+mn-ea"/>
              </a:rPr>
              <a:t>的是：</a:t>
            </a:r>
            <a:endParaRPr sz="2400">
              <a:latin typeface="微软雅黑" panose="020B0503020204020204" charset="-122"/>
              <a:ea typeface="微软雅黑" panose="020B0503020204020204" charset="-122"/>
              <a:sym typeface="+mn-ea"/>
            </a:endParaRPr>
          </a:p>
          <a:p>
            <a:pPr lvl="0">
              <a:lnSpc>
                <a:spcPct val="150000"/>
              </a:lnSpc>
            </a:pPr>
            <a:r>
              <a:rPr sz="2400">
                <a:latin typeface="微软雅黑" panose="020B0503020204020204" charset="-122"/>
                <a:ea typeface="微软雅黑" panose="020B0503020204020204" charset="-122"/>
                <a:sym typeface="+mn-ea"/>
              </a:rPr>
              <a:t>下列说法</a:t>
            </a:r>
            <a:r>
              <a:rPr sz="2400" b="1">
                <a:solidFill>
                  <a:srgbClr val="FF0000"/>
                </a:solidFill>
                <a:latin typeface="微软雅黑" panose="020B0503020204020204" charset="-122"/>
                <a:ea typeface="微软雅黑" panose="020B0503020204020204" charset="-122"/>
                <a:sym typeface="+mn-ea"/>
              </a:rPr>
              <a:t>符合</a:t>
            </a:r>
            <a:r>
              <a:rPr sz="2400">
                <a:latin typeface="微软雅黑" panose="020B0503020204020204" charset="-122"/>
                <a:ea typeface="微软雅黑" panose="020B0503020204020204" charset="-122"/>
                <a:sym typeface="+mn-ea"/>
              </a:rPr>
              <a:t>文意的是：</a:t>
            </a:r>
            <a:endParaRPr sz="2400">
              <a:latin typeface="微软雅黑" panose="020B0503020204020204" charset="-122"/>
              <a:ea typeface="微软雅黑" panose="020B0503020204020204" charset="-122"/>
              <a:sym typeface="+mn-ea"/>
            </a:endParaRPr>
          </a:p>
          <a:p>
            <a:pPr lvl="0">
              <a:lnSpc>
                <a:spcPct val="150000"/>
              </a:lnSpc>
            </a:pPr>
            <a:r>
              <a:rPr lang="zh-CN" sz="2400" dirty="0">
                <a:latin typeface="微软雅黑" panose="020B0503020204020204" charset="-122"/>
                <a:ea typeface="微软雅黑" panose="020B0503020204020204" charset="-122"/>
                <a:sym typeface="+mn-ea"/>
              </a:rPr>
              <a:t>从这段文字</a:t>
            </a:r>
            <a:r>
              <a:rPr lang="zh-CN" sz="2400" b="1" dirty="0">
                <a:solidFill>
                  <a:srgbClr val="FF0000"/>
                </a:solidFill>
                <a:latin typeface="微软雅黑" panose="020B0503020204020204" charset="-122"/>
                <a:ea typeface="微软雅黑" panose="020B0503020204020204" charset="-122"/>
                <a:sym typeface="+mn-ea"/>
              </a:rPr>
              <a:t>可以推出</a:t>
            </a:r>
            <a:r>
              <a:rPr lang="zh-CN" sz="2400" dirty="0">
                <a:latin typeface="微软雅黑" panose="020B0503020204020204" charset="-122"/>
                <a:ea typeface="微软雅黑" panose="020B0503020204020204" charset="-122"/>
                <a:sym typeface="+mn-ea"/>
              </a:rPr>
              <a:t>：</a:t>
            </a:r>
            <a:endParaRPr lang="zh-CN" sz="2400" dirty="0">
              <a:latin typeface="微软雅黑" panose="020B0503020204020204" charset="-122"/>
              <a:ea typeface="微软雅黑" panose="020B0503020204020204" charset="-122"/>
              <a:sym typeface="+mn-ea"/>
            </a:endParaRPr>
          </a:p>
          <a:p>
            <a:pPr lvl="0">
              <a:lnSpc>
                <a:spcPct val="150000"/>
              </a:lnSpc>
            </a:pPr>
            <a:r>
              <a:rPr lang="zh-CN" sz="2400" dirty="0">
                <a:solidFill>
                  <a:srgbClr val="000000"/>
                </a:solidFill>
                <a:latin typeface="微软雅黑" panose="020B0503020204020204" charset="-122"/>
                <a:ea typeface="微软雅黑" panose="020B0503020204020204" charset="-122"/>
                <a:sym typeface="+mn-ea"/>
              </a:rPr>
              <a:t>从上述文字我们</a:t>
            </a:r>
            <a:r>
              <a:rPr lang="zh-CN" sz="2400" b="1" dirty="0">
                <a:solidFill>
                  <a:srgbClr val="FF0000"/>
                </a:solidFill>
                <a:latin typeface="微软雅黑" panose="020B0503020204020204" charset="-122"/>
                <a:ea typeface="微软雅黑" panose="020B0503020204020204" charset="-122"/>
                <a:sym typeface="+mn-ea"/>
              </a:rPr>
              <a:t>可以得出</a:t>
            </a:r>
            <a:r>
              <a:rPr lang="zh-CN" sz="2400" dirty="0">
                <a:solidFill>
                  <a:srgbClr val="000000"/>
                </a:solidFill>
                <a:latin typeface="微软雅黑" panose="020B0503020204020204" charset="-122"/>
                <a:ea typeface="微软雅黑" panose="020B0503020204020204" charset="-122"/>
                <a:sym typeface="+mn-ea"/>
              </a:rPr>
              <a:t>：</a:t>
            </a:r>
            <a:endParaRPr lang="zh-CN" sz="2400" dirty="0">
              <a:solidFill>
                <a:srgbClr val="000000"/>
              </a:solidFill>
              <a:latin typeface="微软雅黑" panose="020B0503020204020204" charset="-122"/>
              <a:ea typeface="微软雅黑" panose="020B0503020204020204" charset="-122"/>
              <a:sym typeface="+mn-ea"/>
            </a:endParaRPr>
          </a:p>
          <a:p>
            <a:pPr lvl="0">
              <a:lnSpc>
                <a:spcPct val="150000"/>
              </a:lnSpc>
            </a:pPr>
            <a:r>
              <a:rPr lang="zh-CN" sz="2400" dirty="0">
                <a:latin typeface="微软雅黑" panose="020B0503020204020204" charset="-122"/>
                <a:ea typeface="微软雅黑" panose="020B0503020204020204" charset="-122"/>
                <a:sym typeface="+mn-ea"/>
              </a:rPr>
              <a:t>对这段话理解</a:t>
            </a:r>
            <a:r>
              <a:rPr lang="zh-CN" sz="2400" b="1" dirty="0">
                <a:solidFill>
                  <a:srgbClr val="FF0000"/>
                </a:solidFill>
                <a:latin typeface="微软雅黑" panose="020B0503020204020204" charset="-122"/>
                <a:ea typeface="微软雅黑" panose="020B0503020204020204" charset="-122"/>
                <a:sym typeface="+mn-ea"/>
              </a:rPr>
              <a:t>正确</a:t>
            </a:r>
            <a:r>
              <a:rPr lang="zh-CN" sz="2400" dirty="0">
                <a:latin typeface="微软雅黑" panose="020B0503020204020204" charset="-122"/>
                <a:ea typeface="微软雅黑" panose="020B0503020204020204" charset="-122"/>
                <a:sym typeface="+mn-ea"/>
              </a:rPr>
              <a:t>的是：</a:t>
            </a:r>
            <a:endParaRPr lang="zh-CN" sz="2400" dirty="0">
              <a:latin typeface="微软雅黑" panose="020B0503020204020204" charset="-122"/>
              <a:ea typeface="微软雅黑" panose="020B0503020204020204" charset="-122"/>
              <a:sym typeface="+mn-ea"/>
            </a:endParaRPr>
          </a:p>
          <a:p>
            <a:pPr lvl="0">
              <a:lnSpc>
                <a:spcPct val="150000"/>
              </a:lnSpc>
            </a:pPr>
            <a:r>
              <a:rPr lang="zh-CN" sz="2400" dirty="0">
                <a:latin typeface="微软雅黑" panose="020B0503020204020204" charset="-122"/>
                <a:ea typeface="微软雅黑" panose="020B0503020204020204" charset="-122"/>
                <a:sym typeface="+mn-ea"/>
              </a:rPr>
              <a:t>根据这段文字，以下说法</a:t>
            </a:r>
            <a:r>
              <a:rPr lang="zh-CN" sz="2400" b="1" dirty="0">
                <a:solidFill>
                  <a:srgbClr val="FF0000"/>
                </a:solidFill>
                <a:latin typeface="微软雅黑" panose="020B0503020204020204" charset="-122"/>
                <a:ea typeface="微软雅黑" panose="020B0503020204020204" charset="-122"/>
                <a:sym typeface="+mn-ea"/>
              </a:rPr>
              <a:t>错误</a:t>
            </a:r>
            <a:r>
              <a:rPr lang="zh-CN" sz="2400" dirty="0">
                <a:latin typeface="微软雅黑" panose="020B0503020204020204" charset="-122"/>
                <a:ea typeface="微软雅黑" panose="020B0503020204020204" charset="-122"/>
                <a:sym typeface="+mn-ea"/>
              </a:rPr>
              <a:t>的是：</a:t>
            </a:r>
            <a:endParaRPr lang="zh-CN" sz="2400" dirty="0">
              <a:latin typeface="微软雅黑" panose="020B0503020204020204" charset="-122"/>
              <a:ea typeface="微软雅黑" panose="020B0503020204020204" charset="-122"/>
              <a:sym typeface="+mn-ea"/>
            </a:endParaRPr>
          </a:p>
          <a:p>
            <a:pPr lvl="0">
              <a:lnSpc>
                <a:spcPct val="150000"/>
              </a:lnSpc>
            </a:pPr>
            <a:endParaRPr lang="zh-CN" sz="2400" dirty="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193655" y="26670"/>
            <a:ext cx="1829435" cy="867410"/>
          </a:xfrm>
          <a:prstGeom prst="rect">
            <a:avLst/>
          </a:prstGeom>
        </p:spPr>
      </p:pic>
      <p:pic>
        <p:nvPicPr>
          <p:cNvPr id="3" name="图片 2"/>
          <p:cNvPicPr>
            <a:picLocks noChangeAspect="1"/>
          </p:cNvPicPr>
          <p:nvPr/>
        </p:nvPicPr>
        <p:blipFill>
          <a:blip r:embed="rId2"/>
          <a:stretch>
            <a:fillRect/>
          </a:stretch>
        </p:blipFill>
        <p:spPr>
          <a:xfrm>
            <a:off x="1887855" y="1545590"/>
            <a:ext cx="1238250" cy="164782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79"/>
          <p:cNvSpPr>
            <a:spLocks noEditPoints="1"/>
          </p:cNvSpPr>
          <p:nvPr/>
        </p:nvSpPr>
        <p:spPr bwMode="auto">
          <a:xfrm>
            <a:off x="7160895" y="1950085"/>
            <a:ext cx="920750" cy="1054735"/>
          </a:xfrm>
          <a:custGeom>
            <a:avLst/>
            <a:gdLst>
              <a:gd name="T0" fmla="*/ 47 w 87"/>
              <a:gd name="T1" fmla="*/ 0 h 114"/>
              <a:gd name="T2" fmla="*/ 50 w 87"/>
              <a:gd name="T3" fmla="*/ 1 h 114"/>
              <a:gd name="T4" fmla="*/ 87 w 87"/>
              <a:gd name="T5" fmla="*/ 28 h 114"/>
              <a:gd name="T6" fmla="*/ 87 w 87"/>
              <a:gd name="T7" fmla="*/ 109 h 114"/>
              <a:gd name="T8" fmla="*/ 82 w 87"/>
              <a:gd name="T9" fmla="*/ 114 h 114"/>
              <a:gd name="T10" fmla="*/ 14 w 87"/>
              <a:gd name="T11" fmla="*/ 114 h 114"/>
              <a:gd name="T12" fmla="*/ 2 w 87"/>
              <a:gd name="T13" fmla="*/ 105 h 114"/>
              <a:gd name="T14" fmla="*/ 0 w 87"/>
              <a:gd name="T15" fmla="*/ 101 h 114"/>
              <a:gd name="T16" fmla="*/ 0 w 87"/>
              <a:gd name="T17" fmla="*/ 0 h 114"/>
              <a:gd name="T18" fmla="*/ 22 w 87"/>
              <a:gd name="T19" fmla="*/ 90 h 114"/>
              <a:gd name="T20" fmla="*/ 33 w 87"/>
              <a:gd name="T21" fmla="*/ 67 h 114"/>
              <a:gd name="T22" fmla="*/ 43 w 87"/>
              <a:gd name="T23" fmla="*/ 74 h 114"/>
              <a:gd name="T24" fmla="*/ 25 w 87"/>
              <a:gd name="T25" fmla="*/ 92 h 114"/>
              <a:gd name="T26" fmla="*/ 52 w 87"/>
              <a:gd name="T27" fmla="*/ 84 h 114"/>
              <a:gd name="T28" fmla="*/ 55 w 87"/>
              <a:gd name="T29" fmla="*/ 56 h 114"/>
              <a:gd name="T30" fmla="*/ 55 w 87"/>
              <a:gd name="T31" fmla="*/ 56 h 114"/>
              <a:gd name="T32" fmla="*/ 55 w 87"/>
              <a:gd name="T33" fmla="*/ 56 h 114"/>
              <a:gd name="T34" fmla="*/ 54 w 87"/>
              <a:gd name="T35" fmla="*/ 56 h 114"/>
              <a:gd name="T36" fmla="*/ 54 w 87"/>
              <a:gd name="T37" fmla="*/ 56 h 114"/>
              <a:gd name="T38" fmla="*/ 54 w 87"/>
              <a:gd name="T39" fmla="*/ 55 h 114"/>
              <a:gd name="T40" fmla="*/ 53 w 87"/>
              <a:gd name="T41" fmla="*/ 55 h 114"/>
              <a:gd name="T42" fmla="*/ 53 w 87"/>
              <a:gd name="T43" fmla="*/ 55 h 114"/>
              <a:gd name="T44" fmla="*/ 53 w 87"/>
              <a:gd name="T45" fmla="*/ 55 h 114"/>
              <a:gd name="T46" fmla="*/ 53 w 87"/>
              <a:gd name="T47" fmla="*/ 55 h 114"/>
              <a:gd name="T48" fmla="*/ 52 w 87"/>
              <a:gd name="T49" fmla="*/ 54 h 114"/>
              <a:gd name="T50" fmla="*/ 52 w 87"/>
              <a:gd name="T51" fmla="*/ 54 h 114"/>
              <a:gd name="T52" fmla="*/ 52 w 87"/>
              <a:gd name="T53" fmla="*/ 54 h 114"/>
              <a:gd name="T54" fmla="*/ 49 w 87"/>
              <a:gd name="T55" fmla="*/ 52 h 114"/>
              <a:gd name="T56" fmla="*/ 49 w 87"/>
              <a:gd name="T57" fmla="*/ 52 h 114"/>
              <a:gd name="T58" fmla="*/ 48 w 87"/>
              <a:gd name="T59" fmla="*/ 51 h 114"/>
              <a:gd name="T60" fmla="*/ 48 w 87"/>
              <a:gd name="T61" fmla="*/ 51 h 114"/>
              <a:gd name="T62" fmla="*/ 48 w 87"/>
              <a:gd name="T63" fmla="*/ 51 h 114"/>
              <a:gd name="T64" fmla="*/ 47 w 87"/>
              <a:gd name="T65" fmla="*/ 51 h 114"/>
              <a:gd name="T66" fmla="*/ 47 w 87"/>
              <a:gd name="T67" fmla="*/ 51 h 114"/>
              <a:gd name="T68" fmla="*/ 47 w 87"/>
              <a:gd name="T69" fmla="*/ 50 h 114"/>
              <a:gd name="T70" fmla="*/ 47 w 87"/>
              <a:gd name="T71" fmla="*/ 50 h 114"/>
              <a:gd name="T72" fmla="*/ 46 w 87"/>
              <a:gd name="T73" fmla="*/ 50 h 114"/>
              <a:gd name="T74" fmla="*/ 46 w 87"/>
              <a:gd name="T75" fmla="*/ 50 h 114"/>
              <a:gd name="T76" fmla="*/ 46 w 87"/>
              <a:gd name="T77" fmla="*/ 50 h 114"/>
              <a:gd name="T78" fmla="*/ 45 w 87"/>
              <a:gd name="T79" fmla="*/ 49 h 114"/>
              <a:gd name="T80" fmla="*/ 40 w 87"/>
              <a:gd name="T81" fmla="*/ 45 h 114"/>
              <a:gd name="T82" fmla="*/ 20 w 87"/>
              <a:gd name="T83" fmla="*/ 88 h 114"/>
              <a:gd name="T84" fmla="*/ 38 w 87"/>
              <a:gd name="T85" fmla="*/ 93 h 114"/>
              <a:gd name="T86" fmla="*/ 69 w 87"/>
              <a:gd name="T87" fmla="*/ 87 h 114"/>
              <a:gd name="T88" fmla="*/ 38 w 87"/>
              <a:gd name="T89" fmla="*/ 93 h 114"/>
              <a:gd name="T90" fmla="*/ 71 w 87"/>
              <a:gd name="T91" fmla="*/ 52 h 114"/>
              <a:gd name="T92" fmla="*/ 37 w 87"/>
              <a:gd name="T93" fmla="*/ 40 h 114"/>
              <a:gd name="T94" fmla="*/ 11 w 87"/>
              <a:gd name="T95" fmla="*/ 99 h 114"/>
              <a:gd name="T96" fmla="*/ 20 w 87"/>
              <a:gd name="T97" fmla="*/ 104 h 114"/>
              <a:gd name="T98" fmla="*/ 77 w 87"/>
              <a:gd name="T99" fmla="*/ 34 h 114"/>
              <a:gd name="T100" fmla="*/ 46 w 87"/>
              <a:gd name="T101" fmla="*/ 11 h 114"/>
              <a:gd name="T102" fmla="*/ 10 w 87"/>
              <a:gd name="T103" fmla="*/ 10 h 114"/>
              <a:gd name="T104" fmla="*/ 11 w 87"/>
              <a:gd name="T105"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4">
                <a:moveTo>
                  <a:pt x="5" y="0"/>
                </a:moveTo>
                <a:cubicBezTo>
                  <a:pt x="47" y="0"/>
                  <a:pt x="47" y="0"/>
                  <a:pt x="47" y="0"/>
                </a:cubicBezTo>
                <a:cubicBezTo>
                  <a:pt x="49" y="0"/>
                  <a:pt x="49" y="0"/>
                  <a:pt x="49" y="0"/>
                </a:cubicBezTo>
                <a:cubicBezTo>
                  <a:pt x="50" y="1"/>
                  <a:pt x="50" y="1"/>
                  <a:pt x="50" y="1"/>
                </a:cubicBezTo>
                <a:cubicBezTo>
                  <a:pt x="85" y="27"/>
                  <a:pt x="85" y="27"/>
                  <a:pt x="85" y="27"/>
                </a:cubicBezTo>
                <a:cubicBezTo>
                  <a:pt x="87" y="28"/>
                  <a:pt x="87" y="28"/>
                  <a:pt x="87" y="28"/>
                </a:cubicBezTo>
                <a:cubicBezTo>
                  <a:pt x="87" y="31"/>
                  <a:pt x="87" y="31"/>
                  <a:pt x="87" y="31"/>
                </a:cubicBezTo>
                <a:cubicBezTo>
                  <a:pt x="87" y="109"/>
                  <a:pt x="87" y="109"/>
                  <a:pt x="87" y="109"/>
                </a:cubicBezTo>
                <a:cubicBezTo>
                  <a:pt x="87" y="114"/>
                  <a:pt x="87" y="114"/>
                  <a:pt x="87" y="114"/>
                </a:cubicBezTo>
                <a:cubicBezTo>
                  <a:pt x="82" y="114"/>
                  <a:pt x="82" y="114"/>
                  <a:pt x="82" y="114"/>
                </a:cubicBezTo>
                <a:cubicBezTo>
                  <a:pt x="16" y="114"/>
                  <a:pt x="16" y="114"/>
                  <a:pt x="16" y="114"/>
                </a:cubicBezTo>
                <a:cubicBezTo>
                  <a:pt x="14" y="114"/>
                  <a:pt x="14" y="114"/>
                  <a:pt x="14" y="114"/>
                </a:cubicBezTo>
                <a:cubicBezTo>
                  <a:pt x="13" y="113"/>
                  <a:pt x="13" y="113"/>
                  <a:pt x="13" y="113"/>
                </a:cubicBezTo>
                <a:cubicBezTo>
                  <a:pt x="2" y="105"/>
                  <a:pt x="2" y="105"/>
                  <a:pt x="2" y="105"/>
                </a:cubicBezTo>
                <a:cubicBezTo>
                  <a:pt x="0" y="104"/>
                  <a:pt x="0" y="104"/>
                  <a:pt x="0" y="104"/>
                </a:cubicBezTo>
                <a:cubicBezTo>
                  <a:pt x="0" y="101"/>
                  <a:pt x="0" y="101"/>
                  <a:pt x="0" y="101"/>
                </a:cubicBezTo>
                <a:cubicBezTo>
                  <a:pt x="0" y="5"/>
                  <a:pt x="0" y="5"/>
                  <a:pt x="0" y="5"/>
                </a:cubicBezTo>
                <a:cubicBezTo>
                  <a:pt x="0" y="0"/>
                  <a:pt x="0" y="0"/>
                  <a:pt x="0" y="0"/>
                </a:cubicBezTo>
                <a:cubicBezTo>
                  <a:pt x="5" y="0"/>
                  <a:pt x="5" y="0"/>
                  <a:pt x="5" y="0"/>
                </a:cubicBezTo>
                <a:close/>
                <a:moveTo>
                  <a:pt x="22" y="90"/>
                </a:moveTo>
                <a:cubicBezTo>
                  <a:pt x="33" y="75"/>
                  <a:pt x="33" y="75"/>
                  <a:pt x="33" y="75"/>
                </a:cubicBezTo>
                <a:cubicBezTo>
                  <a:pt x="31" y="73"/>
                  <a:pt x="31" y="69"/>
                  <a:pt x="33" y="67"/>
                </a:cubicBezTo>
                <a:cubicBezTo>
                  <a:pt x="35" y="64"/>
                  <a:pt x="39" y="63"/>
                  <a:pt x="41" y="65"/>
                </a:cubicBezTo>
                <a:cubicBezTo>
                  <a:pt x="44" y="67"/>
                  <a:pt x="45" y="71"/>
                  <a:pt x="43" y="74"/>
                </a:cubicBezTo>
                <a:cubicBezTo>
                  <a:pt x="41" y="77"/>
                  <a:pt x="38" y="78"/>
                  <a:pt x="36" y="77"/>
                </a:cubicBezTo>
                <a:cubicBezTo>
                  <a:pt x="25" y="92"/>
                  <a:pt x="25" y="92"/>
                  <a:pt x="25" y="92"/>
                </a:cubicBezTo>
                <a:cubicBezTo>
                  <a:pt x="26" y="92"/>
                  <a:pt x="26" y="93"/>
                  <a:pt x="27" y="93"/>
                </a:cubicBezTo>
                <a:cubicBezTo>
                  <a:pt x="35" y="90"/>
                  <a:pt x="44" y="87"/>
                  <a:pt x="52" y="84"/>
                </a:cubicBezTo>
                <a:cubicBezTo>
                  <a:pt x="52" y="76"/>
                  <a:pt x="55" y="68"/>
                  <a:pt x="61" y="60"/>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6"/>
                  <a:pt x="54" y="56"/>
                </a:cubicBezTo>
                <a:cubicBezTo>
                  <a:pt x="54" y="56"/>
                  <a:pt x="54" y="56"/>
                  <a:pt x="54" y="56"/>
                </a:cubicBezTo>
                <a:cubicBezTo>
                  <a:pt x="54" y="56"/>
                  <a:pt x="54" y="56"/>
                  <a:pt x="54" y="56"/>
                </a:cubicBezTo>
                <a:cubicBezTo>
                  <a:pt x="54" y="55"/>
                  <a:pt x="54" y="55"/>
                  <a:pt x="54" y="55"/>
                </a:cubicBezTo>
                <a:cubicBezTo>
                  <a:pt x="54" y="55"/>
                  <a:pt x="54" y="55"/>
                  <a:pt x="54" y="55"/>
                </a:cubicBezTo>
                <a:cubicBezTo>
                  <a:pt x="54" y="55"/>
                  <a:pt x="54" y="55"/>
                  <a:pt x="54"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3" y="55"/>
                  <a:pt x="53" y="55"/>
                  <a:pt x="53" y="55"/>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49" y="52"/>
                  <a:pt x="49" y="52"/>
                  <a:pt x="49" y="52"/>
                </a:cubicBezTo>
                <a:cubicBezTo>
                  <a:pt x="49" y="52"/>
                  <a:pt x="49" y="52"/>
                  <a:pt x="49" y="52"/>
                </a:cubicBezTo>
                <a:cubicBezTo>
                  <a:pt x="49" y="52"/>
                  <a:pt x="49" y="52"/>
                  <a:pt x="49" y="52"/>
                </a:cubicBezTo>
                <a:cubicBezTo>
                  <a:pt x="49" y="52"/>
                  <a:pt x="49" y="52"/>
                  <a:pt x="49" y="52"/>
                </a:cubicBezTo>
                <a:cubicBezTo>
                  <a:pt x="48" y="52"/>
                  <a:pt x="48" y="52"/>
                  <a:pt x="48" y="52"/>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0"/>
                  <a:pt x="47" y="50"/>
                  <a:pt x="47" y="50"/>
                </a:cubicBezTo>
                <a:cubicBezTo>
                  <a:pt x="47" y="50"/>
                  <a:pt x="47" y="50"/>
                  <a:pt x="47" y="50"/>
                </a:cubicBezTo>
                <a:cubicBezTo>
                  <a:pt x="47" y="50"/>
                  <a:pt x="47" y="50"/>
                  <a:pt x="47"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5" y="50"/>
                  <a:pt x="45" y="50"/>
                  <a:pt x="45" y="50"/>
                </a:cubicBezTo>
                <a:cubicBezTo>
                  <a:pt x="45" y="49"/>
                  <a:pt x="45" y="49"/>
                  <a:pt x="45" y="49"/>
                </a:cubicBezTo>
                <a:cubicBezTo>
                  <a:pt x="45" y="49"/>
                  <a:pt x="45" y="49"/>
                  <a:pt x="45" y="49"/>
                </a:cubicBezTo>
                <a:cubicBezTo>
                  <a:pt x="40" y="45"/>
                  <a:pt x="40" y="45"/>
                  <a:pt x="40" y="45"/>
                </a:cubicBezTo>
                <a:cubicBezTo>
                  <a:pt x="34" y="53"/>
                  <a:pt x="28" y="59"/>
                  <a:pt x="20" y="62"/>
                </a:cubicBezTo>
                <a:cubicBezTo>
                  <a:pt x="20" y="71"/>
                  <a:pt x="20" y="79"/>
                  <a:pt x="20" y="88"/>
                </a:cubicBezTo>
                <a:cubicBezTo>
                  <a:pt x="21" y="89"/>
                  <a:pt x="21" y="89"/>
                  <a:pt x="22" y="90"/>
                </a:cubicBezTo>
                <a:close/>
                <a:moveTo>
                  <a:pt x="38" y="93"/>
                </a:moveTo>
                <a:cubicBezTo>
                  <a:pt x="69" y="93"/>
                  <a:pt x="69" y="93"/>
                  <a:pt x="69" y="93"/>
                </a:cubicBezTo>
                <a:cubicBezTo>
                  <a:pt x="69" y="87"/>
                  <a:pt x="69" y="87"/>
                  <a:pt x="69" y="87"/>
                </a:cubicBezTo>
                <a:cubicBezTo>
                  <a:pt x="56" y="87"/>
                  <a:pt x="56" y="87"/>
                  <a:pt x="56" y="87"/>
                </a:cubicBezTo>
                <a:cubicBezTo>
                  <a:pt x="38" y="93"/>
                  <a:pt x="38" y="93"/>
                  <a:pt x="38" y="93"/>
                </a:cubicBezTo>
                <a:close/>
                <a:moveTo>
                  <a:pt x="66" y="60"/>
                </a:moveTo>
                <a:cubicBezTo>
                  <a:pt x="71" y="52"/>
                  <a:pt x="71" y="52"/>
                  <a:pt x="71" y="52"/>
                </a:cubicBezTo>
                <a:cubicBezTo>
                  <a:pt x="43" y="32"/>
                  <a:pt x="43" y="32"/>
                  <a:pt x="43" y="32"/>
                </a:cubicBezTo>
                <a:cubicBezTo>
                  <a:pt x="37" y="40"/>
                  <a:pt x="37" y="40"/>
                  <a:pt x="37" y="40"/>
                </a:cubicBezTo>
                <a:cubicBezTo>
                  <a:pt x="66" y="60"/>
                  <a:pt x="66" y="60"/>
                  <a:pt x="66" y="60"/>
                </a:cubicBezTo>
                <a:close/>
                <a:moveTo>
                  <a:pt x="11" y="99"/>
                </a:moveTo>
                <a:cubicBezTo>
                  <a:pt x="20" y="98"/>
                  <a:pt x="20" y="98"/>
                  <a:pt x="20" y="98"/>
                </a:cubicBezTo>
                <a:cubicBezTo>
                  <a:pt x="20" y="104"/>
                  <a:pt x="20" y="104"/>
                  <a:pt x="20" y="104"/>
                </a:cubicBezTo>
                <a:cubicBezTo>
                  <a:pt x="77" y="104"/>
                  <a:pt x="77" y="104"/>
                  <a:pt x="77" y="104"/>
                </a:cubicBezTo>
                <a:cubicBezTo>
                  <a:pt x="77" y="34"/>
                  <a:pt x="77" y="34"/>
                  <a:pt x="77" y="34"/>
                </a:cubicBezTo>
                <a:cubicBezTo>
                  <a:pt x="47" y="24"/>
                  <a:pt x="47" y="24"/>
                  <a:pt x="47" y="24"/>
                </a:cubicBezTo>
                <a:cubicBezTo>
                  <a:pt x="46" y="11"/>
                  <a:pt x="46" y="11"/>
                  <a:pt x="46" y="11"/>
                </a:cubicBezTo>
                <a:cubicBezTo>
                  <a:pt x="46" y="10"/>
                  <a:pt x="46" y="10"/>
                  <a:pt x="46" y="10"/>
                </a:cubicBezTo>
                <a:cubicBezTo>
                  <a:pt x="10" y="10"/>
                  <a:pt x="10" y="10"/>
                  <a:pt x="10" y="10"/>
                </a:cubicBezTo>
                <a:cubicBezTo>
                  <a:pt x="10" y="99"/>
                  <a:pt x="10" y="99"/>
                  <a:pt x="10" y="99"/>
                </a:cubicBezTo>
                <a:lnTo>
                  <a:pt x="11"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Freeform 175"/>
          <p:cNvSpPr>
            <a:spLocks noEditPoints="1"/>
          </p:cNvSpPr>
          <p:nvPr/>
        </p:nvSpPr>
        <p:spPr bwMode="auto">
          <a:xfrm>
            <a:off x="1986915" y="1796415"/>
            <a:ext cx="1080770" cy="1102995"/>
          </a:xfrm>
          <a:custGeom>
            <a:avLst/>
            <a:gdLst>
              <a:gd name="T0" fmla="*/ 240 w 312"/>
              <a:gd name="T1" fmla="*/ 0 h 284"/>
              <a:gd name="T2" fmla="*/ 253 w 312"/>
              <a:gd name="T3" fmla="*/ 14 h 284"/>
              <a:gd name="T4" fmla="*/ 229 w 312"/>
              <a:gd name="T5" fmla="*/ 83 h 284"/>
              <a:gd name="T6" fmla="*/ 53 w 312"/>
              <a:gd name="T7" fmla="*/ 24 h 284"/>
              <a:gd name="T8" fmla="*/ 66 w 312"/>
              <a:gd name="T9" fmla="*/ 35 h 284"/>
              <a:gd name="T10" fmla="*/ 88 w 312"/>
              <a:gd name="T11" fmla="*/ 54 h 284"/>
              <a:gd name="T12" fmla="*/ 53 w 312"/>
              <a:gd name="T13" fmla="*/ 67 h 284"/>
              <a:gd name="T14" fmla="*/ 66 w 312"/>
              <a:gd name="T15" fmla="*/ 75 h 284"/>
              <a:gd name="T16" fmla="*/ 88 w 312"/>
              <a:gd name="T17" fmla="*/ 94 h 284"/>
              <a:gd name="T18" fmla="*/ 53 w 312"/>
              <a:gd name="T19" fmla="*/ 107 h 284"/>
              <a:gd name="T20" fmla="*/ 66 w 312"/>
              <a:gd name="T21" fmla="*/ 118 h 284"/>
              <a:gd name="T22" fmla="*/ 88 w 312"/>
              <a:gd name="T23" fmla="*/ 134 h 284"/>
              <a:gd name="T24" fmla="*/ 53 w 312"/>
              <a:gd name="T25" fmla="*/ 150 h 284"/>
              <a:gd name="T26" fmla="*/ 66 w 312"/>
              <a:gd name="T27" fmla="*/ 158 h 284"/>
              <a:gd name="T28" fmla="*/ 88 w 312"/>
              <a:gd name="T29" fmla="*/ 174 h 284"/>
              <a:gd name="T30" fmla="*/ 53 w 312"/>
              <a:gd name="T31" fmla="*/ 190 h 284"/>
              <a:gd name="T32" fmla="*/ 66 w 312"/>
              <a:gd name="T33" fmla="*/ 201 h 284"/>
              <a:gd name="T34" fmla="*/ 88 w 312"/>
              <a:gd name="T35" fmla="*/ 217 h 284"/>
              <a:gd name="T36" fmla="*/ 53 w 312"/>
              <a:gd name="T37" fmla="*/ 233 h 284"/>
              <a:gd name="T38" fmla="*/ 53 w 312"/>
              <a:gd name="T39" fmla="*/ 260 h 284"/>
              <a:gd name="T40" fmla="*/ 229 w 312"/>
              <a:gd name="T41" fmla="*/ 207 h 284"/>
              <a:gd name="T42" fmla="*/ 253 w 312"/>
              <a:gd name="T43" fmla="*/ 273 h 284"/>
              <a:gd name="T44" fmla="*/ 240 w 312"/>
              <a:gd name="T45" fmla="*/ 284 h 284"/>
              <a:gd name="T46" fmla="*/ 29 w 312"/>
              <a:gd name="T47" fmla="*/ 284 h 284"/>
              <a:gd name="T48" fmla="*/ 29 w 312"/>
              <a:gd name="T49" fmla="*/ 252 h 284"/>
              <a:gd name="T50" fmla="*/ 0 w 312"/>
              <a:gd name="T51" fmla="*/ 231 h 284"/>
              <a:gd name="T52" fmla="*/ 29 w 312"/>
              <a:gd name="T53" fmla="*/ 209 h 284"/>
              <a:gd name="T54" fmla="*/ 0 w 312"/>
              <a:gd name="T55" fmla="*/ 188 h 284"/>
              <a:gd name="T56" fmla="*/ 29 w 312"/>
              <a:gd name="T57" fmla="*/ 169 h 284"/>
              <a:gd name="T58" fmla="*/ 0 w 312"/>
              <a:gd name="T59" fmla="*/ 148 h 284"/>
              <a:gd name="T60" fmla="*/ 29 w 312"/>
              <a:gd name="T61" fmla="*/ 129 h 284"/>
              <a:gd name="T62" fmla="*/ 0 w 312"/>
              <a:gd name="T63" fmla="*/ 105 h 284"/>
              <a:gd name="T64" fmla="*/ 29 w 312"/>
              <a:gd name="T65" fmla="*/ 89 h 284"/>
              <a:gd name="T66" fmla="*/ 0 w 312"/>
              <a:gd name="T67" fmla="*/ 65 h 284"/>
              <a:gd name="T68" fmla="*/ 29 w 312"/>
              <a:gd name="T69" fmla="*/ 14 h 284"/>
              <a:gd name="T70" fmla="*/ 42 w 312"/>
              <a:gd name="T71" fmla="*/ 0 h 284"/>
              <a:gd name="T72" fmla="*/ 144 w 312"/>
              <a:gd name="T73" fmla="*/ 228 h 284"/>
              <a:gd name="T74" fmla="*/ 181 w 312"/>
              <a:gd name="T75" fmla="*/ 225 h 284"/>
              <a:gd name="T76" fmla="*/ 146 w 312"/>
              <a:gd name="T77" fmla="*/ 188 h 284"/>
              <a:gd name="T78" fmla="*/ 144 w 312"/>
              <a:gd name="T79" fmla="*/ 228 h 284"/>
              <a:gd name="T80" fmla="*/ 277 w 312"/>
              <a:gd name="T81" fmla="*/ 62 h 284"/>
              <a:gd name="T82" fmla="*/ 197 w 312"/>
              <a:gd name="T83" fmla="*/ 209 h 284"/>
              <a:gd name="T84" fmla="*/ 277 w 312"/>
              <a:gd name="T85" fmla="*/ 6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2" h="284">
                <a:moveTo>
                  <a:pt x="42" y="0"/>
                </a:moveTo>
                <a:lnTo>
                  <a:pt x="240" y="0"/>
                </a:lnTo>
                <a:lnTo>
                  <a:pt x="253" y="0"/>
                </a:lnTo>
                <a:lnTo>
                  <a:pt x="253" y="14"/>
                </a:lnTo>
                <a:lnTo>
                  <a:pt x="253" y="59"/>
                </a:lnTo>
                <a:lnTo>
                  <a:pt x="229" y="83"/>
                </a:lnTo>
                <a:lnTo>
                  <a:pt x="229" y="24"/>
                </a:lnTo>
                <a:lnTo>
                  <a:pt x="53" y="24"/>
                </a:lnTo>
                <a:lnTo>
                  <a:pt x="53" y="41"/>
                </a:lnTo>
                <a:lnTo>
                  <a:pt x="66" y="35"/>
                </a:lnTo>
                <a:lnTo>
                  <a:pt x="77" y="33"/>
                </a:lnTo>
                <a:lnTo>
                  <a:pt x="88" y="54"/>
                </a:lnTo>
                <a:lnTo>
                  <a:pt x="77" y="59"/>
                </a:lnTo>
                <a:lnTo>
                  <a:pt x="53" y="67"/>
                </a:lnTo>
                <a:lnTo>
                  <a:pt x="53" y="81"/>
                </a:lnTo>
                <a:lnTo>
                  <a:pt x="66" y="75"/>
                </a:lnTo>
                <a:lnTo>
                  <a:pt x="77" y="73"/>
                </a:lnTo>
                <a:lnTo>
                  <a:pt x="88" y="94"/>
                </a:lnTo>
                <a:lnTo>
                  <a:pt x="77" y="99"/>
                </a:lnTo>
                <a:lnTo>
                  <a:pt x="53" y="107"/>
                </a:lnTo>
                <a:lnTo>
                  <a:pt x="53" y="124"/>
                </a:lnTo>
                <a:lnTo>
                  <a:pt x="66" y="118"/>
                </a:lnTo>
                <a:lnTo>
                  <a:pt x="77" y="113"/>
                </a:lnTo>
                <a:lnTo>
                  <a:pt x="88" y="134"/>
                </a:lnTo>
                <a:lnTo>
                  <a:pt x="77" y="140"/>
                </a:lnTo>
                <a:lnTo>
                  <a:pt x="53" y="150"/>
                </a:lnTo>
                <a:lnTo>
                  <a:pt x="53" y="164"/>
                </a:lnTo>
                <a:lnTo>
                  <a:pt x="66" y="158"/>
                </a:lnTo>
                <a:lnTo>
                  <a:pt x="77" y="153"/>
                </a:lnTo>
                <a:lnTo>
                  <a:pt x="88" y="174"/>
                </a:lnTo>
                <a:lnTo>
                  <a:pt x="77" y="180"/>
                </a:lnTo>
                <a:lnTo>
                  <a:pt x="53" y="190"/>
                </a:lnTo>
                <a:lnTo>
                  <a:pt x="53" y="207"/>
                </a:lnTo>
                <a:lnTo>
                  <a:pt x="66" y="201"/>
                </a:lnTo>
                <a:lnTo>
                  <a:pt x="77" y="196"/>
                </a:lnTo>
                <a:lnTo>
                  <a:pt x="88" y="217"/>
                </a:lnTo>
                <a:lnTo>
                  <a:pt x="77" y="223"/>
                </a:lnTo>
                <a:lnTo>
                  <a:pt x="53" y="233"/>
                </a:lnTo>
                <a:lnTo>
                  <a:pt x="53" y="252"/>
                </a:lnTo>
                <a:lnTo>
                  <a:pt x="53" y="260"/>
                </a:lnTo>
                <a:lnTo>
                  <a:pt x="229" y="260"/>
                </a:lnTo>
                <a:lnTo>
                  <a:pt x="229" y="207"/>
                </a:lnTo>
                <a:lnTo>
                  <a:pt x="253" y="182"/>
                </a:lnTo>
                <a:lnTo>
                  <a:pt x="253" y="273"/>
                </a:lnTo>
                <a:lnTo>
                  <a:pt x="253" y="284"/>
                </a:lnTo>
                <a:lnTo>
                  <a:pt x="240" y="284"/>
                </a:lnTo>
                <a:lnTo>
                  <a:pt x="42" y="284"/>
                </a:lnTo>
                <a:lnTo>
                  <a:pt x="29" y="284"/>
                </a:lnTo>
                <a:lnTo>
                  <a:pt x="29" y="273"/>
                </a:lnTo>
                <a:lnTo>
                  <a:pt x="29" y="252"/>
                </a:lnTo>
                <a:lnTo>
                  <a:pt x="5" y="252"/>
                </a:lnTo>
                <a:lnTo>
                  <a:pt x="0" y="231"/>
                </a:lnTo>
                <a:lnTo>
                  <a:pt x="29" y="217"/>
                </a:lnTo>
                <a:lnTo>
                  <a:pt x="29" y="209"/>
                </a:lnTo>
                <a:lnTo>
                  <a:pt x="5" y="209"/>
                </a:lnTo>
                <a:lnTo>
                  <a:pt x="0" y="188"/>
                </a:lnTo>
                <a:lnTo>
                  <a:pt x="29" y="174"/>
                </a:lnTo>
                <a:lnTo>
                  <a:pt x="29" y="169"/>
                </a:lnTo>
                <a:lnTo>
                  <a:pt x="5" y="169"/>
                </a:lnTo>
                <a:lnTo>
                  <a:pt x="0" y="148"/>
                </a:lnTo>
                <a:lnTo>
                  <a:pt x="29" y="134"/>
                </a:lnTo>
                <a:lnTo>
                  <a:pt x="29" y="129"/>
                </a:lnTo>
                <a:lnTo>
                  <a:pt x="5" y="129"/>
                </a:lnTo>
                <a:lnTo>
                  <a:pt x="0" y="105"/>
                </a:lnTo>
                <a:lnTo>
                  <a:pt x="29" y="91"/>
                </a:lnTo>
                <a:lnTo>
                  <a:pt x="29" y="89"/>
                </a:lnTo>
                <a:lnTo>
                  <a:pt x="5" y="89"/>
                </a:lnTo>
                <a:lnTo>
                  <a:pt x="0" y="65"/>
                </a:lnTo>
                <a:lnTo>
                  <a:pt x="29" y="51"/>
                </a:lnTo>
                <a:lnTo>
                  <a:pt x="29" y="14"/>
                </a:lnTo>
                <a:lnTo>
                  <a:pt x="29" y="0"/>
                </a:lnTo>
                <a:lnTo>
                  <a:pt x="42" y="0"/>
                </a:lnTo>
                <a:lnTo>
                  <a:pt x="42" y="0"/>
                </a:lnTo>
                <a:close/>
                <a:moveTo>
                  <a:pt x="144" y="228"/>
                </a:moveTo>
                <a:lnTo>
                  <a:pt x="162" y="225"/>
                </a:lnTo>
                <a:lnTo>
                  <a:pt x="181" y="225"/>
                </a:lnTo>
                <a:lnTo>
                  <a:pt x="165" y="207"/>
                </a:lnTo>
                <a:lnTo>
                  <a:pt x="146" y="188"/>
                </a:lnTo>
                <a:lnTo>
                  <a:pt x="144" y="207"/>
                </a:lnTo>
                <a:lnTo>
                  <a:pt x="144" y="228"/>
                </a:lnTo>
                <a:lnTo>
                  <a:pt x="144" y="228"/>
                </a:lnTo>
                <a:close/>
                <a:moveTo>
                  <a:pt x="277" y="62"/>
                </a:moveTo>
                <a:lnTo>
                  <a:pt x="162" y="174"/>
                </a:lnTo>
                <a:lnTo>
                  <a:pt x="197" y="209"/>
                </a:lnTo>
                <a:lnTo>
                  <a:pt x="312" y="99"/>
                </a:lnTo>
                <a:lnTo>
                  <a:pt x="27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 name="文本框 1"/>
          <p:cNvSpPr txBox="1"/>
          <p:nvPr/>
        </p:nvSpPr>
        <p:spPr>
          <a:xfrm>
            <a:off x="958850" y="1376045"/>
            <a:ext cx="10690225" cy="4707890"/>
          </a:xfrm>
          <a:prstGeom prst="rect">
            <a:avLst/>
          </a:prstGeom>
          <a:noFill/>
        </p:spPr>
        <p:txBody>
          <a:bodyPr wrap="square" rtlCol="0" anchor="t">
            <a:spAutoFit/>
          </a:bodyPr>
          <a:p>
            <a:pPr lvl="0" indent="457200" fontAlgn="auto">
              <a:lnSpc>
                <a:spcPct val="150000"/>
              </a:lnSpc>
            </a:pPr>
            <a:r>
              <a:rPr sz="2000" dirty="0">
                <a:latin typeface="微软雅黑" panose="020B0503020204020204" charset="-122"/>
                <a:ea typeface="微软雅黑" panose="020B0503020204020204" charset="-122"/>
                <a:sym typeface="+mn-ea"/>
              </a:rPr>
              <a:t>如果有人朝你开枪，最好的办法就是跳进游泳池，只要半米多深的水就能把子弹的速度降到非致命的程度。类似现象在宇宙中也会发生。对那些运动速度直逼光速的粒子，充斥在宇宙中的微波背景辐射就犹如一片稠密的海洋。一个粒子只要在其中穿行几亿光年，它的速度就会大幅下降。 </a:t>
            </a:r>
            <a:endParaRPr sz="2000" dirty="0">
              <a:latin typeface="微软雅黑" panose="020B0503020204020204" charset="-122"/>
              <a:ea typeface="微软雅黑" panose="020B0503020204020204" charset="-122"/>
            </a:endParaRPr>
          </a:p>
          <a:p>
            <a:pPr lvl="0" indent="457200" fontAlgn="auto">
              <a:lnSpc>
                <a:spcPct val="150000"/>
              </a:lnSpc>
            </a:pPr>
            <a:r>
              <a:rPr sz="2000" dirty="0">
                <a:latin typeface="微软雅黑" panose="020B0503020204020204" charset="-122"/>
                <a:ea typeface="微软雅黑" panose="020B0503020204020204" charset="-122"/>
                <a:sym typeface="+mn-ea"/>
              </a:rPr>
              <a:t>根据上述文字能够推出的是：</a:t>
            </a:r>
            <a:endParaRPr sz="2000" dirty="0">
              <a:latin typeface="微软雅黑" panose="020B0503020204020204" charset="-122"/>
              <a:ea typeface="微软雅黑" panose="020B0503020204020204" charset="-122"/>
            </a:endParaRPr>
          </a:p>
          <a:p>
            <a:pPr lvl="0" indent="457200" fontAlgn="auto">
              <a:lnSpc>
                <a:spcPct val="150000"/>
              </a:lnSpc>
            </a:pPr>
            <a:r>
              <a:rPr sz="2000" dirty="0">
                <a:latin typeface="微软雅黑" panose="020B0503020204020204" charset="-122"/>
                <a:ea typeface="微软雅黑" panose="020B0503020204020204" charset="-122"/>
                <a:sym typeface="+mn-ea"/>
              </a:rPr>
              <a:t>A.稠密的海洋可以减缓粒子的穿行速度</a:t>
            </a:r>
            <a:endParaRPr sz="2000" dirty="0">
              <a:latin typeface="微软雅黑" panose="020B0503020204020204" charset="-122"/>
              <a:ea typeface="微软雅黑" panose="020B0503020204020204" charset="-122"/>
            </a:endParaRPr>
          </a:p>
          <a:p>
            <a:pPr lvl="0" indent="457200" fontAlgn="auto">
              <a:lnSpc>
                <a:spcPct val="150000"/>
              </a:lnSpc>
            </a:pPr>
            <a:r>
              <a:rPr sz="2000" dirty="0">
                <a:latin typeface="微软雅黑" panose="020B0503020204020204" charset="-122"/>
                <a:ea typeface="微软雅黑" panose="020B0503020204020204" charset="-122"/>
                <a:sym typeface="+mn-ea"/>
              </a:rPr>
              <a:t>B.跳进游泳池能够抵御子弹的致命袭击</a:t>
            </a:r>
            <a:endParaRPr sz="2000" dirty="0">
              <a:latin typeface="微软雅黑" panose="020B0503020204020204" charset="-122"/>
              <a:ea typeface="微软雅黑" panose="020B0503020204020204" charset="-122"/>
            </a:endParaRPr>
          </a:p>
          <a:p>
            <a:pPr lvl="0" indent="457200" fontAlgn="auto">
              <a:lnSpc>
                <a:spcPct val="150000"/>
              </a:lnSpc>
            </a:pPr>
            <a:r>
              <a:rPr sz="2000" dirty="0">
                <a:latin typeface="微软雅黑" panose="020B0503020204020204" charset="-122"/>
                <a:ea typeface="微软雅黑" panose="020B0503020204020204" charset="-122"/>
                <a:sym typeface="+mn-ea"/>
              </a:rPr>
              <a:t>C.在宇宙中穿行，粒子速度会大幅下降</a:t>
            </a:r>
            <a:endParaRPr sz="2000" dirty="0">
              <a:latin typeface="微软雅黑" panose="020B0503020204020204" charset="-122"/>
              <a:ea typeface="微软雅黑" panose="020B0503020204020204" charset="-122"/>
            </a:endParaRPr>
          </a:p>
          <a:p>
            <a:pPr lvl="0" indent="457200" fontAlgn="auto">
              <a:lnSpc>
                <a:spcPct val="150000"/>
              </a:lnSpc>
            </a:pPr>
            <a:r>
              <a:rPr sz="2000" dirty="0">
                <a:latin typeface="微软雅黑" panose="020B0503020204020204" charset="-122"/>
                <a:ea typeface="微软雅黑" panose="020B0503020204020204" charset="-122"/>
                <a:sym typeface="+mn-ea"/>
              </a:rPr>
              <a:t>D.微波辐射能缓冲穿行其间粒子的速度</a:t>
            </a:r>
            <a:endParaRPr sz="2000" dirty="0">
              <a:latin typeface="微软雅黑" panose="020B0503020204020204" charset="-122"/>
              <a:ea typeface="微软雅黑" panose="020B0503020204020204" charset="-122"/>
            </a:endParaRPr>
          </a:p>
          <a:p>
            <a:pPr lvl="0" indent="457200" fontAlgn="auto">
              <a:lnSpc>
                <a:spcPct val="150000"/>
              </a:lnSpc>
            </a:pPr>
            <a:endParaRPr lang="zh-CN" altLang="en-US" sz="2000">
              <a:latin typeface="微软雅黑" panose="020B0503020204020204" charset="-122"/>
              <a:ea typeface="微软雅黑" panose="020B0503020204020204" charset="-122"/>
            </a:endParaRPr>
          </a:p>
        </p:txBody>
      </p:sp>
      <p:pic>
        <p:nvPicPr>
          <p:cNvPr id="3" name="图片 2" descr="QQ图片20180313140800"/>
          <p:cNvPicPr>
            <a:picLocks noChangeAspect="1"/>
          </p:cNvPicPr>
          <p:nvPr/>
        </p:nvPicPr>
        <p:blipFill>
          <a:blip r:embed="rId1"/>
          <a:stretch>
            <a:fillRect/>
          </a:stretch>
        </p:blipFill>
        <p:spPr>
          <a:xfrm>
            <a:off x="10262870" y="55245"/>
            <a:ext cx="1829435" cy="867410"/>
          </a:xfrm>
          <a:prstGeom prst="rect">
            <a:avLst/>
          </a:prstGeom>
        </p:spPr>
      </p:pic>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lide Number Placeholder 5"/>
          <p:cNvSpPr>
            <a:spLocks noGrp="1"/>
          </p:cNvSpPr>
          <p:nvPr>
            <p:ph type="sldNum" sz="quarter" idx="12"/>
          </p:nvPr>
        </p:nvSpPr>
        <p:spPr>
          <a:prstGeom prst="rect">
            <a:avLst/>
          </a:prstGeom>
        </p:spPr>
        <p:txBody>
          <a:bodyPr lIns="0" tIns="0" rIns="0" bIns="0" anchor="t" anchorCtr="0">
            <a:noAutofit/>
          </a:bodyPr>
          <a:lstStyle>
            <a:lvl1pPr algn="ctr">
              <a:defRPr sz="1200">
                <a:solidFill>
                  <a:schemeClr val="bg1"/>
                </a:solidFill>
                <a:effectLst/>
                <a:latin typeface="Tahoma" panose="020B0604030504040204" pitchFamily="34" charset="0"/>
                <a:cs typeface="Tahoma" panose="020B0604030504040204" pitchFamily="34" charset="0"/>
              </a:defRPr>
            </a:lvl1pPr>
          </a:lstStyle>
          <a:p>
            <a:fld id="{75D8F74E-B4A5-4AC5-9208-5754DED0CF49}" type="slidenum">
              <a:rPr lang="ko-KR" altLang="en-US" sz="1000"/>
            </a:fld>
            <a:endParaRPr lang="ko-KR" altLang="en-US" sz="1000" dirty="0"/>
          </a:p>
        </p:txBody>
      </p:sp>
      <p:sp>
        <p:nvSpPr>
          <p:cNvPr id="9" name="이등변 삼각형 8"/>
          <p:cNvSpPr/>
          <p:nvPr/>
        </p:nvSpPr>
        <p:spPr>
          <a:xfrm>
            <a:off x="6542286" y="3645025"/>
            <a:ext cx="600454" cy="1843946"/>
          </a:xfrm>
          <a:prstGeom prst="triangle">
            <a:avLst>
              <a:gd name="adj" fmla="val 696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3"/>
          <p:cNvSpPr txBox="1">
            <a:spLocks noChangeArrowheads="1"/>
          </p:cNvSpPr>
          <p:nvPr/>
        </p:nvSpPr>
        <p:spPr bwMode="auto">
          <a:xfrm>
            <a:off x="5601406" y="2713502"/>
            <a:ext cx="966281" cy="153888"/>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spcBef>
                <a:spcPts val="0"/>
              </a:spcBef>
              <a:defRPr/>
            </a:pPr>
            <a:r>
              <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rPr>
              <a:t>Value 1</a:t>
            </a:r>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3"/>
          <p:cNvSpPr txBox="1">
            <a:spLocks noChangeArrowheads="1"/>
          </p:cNvSpPr>
          <p:nvPr/>
        </p:nvSpPr>
        <p:spPr bwMode="auto">
          <a:xfrm>
            <a:off x="5601406" y="3296501"/>
            <a:ext cx="966281" cy="153888"/>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spcBef>
                <a:spcPts val="0"/>
              </a:spcBef>
              <a:defRPr/>
            </a:pPr>
            <a:r>
              <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rPr>
              <a:t>Value 2</a:t>
            </a:r>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3"/>
          <p:cNvSpPr txBox="1">
            <a:spLocks noChangeArrowheads="1"/>
          </p:cNvSpPr>
          <p:nvPr/>
        </p:nvSpPr>
        <p:spPr bwMode="auto">
          <a:xfrm>
            <a:off x="5601406" y="3879500"/>
            <a:ext cx="966281" cy="153888"/>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spcBef>
                <a:spcPts val="0"/>
              </a:spcBef>
              <a:defRPr/>
            </a:pPr>
            <a:r>
              <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rPr>
              <a:t>Value 3</a:t>
            </a:r>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txBox="1">
            <a:spLocks noChangeArrowheads="1"/>
          </p:cNvSpPr>
          <p:nvPr/>
        </p:nvSpPr>
        <p:spPr bwMode="auto">
          <a:xfrm>
            <a:off x="5601406" y="4462499"/>
            <a:ext cx="966281" cy="153888"/>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spcBef>
                <a:spcPts val="0"/>
              </a:spcBef>
              <a:defRPr/>
            </a:pPr>
            <a:r>
              <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rPr>
              <a:t>Value 4</a:t>
            </a:r>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3"/>
          <p:cNvSpPr txBox="1">
            <a:spLocks noChangeArrowheads="1"/>
          </p:cNvSpPr>
          <p:nvPr/>
        </p:nvSpPr>
        <p:spPr bwMode="auto">
          <a:xfrm>
            <a:off x="5601406" y="5045499"/>
            <a:ext cx="966281" cy="153888"/>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spcBef>
                <a:spcPts val="0"/>
              </a:spcBef>
              <a:defRPr/>
            </a:pPr>
            <a:r>
              <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rPr>
              <a:t>Value 5</a:t>
            </a:r>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组合 2"/>
          <p:cNvGrpSpPr/>
          <p:nvPr/>
        </p:nvGrpSpPr>
        <p:grpSpPr>
          <a:xfrm>
            <a:off x="5754690" y="2332155"/>
            <a:ext cx="2164121" cy="3302227"/>
            <a:chOff x="4230689" y="2332154"/>
            <a:chExt cx="2164121" cy="3302227"/>
          </a:xfrm>
        </p:grpSpPr>
        <p:sp>
          <p:nvSpPr>
            <p:cNvPr id="10" name="타원 9"/>
            <p:cNvSpPr/>
            <p:nvPr/>
          </p:nvSpPr>
          <p:spPr>
            <a:xfrm>
              <a:off x="4230689" y="5248250"/>
              <a:ext cx="2164121" cy="386131"/>
            </a:xfrm>
            <a:prstGeom prst="ellipse">
              <a:avLst/>
            </a:prstGeom>
            <a:solidFill>
              <a:schemeClr val="bg1">
                <a:lumMod val="7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 name="Picture 5"/>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4928245" y="2332154"/>
              <a:ext cx="1031488" cy="31257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组合 1"/>
          <p:cNvGrpSpPr/>
          <p:nvPr/>
        </p:nvGrpSpPr>
        <p:grpSpPr>
          <a:xfrm>
            <a:off x="4614081" y="2471739"/>
            <a:ext cx="1478124" cy="3162642"/>
            <a:chOff x="3090081" y="2471739"/>
            <a:chExt cx="1478124" cy="3162642"/>
          </a:xfrm>
        </p:grpSpPr>
        <p:sp>
          <p:nvSpPr>
            <p:cNvPr id="7" name="타원 6"/>
            <p:cNvSpPr/>
            <p:nvPr/>
          </p:nvSpPr>
          <p:spPr>
            <a:xfrm>
              <a:off x="3090081" y="5248250"/>
              <a:ext cx="1478124" cy="386131"/>
            </a:xfrm>
            <a:prstGeom prst="ellipse">
              <a:avLst/>
            </a:prstGeom>
            <a:solidFill>
              <a:schemeClr val="bg1">
                <a:lumMod val="7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6355" flipH="1">
              <a:off x="3375240" y="2471739"/>
              <a:ext cx="809839" cy="299940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3"/>
          <p:cNvSpPr txBox="1">
            <a:spLocks noChangeArrowheads="1"/>
          </p:cNvSpPr>
          <p:nvPr/>
        </p:nvSpPr>
        <p:spPr bwMode="auto">
          <a:xfrm>
            <a:off x="8055512" y="2651948"/>
            <a:ext cx="966281" cy="276999"/>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a:spcBef>
                <a:spcPts val="0"/>
              </a:spcBef>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51%</a:t>
            </a: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3"/>
          <p:cNvSpPr txBox="1">
            <a:spLocks noChangeArrowheads="1"/>
          </p:cNvSpPr>
          <p:nvPr/>
        </p:nvSpPr>
        <p:spPr bwMode="auto">
          <a:xfrm>
            <a:off x="8627645" y="3234947"/>
            <a:ext cx="966281" cy="276999"/>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a:spcBef>
                <a:spcPts val="0"/>
              </a:spcBef>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64%</a:t>
            </a: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3"/>
          <p:cNvSpPr txBox="1">
            <a:spLocks noChangeArrowheads="1"/>
          </p:cNvSpPr>
          <p:nvPr/>
        </p:nvSpPr>
        <p:spPr bwMode="auto">
          <a:xfrm>
            <a:off x="7668762" y="3817946"/>
            <a:ext cx="966281" cy="276999"/>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a:spcBef>
                <a:spcPts val="0"/>
              </a:spcBef>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42%</a:t>
            </a: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3"/>
          <p:cNvSpPr txBox="1">
            <a:spLocks noChangeArrowheads="1"/>
          </p:cNvSpPr>
          <p:nvPr/>
        </p:nvSpPr>
        <p:spPr bwMode="auto">
          <a:xfrm>
            <a:off x="9232287" y="4400945"/>
            <a:ext cx="966281" cy="276999"/>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a:spcBef>
                <a:spcPts val="0"/>
              </a:spcBef>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78%</a:t>
            </a: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3"/>
          <p:cNvSpPr txBox="1">
            <a:spLocks noChangeArrowheads="1"/>
          </p:cNvSpPr>
          <p:nvPr/>
        </p:nvSpPr>
        <p:spPr bwMode="auto">
          <a:xfrm>
            <a:off x="7236714" y="4983945"/>
            <a:ext cx="966281" cy="276999"/>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a:spcBef>
                <a:spcPts val="0"/>
              </a:spcBef>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32%</a:t>
            </a: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1" name="Rectangle 3"/>
          <p:cNvSpPr txBox="1">
            <a:spLocks noChangeArrowheads="1"/>
          </p:cNvSpPr>
          <p:nvPr/>
        </p:nvSpPr>
        <p:spPr bwMode="auto">
          <a:xfrm>
            <a:off x="2697064" y="2651948"/>
            <a:ext cx="966281" cy="276999"/>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spcBef>
                <a:spcPts val="0"/>
              </a:spcBef>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63%</a:t>
            </a: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
          <p:cNvSpPr txBox="1">
            <a:spLocks noChangeArrowheads="1"/>
          </p:cNvSpPr>
          <p:nvPr/>
        </p:nvSpPr>
        <p:spPr bwMode="auto">
          <a:xfrm>
            <a:off x="3469741" y="3234947"/>
            <a:ext cx="966281" cy="276999"/>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spcBef>
                <a:spcPts val="0"/>
              </a:spcBef>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45%</a:t>
            </a: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
          <p:cNvSpPr txBox="1">
            <a:spLocks noChangeArrowheads="1"/>
          </p:cNvSpPr>
          <p:nvPr/>
        </p:nvSpPr>
        <p:spPr bwMode="auto">
          <a:xfrm>
            <a:off x="2048633" y="3817946"/>
            <a:ext cx="966281" cy="276999"/>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spcBef>
                <a:spcPts val="0"/>
              </a:spcBef>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78%</a:t>
            </a: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4" name="Rectangle 3"/>
          <p:cNvSpPr txBox="1">
            <a:spLocks noChangeArrowheads="1"/>
          </p:cNvSpPr>
          <p:nvPr/>
        </p:nvSpPr>
        <p:spPr bwMode="auto">
          <a:xfrm>
            <a:off x="3167420" y="4400945"/>
            <a:ext cx="966281" cy="276999"/>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spcBef>
                <a:spcPts val="0"/>
              </a:spcBef>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52%</a:t>
            </a: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Rectangle 3"/>
          <p:cNvSpPr txBox="1">
            <a:spLocks noChangeArrowheads="1"/>
          </p:cNvSpPr>
          <p:nvPr/>
        </p:nvSpPr>
        <p:spPr bwMode="auto">
          <a:xfrm>
            <a:off x="2999026" y="4983945"/>
            <a:ext cx="966281" cy="276999"/>
          </a:xfrm>
          <a:prstGeom prst="rect">
            <a:avLst/>
          </a:prstGeom>
        </p:spPr>
        <p:txBody>
          <a:bodyPr wrap="square" lIns="0" tIns="0" rIns="0" bIns="0" anchor="ctr" anchorCtr="0">
            <a:spAutoFit/>
            <a:scene3d>
              <a:camera prst="orthographicFront"/>
              <a:lightRig rig="threePt" dir="t"/>
            </a:scene3d>
            <a:sp3d>
              <a:bevelT w="1270" h="127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spcBef>
                <a:spcPts val="0"/>
              </a:spcBef>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56%</a:t>
            </a: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图片 3" descr="QQ图片20180313140800"/>
          <p:cNvPicPr>
            <a:picLocks noChangeAspect="1"/>
          </p:cNvPicPr>
          <p:nvPr/>
        </p:nvPicPr>
        <p:blipFill>
          <a:blip r:embed="rId3"/>
          <a:stretch>
            <a:fillRect/>
          </a:stretch>
        </p:blipFill>
        <p:spPr>
          <a:xfrm>
            <a:off x="10198735" y="27305"/>
            <a:ext cx="1829435" cy="867410"/>
          </a:xfrm>
          <a:prstGeom prst="rect">
            <a:avLst/>
          </a:prstGeom>
        </p:spPr>
      </p:pic>
      <p:pic>
        <p:nvPicPr>
          <p:cNvPr id="5" name="图片 4" descr="微信图片_20180313161801"/>
          <p:cNvPicPr>
            <a:picLocks noChangeAspect="1"/>
          </p:cNvPicPr>
          <p:nvPr/>
        </p:nvPicPr>
        <p:blipFill>
          <a:blip r:embed="rId4"/>
          <a:stretch>
            <a:fillRect/>
          </a:stretch>
        </p:blipFill>
        <p:spPr>
          <a:xfrm>
            <a:off x="708660" y="1207770"/>
            <a:ext cx="3905250" cy="5267960"/>
          </a:xfrm>
          <a:prstGeom prst="rect">
            <a:avLst/>
          </a:prstGeom>
        </p:spPr>
      </p:pic>
      <p:pic>
        <p:nvPicPr>
          <p:cNvPr id="6" name="图片 5" descr="微信图片_20180313161809"/>
          <p:cNvPicPr>
            <a:picLocks noChangeAspect="1"/>
          </p:cNvPicPr>
          <p:nvPr/>
        </p:nvPicPr>
        <p:blipFill>
          <a:blip r:embed="rId5"/>
          <a:stretch>
            <a:fillRect/>
          </a:stretch>
        </p:blipFill>
        <p:spPr>
          <a:xfrm>
            <a:off x="7668895" y="1207770"/>
            <a:ext cx="3943985" cy="5321300"/>
          </a:xfrm>
          <a:prstGeom prst="rect">
            <a:avLst/>
          </a:prstGeom>
        </p:spPr>
      </p:pic>
    </p:spTree>
    <p:custDataLst>
      <p:tags r:id="rId6"/>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print">
            <a:lum bright="40000"/>
            <a:extLst>
              <a:ext uri="{28A0092B-C50C-407E-A947-70E740481C1C}">
                <a14:useLocalDpi xmlns:a14="http://schemas.microsoft.com/office/drawing/2010/main" val="0"/>
              </a:ext>
            </a:extLst>
          </a:blip>
          <a:srcRect l="20653" t="35617" r="1175" b="1"/>
          <a:stretch>
            <a:fillRect/>
          </a:stretch>
        </p:blipFill>
        <p:spPr>
          <a:xfrm flipV="1">
            <a:off x="1456705" y="3877684"/>
            <a:ext cx="10735296" cy="3033891"/>
          </a:xfrm>
          <a:prstGeom prst="rect">
            <a:avLst/>
          </a:prstGeom>
        </p:spPr>
      </p:pic>
      <p:pic>
        <p:nvPicPr>
          <p:cNvPr id="39" name="图片 38"/>
          <p:cNvPicPr>
            <a:picLocks noChangeAspect="1"/>
          </p:cNvPicPr>
          <p:nvPr/>
        </p:nvPicPr>
        <p:blipFill rotWithShape="1">
          <a:blip r:embed="rId1" cstate="print">
            <a:extLst>
              <a:ext uri="{28A0092B-C50C-407E-A947-70E740481C1C}">
                <a14:useLocalDpi xmlns:a14="http://schemas.microsoft.com/office/drawing/2010/main" val="0"/>
              </a:ext>
            </a:extLst>
          </a:blip>
          <a:srcRect l="20652" t="49369" r="8167" b="2"/>
          <a:stretch>
            <a:fillRect/>
          </a:stretch>
        </p:blipFill>
        <p:spPr>
          <a:xfrm flipH="1">
            <a:off x="-48683" y="1"/>
            <a:ext cx="6083464" cy="1484784"/>
          </a:xfrm>
          <a:prstGeom prst="rect">
            <a:avLst/>
          </a:prstGeom>
        </p:spPr>
      </p:pic>
      <p:sp>
        <p:nvSpPr>
          <p:cNvPr id="31" name="이등변 삼각형 30"/>
          <p:cNvSpPr/>
          <p:nvPr/>
        </p:nvSpPr>
        <p:spPr>
          <a:xfrm rot="5400000">
            <a:off x="6719345" y="2060880"/>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2" name="이등변 삼각형 31"/>
          <p:cNvSpPr/>
          <p:nvPr/>
        </p:nvSpPr>
        <p:spPr>
          <a:xfrm rot="5400000">
            <a:off x="6719345" y="2738742"/>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3" name="이등변 삼각형 32"/>
          <p:cNvSpPr/>
          <p:nvPr/>
        </p:nvSpPr>
        <p:spPr>
          <a:xfrm rot="5400000">
            <a:off x="6719345" y="3426130"/>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4" name="이등변 삼각형 33"/>
          <p:cNvSpPr/>
          <p:nvPr/>
        </p:nvSpPr>
        <p:spPr>
          <a:xfrm rot="5400000">
            <a:off x="6719345" y="4123043"/>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15" name="文本框 14"/>
          <p:cNvSpPr txBox="1"/>
          <p:nvPr/>
        </p:nvSpPr>
        <p:spPr>
          <a:xfrm>
            <a:off x="6975566" y="3911970"/>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解释关系</a:t>
            </a:r>
            <a:endParaRPr lang="zh-CN" altLang="en-US"/>
          </a:p>
        </p:txBody>
      </p:sp>
      <p:sp>
        <p:nvSpPr>
          <p:cNvPr id="16" name="文本框 15"/>
          <p:cNvSpPr txBox="1"/>
          <p:nvPr/>
        </p:nvSpPr>
        <p:spPr>
          <a:xfrm>
            <a:off x="6975566" y="3233026"/>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递推关系</a:t>
            </a:r>
            <a:endParaRPr lang="zh-CN" altLang="en-US"/>
          </a:p>
        </p:txBody>
      </p:sp>
      <p:sp>
        <p:nvSpPr>
          <p:cNvPr id="17" name="文本框 16"/>
          <p:cNvSpPr txBox="1"/>
          <p:nvPr/>
        </p:nvSpPr>
        <p:spPr>
          <a:xfrm>
            <a:off x="6975566" y="2554081"/>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联合关系</a:t>
            </a:r>
            <a:endParaRPr lang="zh-CN" altLang="en-US"/>
          </a:p>
        </p:txBody>
      </p:sp>
      <p:sp>
        <p:nvSpPr>
          <p:cNvPr id="19" name="文本框 18"/>
          <p:cNvSpPr txBox="1"/>
          <p:nvPr/>
        </p:nvSpPr>
        <p:spPr>
          <a:xfrm>
            <a:off x="6975566" y="1790681"/>
            <a:ext cx="2526222" cy="494154"/>
          </a:xfrm>
          <a:prstGeom prst="rect">
            <a:avLst/>
          </a:prstGeom>
        </p:spPr>
        <p:txBody>
          <a:bodyPr/>
          <a:lstStyle>
            <a:lvl1pPr lvl="0"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sz="3600" b="1"/>
              <a:t>反对关系</a:t>
            </a:r>
            <a:endParaRPr lang="zh-CN" altLang="en-US" sz="3600" b="1"/>
          </a:p>
        </p:txBody>
      </p:sp>
      <p:sp>
        <p:nvSpPr>
          <p:cNvPr id="21" name="文本框 20"/>
          <p:cNvSpPr txBox="1"/>
          <p:nvPr/>
        </p:nvSpPr>
        <p:spPr>
          <a:xfrm>
            <a:off x="6080700" y="3141214"/>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03</a:t>
            </a:r>
            <a:endParaRPr lang="en-US" altLang="zh-CN" sz="3200">
              <a:latin typeface="微软雅黑" panose="020B0503020204020204" charset="-122"/>
              <a:ea typeface="微软雅黑" panose="020B0503020204020204" charset="-122"/>
            </a:endParaRPr>
          </a:p>
        </p:txBody>
      </p:sp>
      <p:sp>
        <p:nvSpPr>
          <p:cNvPr id="24" name="文本框 23"/>
          <p:cNvSpPr txBox="1"/>
          <p:nvPr/>
        </p:nvSpPr>
        <p:spPr>
          <a:xfrm>
            <a:off x="6080084" y="2450412"/>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02</a:t>
            </a:r>
            <a:endParaRPr lang="zh-CN" altLang="en-US" sz="3200">
              <a:latin typeface="微软雅黑" panose="020B0503020204020204" charset="-122"/>
              <a:ea typeface="微软雅黑" panose="020B0503020204020204" charset="-122"/>
            </a:endParaRPr>
          </a:p>
        </p:txBody>
      </p:sp>
      <p:sp>
        <p:nvSpPr>
          <p:cNvPr id="26" name="文本框 25"/>
          <p:cNvSpPr txBox="1"/>
          <p:nvPr/>
        </p:nvSpPr>
        <p:spPr>
          <a:xfrm>
            <a:off x="6080700" y="3835656"/>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04</a:t>
            </a:r>
            <a:endParaRPr lang="en-US" altLang="zh-CN" sz="3200">
              <a:latin typeface="微软雅黑" panose="020B0503020204020204" charset="-122"/>
              <a:ea typeface="微软雅黑" panose="020B0503020204020204" charset="-122"/>
            </a:endParaRPr>
          </a:p>
        </p:txBody>
      </p:sp>
      <p:sp>
        <p:nvSpPr>
          <p:cNvPr id="27" name="文本框 26"/>
          <p:cNvSpPr txBox="1"/>
          <p:nvPr/>
        </p:nvSpPr>
        <p:spPr>
          <a:xfrm>
            <a:off x="2520315" y="2720975"/>
            <a:ext cx="2433320" cy="692150"/>
          </a:xfrm>
          <a:prstGeom prst="rect">
            <a:avLst/>
          </a:prstGeom>
        </p:spPr>
        <p:txBody>
          <a:bodyPr wrap="square" lIns="0" tIns="0" rIns="0" bIns="0">
            <a:spAutoFit/>
          </a:bodyPr>
          <a:lstStyle>
            <a:lvl1pPr lvl="0" indent="0" algn="dist">
              <a:spcBef>
                <a:spcPct val="20000"/>
              </a:spcBef>
              <a:buFont typeface="Arial" panose="020B0604020202020204" pitchFamily="34" charset="0"/>
              <a:buNone/>
              <a:defRPr sz="4500" b="1">
                <a:solidFill>
                  <a:srgbClr val="256475"/>
                </a:solidFill>
                <a:effectLst/>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t>语境分析</a:t>
            </a:r>
            <a:endParaRPr lang="zh-CN" altLang="en-US" dirty="0"/>
          </a:p>
        </p:txBody>
      </p:sp>
      <p:sp>
        <p:nvSpPr>
          <p:cNvPr id="29" name="文本框 28"/>
          <p:cNvSpPr txBox="1"/>
          <p:nvPr/>
        </p:nvSpPr>
        <p:spPr>
          <a:xfrm>
            <a:off x="5927090" y="1772920"/>
            <a:ext cx="944880" cy="530225"/>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600" b="1">
                <a:latin typeface="微软雅黑" panose="020B0503020204020204" charset="-122"/>
                <a:ea typeface="微软雅黑" panose="020B0503020204020204" charset="-122"/>
              </a:rPr>
              <a:t>01</a:t>
            </a:r>
            <a:endParaRPr lang="en-US" altLang="zh-CN" sz="3600" b="1">
              <a:latin typeface="微软雅黑" panose="020B0503020204020204" charset="-122"/>
              <a:ea typeface="微软雅黑" panose="020B0503020204020204" charset="-122"/>
            </a:endParaRPr>
          </a:p>
        </p:txBody>
      </p:sp>
      <p:pic>
        <p:nvPicPr>
          <p:cNvPr id="2" name="图片 1" descr="QQ图片20180313140800"/>
          <p:cNvPicPr>
            <a:picLocks noChangeAspect="1"/>
          </p:cNvPicPr>
          <p:nvPr/>
        </p:nvPicPr>
        <p:blipFill>
          <a:blip r:embed="rId2"/>
          <a:stretch>
            <a:fillRect/>
          </a:stretch>
        </p:blipFill>
        <p:spPr>
          <a:xfrm>
            <a:off x="10362565" y="0"/>
            <a:ext cx="1829435" cy="867410"/>
          </a:xfrm>
          <a:prstGeom prst="rect">
            <a:avLst/>
          </a:prstGeom>
        </p:spPr>
      </p:pic>
      <p:pic>
        <p:nvPicPr>
          <p:cNvPr id="6" name="图片 5"/>
          <p:cNvPicPr>
            <a:picLocks noChangeAspect="1"/>
          </p:cNvPicPr>
          <p:nvPr/>
        </p:nvPicPr>
        <p:blipFill>
          <a:blip r:embed="rId3"/>
          <a:stretch>
            <a:fillRect/>
          </a:stretch>
        </p:blipFill>
        <p:spPr>
          <a:xfrm>
            <a:off x="79375" y="3570605"/>
            <a:ext cx="3340100" cy="2271395"/>
          </a:xfrm>
          <a:prstGeom prst="rect">
            <a:avLst/>
          </a:prstGeom>
        </p:spPr>
      </p:pic>
    </p:spTree>
    <p:custDataLst>
      <p:tags r:id="rId4"/>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p:nvPr/>
        </p:nvSpPr>
        <p:spPr>
          <a:xfrm>
            <a:off x="3852228" y="1409383"/>
            <a:ext cx="693928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含义：所填词语与暗示点方向</a:t>
            </a:r>
            <a:r>
              <a:rPr lang="zh-CN" altLang="en-US" sz="2800" dirty="0">
                <a:solidFill>
                  <a:srgbClr val="FF0000"/>
                </a:solidFill>
                <a:latin typeface="微软雅黑" panose="020B0503020204020204" charset="-122"/>
                <a:ea typeface="微软雅黑" panose="020B0503020204020204" charset="-122"/>
              </a:rPr>
              <a:t>相反</a:t>
            </a:r>
            <a:r>
              <a:rPr lang="zh-CN" altLang="en-US" sz="2800" dirty="0">
                <a:latin typeface="微软雅黑" panose="020B0503020204020204" charset="-122"/>
                <a:ea typeface="微软雅黑" panose="020B0503020204020204" charset="-122"/>
              </a:rPr>
              <a:t>或</a:t>
            </a:r>
            <a:r>
              <a:rPr lang="zh-CN" altLang="en-US" sz="2800" dirty="0">
                <a:solidFill>
                  <a:srgbClr val="FF0000"/>
                </a:solidFill>
                <a:latin typeface="微软雅黑" panose="020B0503020204020204" charset="-122"/>
                <a:ea typeface="微软雅黑" panose="020B0503020204020204" charset="-122"/>
              </a:rPr>
              <a:t>不一致</a:t>
            </a:r>
            <a:endParaRPr lang="zh-CN" altLang="en-US" sz="2800" dirty="0">
              <a:solidFill>
                <a:srgbClr val="FF0000"/>
              </a:solidFill>
              <a:latin typeface="微软雅黑" panose="020B0503020204020204" charset="-122"/>
              <a:ea typeface="微软雅黑" panose="020B0503020204020204" charset="-122"/>
            </a:endParaRPr>
          </a:p>
        </p:txBody>
      </p:sp>
      <p:sp>
        <p:nvSpPr>
          <p:cNvPr id="28" name="左大括号 27"/>
          <p:cNvSpPr/>
          <p:nvPr/>
        </p:nvSpPr>
        <p:spPr>
          <a:xfrm>
            <a:off x="5322570" y="2338388"/>
            <a:ext cx="401638" cy="1739900"/>
          </a:xfrm>
          <a:prstGeom prst="leftBrace">
            <a:avLst>
              <a:gd name="adj1" fmla="val 108300"/>
              <a:gd name="adj2" fmla="val 50000"/>
            </a:avLst>
          </a:prstGeom>
          <a:solidFill>
            <a:schemeClr val="accent1"/>
          </a:solidFill>
          <a:ln w="9525" cap="flat" cmpd="sng">
            <a:solidFill>
              <a:schemeClr val="tx1"/>
            </a:solidFill>
            <a:prstDash val="solid"/>
            <a:headEnd type="none" w="med" len="med"/>
            <a:tailEnd type="arrow" w="med" len="med"/>
          </a:ln>
        </p:spPr>
        <p:txBody>
          <a:bodyPr anchor="ctr"/>
          <a:p>
            <a:pPr lvl="0" algn="ctr"/>
            <a:endParaRPr lang="zh-CN" altLang="en-US" sz="2800" dirty="0">
              <a:latin typeface="微软雅黑" panose="020B0503020204020204" charset="-122"/>
              <a:ea typeface="微软雅黑" panose="020B0503020204020204" charset="-122"/>
            </a:endParaRPr>
          </a:p>
        </p:txBody>
      </p:sp>
      <p:sp>
        <p:nvSpPr>
          <p:cNvPr id="29" name="TextBox 11"/>
          <p:cNvSpPr txBox="1"/>
          <p:nvPr/>
        </p:nvSpPr>
        <p:spPr>
          <a:xfrm>
            <a:off x="5907088" y="2136775"/>
            <a:ext cx="4884420" cy="1383665"/>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对举：不是</a:t>
            </a:r>
            <a:r>
              <a:rPr lang="en-US" altLang="zh-CN" sz="2800" dirty="0">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而是</a:t>
            </a:r>
            <a:r>
              <a:rPr lang="en-US" altLang="zh-CN" sz="2800" dirty="0">
                <a:latin typeface="微软雅黑" panose="020B0503020204020204" charset="-122"/>
                <a:ea typeface="微软雅黑" panose="020B0503020204020204" charset="-122"/>
              </a:rPr>
              <a:t>……</a:t>
            </a:r>
            <a:endParaRPr lang="en-US" altLang="zh-CN" sz="2800" dirty="0">
              <a:latin typeface="微软雅黑" panose="020B0503020204020204" charset="-122"/>
              <a:ea typeface="微软雅黑" panose="020B0503020204020204" charset="-122"/>
            </a:endParaRPr>
          </a:p>
          <a:p>
            <a:pPr lvl="0"/>
            <a:r>
              <a:rPr lang="en-US" altLang="zh-CN" sz="2800" dirty="0">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多一些</a:t>
            </a:r>
            <a:r>
              <a:rPr lang="en-US" altLang="zh-CN" sz="2800" dirty="0">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少一些</a:t>
            </a:r>
            <a:r>
              <a:rPr lang="en-US" altLang="zh-CN" sz="2800" dirty="0">
                <a:latin typeface="微软雅黑" panose="020B0503020204020204" charset="-122"/>
                <a:ea typeface="微软雅黑" panose="020B0503020204020204" charset="-122"/>
              </a:rPr>
              <a:t>……</a:t>
            </a:r>
            <a:endParaRPr lang="en-US" altLang="zh-CN" sz="2800" dirty="0">
              <a:latin typeface="微软雅黑" panose="020B0503020204020204" charset="-122"/>
              <a:ea typeface="微软雅黑" panose="020B0503020204020204" charset="-122"/>
            </a:endParaRPr>
          </a:p>
          <a:p>
            <a:pPr lvl="0"/>
            <a:r>
              <a:rPr lang="en-US" altLang="zh-CN" sz="2800" dirty="0">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以</a:t>
            </a:r>
            <a:r>
              <a:rPr lang="en-US" altLang="zh-CN" sz="2800" dirty="0">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为荣，以</a:t>
            </a:r>
            <a:r>
              <a:rPr lang="en-US" altLang="zh-CN" sz="2800" dirty="0">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为耻</a:t>
            </a:r>
            <a:endParaRPr lang="zh-CN" altLang="en-US" sz="2800" dirty="0">
              <a:latin typeface="微软雅黑" panose="020B0503020204020204" charset="-122"/>
              <a:ea typeface="微软雅黑" panose="020B0503020204020204" charset="-122"/>
            </a:endParaRPr>
          </a:p>
        </p:txBody>
      </p:sp>
      <p:sp>
        <p:nvSpPr>
          <p:cNvPr id="30" name="TextBox 13"/>
          <p:cNvSpPr txBox="1"/>
          <p:nvPr/>
        </p:nvSpPr>
        <p:spPr>
          <a:xfrm>
            <a:off x="5907405" y="3818255"/>
            <a:ext cx="4450080" cy="953135"/>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转折：但是、可是、然而、</a:t>
            </a:r>
            <a:endParaRPr lang="en-US" altLang="zh-CN" sz="2800" dirty="0">
              <a:latin typeface="微软雅黑" panose="020B0503020204020204" charset="-122"/>
              <a:ea typeface="微软雅黑" panose="020B0503020204020204" charset="-122"/>
            </a:endParaRPr>
          </a:p>
          <a:p>
            <a:pPr lvl="0"/>
            <a:r>
              <a:rPr lang="en-US" altLang="zh-CN" sz="2800" dirty="0">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事实上、实际上</a:t>
            </a:r>
            <a:r>
              <a:rPr lang="en-US" altLang="zh-CN" sz="2800" dirty="0">
                <a:latin typeface="微软雅黑" panose="020B0503020204020204" charset="-122"/>
                <a:ea typeface="微软雅黑" panose="020B0503020204020204" charset="-122"/>
              </a:rPr>
              <a:t>……</a:t>
            </a:r>
            <a:endParaRPr lang="zh-CN" altLang="en-US" sz="2800" dirty="0">
              <a:latin typeface="微软雅黑" panose="020B0503020204020204" charset="-122"/>
              <a:ea typeface="微软雅黑" panose="020B0503020204020204" charset="-122"/>
            </a:endParaRPr>
          </a:p>
        </p:txBody>
      </p:sp>
      <p:sp>
        <p:nvSpPr>
          <p:cNvPr id="31" name="TextBox 14"/>
          <p:cNvSpPr txBox="1"/>
          <p:nvPr/>
        </p:nvSpPr>
        <p:spPr>
          <a:xfrm>
            <a:off x="5046980" y="5112385"/>
            <a:ext cx="6170930" cy="953135"/>
          </a:xfrm>
          <a:prstGeom prst="rect">
            <a:avLst/>
          </a:prstGeom>
          <a:noFill/>
          <a:ln w="9525">
            <a:noFill/>
          </a:ln>
        </p:spPr>
        <p:txBody>
          <a:bodyPr wrap="square">
            <a:spAutoFit/>
          </a:bodyPr>
          <a:p>
            <a:pPr lvl="0"/>
            <a:r>
              <a:rPr lang="zh-CN" altLang="en-US" sz="2800" dirty="0">
                <a:solidFill>
                  <a:srgbClr val="FF0000"/>
                </a:solidFill>
                <a:latin typeface="微软雅黑" panose="020B0503020204020204" charset="-122"/>
                <a:ea typeface="微软雅黑" panose="020B0503020204020204" charset="-122"/>
              </a:rPr>
              <a:t>（所谓语意相反，并非一定是绝对反义，也可能是感情色彩相反）</a:t>
            </a:r>
            <a:endParaRPr lang="zh-CN" altLang="en-US" sz="2800" dirty="0">
              <a:solidFill>
                <a:srgbClr val="FF0000"/>
              </a:solidFill>
              <a:latin typeface="微软雅黑" panose="020B0503020204020204" charset="-122"/>
              <a:ea typeface="微软雅黑" panose="020B0503020204020204" charset="-122"/>
            </a:endParaRPr>
          </a:p>
        </p:txBody>
      </p:sp>
      <p:grpSp>
        <p:nvGrpSpPr>
          <p:cNvPr id="17" name="组合 16"/>
          <p:cNvGrpSpPr/>
          <p:nvPr/>
        </p:nvGrpSpPr>
        <p:grpSpPr bwMode="auto">
          <a:xfrm>
            <a:off x="445453" y="1577023"/>
            <a:ext cx="2613025" cy="4094162"/>
            <a:chOff x="643035" y="1576619"/>
            <a:chExt cx="2613025" cy="4094163"/>
          </a:xfrm>
        </p:grpSpPr>
        <p:sp>
          <p:nvSpPr>
            <p:cNvPr id="22" name="矩形 21"/>
            <p:cNvSpPr/>
            <p:nvPr/>
          </p:nvSpPr>
          <p:spPr>
            <a:xfrm>
              <a:off x="643035" y="1576619"/>
              <a:ext cx="2613025"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3" name="文本框 22"/>
            <p:cNvSpPr txBox="1">
              <a:spLocks noChangeArrowheads="1"/>
            </p:cNvSpPr>
            <p:nvPr/>
          </p:nvSpPr>
          <p:spPr bwMode="auto">
            <a:xfrm>
              <a:off x="797023" y="3706409"/>
              <a:ext cx="233997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fontAlgn="auto">
                <a:lnSpc>
                  <a:spcPct val="150000"/>
                </a:lnSpc>
                <a:spcBef>
                  <a:spcPct val="0"/>
                </a:spcBef>
                <a:buFontTx/>
                <a:buNone/>
              </a:pPr>
              <a:r>
                <a:rPr lang="zh-CN" altLang="en-US" sz="1800">
                  <a:solidFill>
                    <a:srgbClr val="FFFFFF"/>
                  </a:solidFill>
                  <a:latin typeface="微软雅黑" panose="020B0503020204020204" charset="-122"/>
                  <a:ea typeface="微软雅黑" panose="020B0503020204020204" charset="-122"/>
                </a:rPr>
                <a:t>然而</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r>
                <a:rPr lang="zh-CN" altLang="en-US" sz="1800">
                  <a:solidFill>
                    <a:srgbClr val="FFFFFF"/>
                  </a:solidFill>
                  <a:latin typeface="微软雅黑" panose="020B0503020204020204" charset="-122"/>
                  <a:ea typeface="微软雅黑" panose="020B0503020204020204" charset="-122"/>
                </a:rPr>
                <a:t>可是</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r>
                <a:rPr lang="zh-CN" altLang="en-US" sz="1800">
                  <a:solidFill>
                    <a:srgbClr val="FFFFFF"/>
                  </a:solidFill>
                  <a:latin typeface="微软雅黑" panose="020B0503020204020204" charset="-122"/>
                  <a:ea typeface="微软雅黑" panose="020B0503020204020204" charset="-122"/>
                </a:rPr>
                <a:t>事实上</a:t>
              </a:r>
              <a:endParaRPr lang="zh-CN" altLang="en-US" sz="1800">
                <a:solidFill>
                  <a:srgbClr val="FFFFFF"/>
                </a:solidFill>
                <a:latin typeface="微软雅黑" panose="020B0503020204020204" charset="-122"/>
                <a:ea typeface="微软雅黑" panose="020B0503020204020204" charset="-122"/>
              </a:endParaRPr>
            </a:p>
            <a:p>
              <a:pPr algn="ctr" defTabSz="914400" fontAlgn="auto">
                <a:lnSpc>
                  <a:spcPct val="150000"/>
                </a:lnSpc>
                <a:spcBef>
                  <a:spcPct val="0"/>
                </a:spcBef>
                <a:buFontTx/>
                <a:buNone/>
              </a:pPr>
              <a:r>
                <a:rPr lang="en-US" altLang="zh-CN" sz="1800">
                  <a:solidFill>
                    <a:srgbClr val="FFFFFF"/>
                  </a:solidFill>
                  <a:latin typeface="微软雅黑" panose="020B0503020204020204" charset="-122"/>
                  <a:ea typeface="微软雅黑" panose="020B0503020204020204" charset="-122"/>
                  <a:sym typeface="+mn-ea"/>
                </a:rPr>
                <a:t>......</a:t>
              </a:r>
              <a:endParaRPr lang="zh-CN" altLang="en-US" sz="1800">
                <a:solidFill>
                  <a:srgbClr val="FFFFFF"/>
                </a:solidFill>
                <a:latin typeface="微软雅黑" panose="020B0503020204020204" charset="-122"/>
                <a:ea typeface="微软雅黑" panose="020B0503020204020204" charset="-122"/>
              </a:endParaRPr>
            </a:p>
          </p:txBody>
        </p:sp>
        <p:sp>
          <p:nvSpPr>
            <p:cNvPr id="24" name="矩形 6"/>
            <p:cNvSpPr>
              <a:spLocks noChangeArrowheads="1"/>
            </p:cNvSpPr>
            <p:nvPr/>
          </p:nvSpPr>
          <p:spPr bwMode="auto">
            <a:xfrm>
              <a:off x="1179610" y="2964729"/>
              <a:ext cx="153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charset="-122"/>
                  <a:ea typeface="微软雅黑" panose="020B0503020204020204" charset="-122"/>
                </a:rPr>
                <a:t>反对关系</a:t>
              </a:r>
              <a:endParaRPr lang="zh-CN" altLang="en-US" sz="2400" b="1">
                <a:solidFill>
                  <a:srgbClr val="FFFFFF"/>
                </a:solidFill>
                <a:latin typeface="微软雅黑" panose="020B0503020204020204" charset="-122"/>
                <a:ea typeface="微软雅黑" panose="020B0503020204020204" charset="-122"/>
              </a:endParaRPr>
            </a:p>
          </p:txBody>
        </p:sp>
        <p:cxnSp>
          <p:nvCxnSpPr>
            <p:cNvPr id="25" name="直接连接符 24"/>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TextBox 7"/>
          <p:cNvSpPr txBox="1"/>
          <p:nvPr/>
        </p:nvSpPr>
        <p:spPr>
          <a:xfrm>
            <a:off x="3533458" y="2989898"/>
            <a:ext cx="1605280" cy="521970"/>
          </a:xfrm>
          <a:prstGeom prst="rect">
            <a:avLst/>
          </a:prstGeom>
          <a:noFill/>
          <a:ln w="9525">
            <a:noFill/>
          </a:ln>
        </p:spPr>
        <p:txBody>
          <a:bodyPr wrap="none">
            <a:spAutoFit/>
          </a:bodyPr>
          <a:p>
            <a:pPr lvl="0"/>
            <a:r>
              <a:rPr lang="zh-CN" altLang="en-US" sz="2800" dirty="0">
                <a:latin typeface="微软雅黑" panose="020B0503020204020204" charset="-122"/>
                <a:ea typeface="微软雅黑" panose="020B0503020204020204" charset="-122"/>
              </a:rPr>
              <a:t>表现形式</a:t>
            </a:r>
            <a:endParaRPr lang="zh-CN" altLang="en-US" sz="2800" dirty="0">
              <a:latin typeface="微软雅黑" panose="020B0503020204020204" charset="-122"/>
              <a:ea typeface="微软雅黑" panose="020B0503020204020204" charset="-122"/>
            </a:endParaRPr>
          </a:p>
        </p:txBody>
      </p:sp>
      <p:pic>
        <p:nvPicPr>
          <p:cNvPr id="7" name="图片 6" descr="QQ图片20180313140800"/>
          <p:cNvPicPr>
            <a:picLocks noChangeAspect="1"/>
          </p:cNvPicPr>
          <p:nvPr/>
        </p:nvPicPr>
        <p:blipFill>
          <a:blip r:embed="rId1"/>
          <a:stretch>
            <a:fillRect/>
          </a:stretch>
        </p:blipFill>
        <p:spPr>
          <a:xfrm>
            <a:off x="10245725" y="54610"/>
            <a:ext cx="1829435" cy="867410"/>
          </a:xfrm>
          <a:prstGeom prst="rect">
            <a:avLst/>
          </a:prstGeom>
        </p:spPr>
      </p:pic>
      <p:pic>
        <p:nvPicPr>
          <p:cNvPr id="2" name="图片 1"/>
          <p:cNvPicPr>
            <a:picLocks noChangeAspect="1"/>
          </p:cNvPicPr>
          <p:nvPr/>
        </p:nvPicPr>
        <p:blipFill>
          <a:blip r:embed="rId2"/>
          <a:stretch>
            <a:fillRect/>
          </a:stretch>
        </p:blipFill>
        <p:spPr>
          <a:xfrm>
            <a:off x="1116965" y="1958340"/>
            <a:ext cx="1304925" cy="9144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1+#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1+#ppt_w/2"/>
                                          </p:val>
                                        </p:tav>
                                        <p:tav tm="100000">
                                          <p:val>
                                            <p:strVal val="#ppt_x"/>
                                          </p:val>
                                        </p:tav>
                                      </p:tavLst>
                                    </p:anim>
                                    <p:anim calcmode="lin" valueType="num">
                                      <p:cBhvr additive="base">
                                        <p:cTn id="31"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checkerboard(across)">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bldLvl="0" animBg="1"/>
      <p:bldP spid="29" grpId="0"/>
      <p:bldP spid="30" grpId="0"/>
      <p:bldP spid="31"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16075" y="1764030"/>
            <a:ext cx="9855835" cy="3969385"/>
          </a:xfrm>
          <a:prstGeom prst="rect">
            <a:avLst/>
          </a:prstGeom>
          <a:noFill/>
        </p:spPr>
        <p:txBody>
          <a:bodyPr wrap="square" rtlCol="0" anchor="t">
            <a:spAutoFit/>
          </a:bodyPr>
          <a:p>
            <a:pPr marL="0" indent="406400" algn="l" fontAlgn="auto">
              <a:lnSpc>
                <a:spcPct val="150000"/>
              </a:lnSpc>
            </a:pPr>
            <a:r>
              <a:rPr lang="en-US" altLang="zh-CN" sz="2400">
                <a:solidFill>
                  <a:srgbClr val="000000"/>
                </a:solidFill>
                <a:latin typeface="微软雅黑" panose="020B0503020204020204" charset="-122"/>
                <a:ea typeface="微软雅黑" panose="020B0503020204020204" charset="-122"/>
                <a:sym typeface="+mn-ea"/>
              </a:rPr>
              <a:t>1</a:t>
            </a:r>
            <a:r>
              <a:rPr lang="zh-CN" altLang="en-US" sz="2400">
                <a:solidFill>
                  <a:srgbClr val="000000"/>
                </a:solidFill>
                <a:latin typeface="微软雅黑" panose="020B0503020204020204" charset="-122"/>
                <a:ea typeface="微软雅黑" panose="020B0503020204020204" charset="-122"/>
                <a:sym typeface="+mn-ea"/>
              </a:rPr>
              <a:t>、</a:t>
            </a:r>
            <a:r>
              <a:rPr lang="zh-CN" sz="2400">
                <a:solidFill>
                  <a:srgbClr val="000000"/>
                </a:solidFill>
                <a:latin typeface="微软雅黑" panose="020B0503020204020204" charset="-122"/>
                <a:ea typeface="微软雅黑" panose="020B0503020204020204" charset="-122"/>
                <a:sym typeface="+mn-ea"/>
              </a:rPr>
              <a:t>这些在今天看起来新奇、鲜活的历史，在当时却是________的事情，并不被社会重视，大多是作为逸闻而散见于外地来京人士的私人笔记或清末以来出现的报章之中。资料的极端________，成为社会史研究者和爱好者进入这个领域的重重难关。</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依次填入划横线部分最恰当的一项是：</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A.街谈巷议 晦涩             B.耳熟能详 隐秘</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C.司空见惯 分散             D.妇孺皆知 匮乏</a:t>
            </a:r>
            <a:endParaRPr lang="zh-CN" sz="240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280650" y="23495"/>
            <a:ext cx="1829435" cy="86741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7350" y="1750060"/>
            <a:ext cx="9855835" cy="3415030"/>
          </a:xfrm>
          <a:prstGeom prst="rect">
            <a:avLst/>
          </a:prstGeom>
          <a:noFill/>
        </p:spPr>
        <p:txBody>
          <a:bodyPr wrap="square" rtlCol="0" anchor="t">
            <a:spAutoFit/>
          </a:bodyPr>
          <a:p>
            <a:pPr marL="0" indent="406400" algn="l" fontAlgn="auto">
              <a:lnSpc>
                <a:spcPct val="150000"/>
              </a:lnSpc>
            </a:pPr>
            <a:r>
              <a:rPr lang="en-US" altLang="zh-CN" sz="2400">
                <a:solidFill>
                  <a:srgbClr val="000000"/>
                </a:solidFill>
                <a:latin typeface="微软雅黑" panose="020B0503020204020204" charset="-122"/>
                <a:ea typeface="微软雅黑" panose="020B0503020204020204" charset="-122"/>
                <a:sym typeface="+mn-ea"/>
              </a:rPr>
              <a:t>2</a:t>
            </a:r>
            <a:r>
              <a:rPr lang="zh-CN" altLang="en-US" sz="2400">
                <a:solidFill>
                  <a:srgbClr val="000000"/>
                </a:solidFill>
                <a:latin typeface="微软雅黑" panose="020B0503020204020204" charset="-122"/>
                <a:ea typeface="微软雅黑" panose="020B0503020204020204" charset="-122"/>
                <a:sym typeface="+mn-ea"/>
              </a:rPr>
              <a:t>、</a:t>
            </a:r>
            <a:r>
              <a:rPr lang="zh-CN" sz="2400">
                <a:solidFill>
                  <a:srgbClr val="000000"/>
                </a:solidFill>
                <a:latin typeface="微软雅黑" panose="020B0503020204020204" charset="-122"/>
                <a:ea typeface="微软雅黑" panose="020B0503020204020204" charset="-122"/>
                <a:sym typeface="+mn-ea"/>
              </a:rPr>
              <a:t>在环境问题上，我们所面临的困境不是由于我们________，而是我们尽力做了，但却无法遏制环境恶化的势头。这是一个信号：把魔鬼从瓶子里放出来的人类，已经失去把魔鬼再装回去的能力。</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填入划横线部分最恰当的一项是：</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A.无所顾忌              B.无所不为 </a:t>
            </a:r>
            <a:endParaRPr lang="zh-CN"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lang="zh-CN" sz="2400">
                <a:solidFill>
                  <a:srgbClr val="000000"/>
                </a:solidFill>
                <a:latin typeface="微软雅黑" panose="020B0503020204020204" charset="-122"/>
                <a:ea typeface="微软雅黑" panose="020B0503020204020204" charset="-122"/>
                <a:sym typeface="+mn-ea"/>
              </a:rPr>
              <a:t>C.无所事事              D.无所作为</a:t>
            </a:r>
            <a:endParaRPr lang="zh-CN" sz="240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309860" y="41275"/>
            <a:ext cx="1829435" cy="86741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7350" y="1750060"/>
            <a:ext cx="9855835" cy="3415030"/>
          </a:xfrm>
          <a:prstGeom prst="rect">
            <a:avLst/>
          </a:prstGeom>
          <a:noFill/>
        </p:spPr>
        <p:txBody>
          <a:bodyPr wrap="square" rtlCol="0" anchor="t">
            <a:spAutoFit/>
          </a:bodyPr>
          <a:p>
            <a:pPr marL="0" indent="406400" algn="l" fontAlgn="auto">
              <a:lnSpc>
                <a:spcPct val="150000"/>
              </a:lnSpc>
            </a:pPr>
            <a:r>
              <a:rPr lang="en-US" sz="2400">
                <a:solidFill>
                  <a:srgbClr val="000000"/>
                </a:solidFill>
                <a:latin typeface="微软雅黑" panose="020B0503020204020204" charset="-122"/>
                <a:ea typeface="微软雅黑" panose="020B0503020204020204" charset="-122"/>
                <a:sym typeface="+mn-ea"/>
              </a:rPr>
              <a:t>3</a:t>
            </a:r>
            <a:r>
              <a:rPr lang="zh-CN" altLang="en-US" sz="2400">
                <a:solidFill>
                  <a:srgbClr val="000000"/>
                </a:solidFill>
                <a:latin typeface="微软雅黑" panose="020B0503020204020204" charset="-122"/>
                <a:ea typeface="微软雅黑" panose="020B0503020204020204" charset="-122"/>
                <a:sym typeface="+mn-ea"/>
              </a:rPr>
              <a:t>、</a:t>
            </a:r>
            <a:r>
              <a:rPr sz="2400">
                <a:solidFill>
                  <a:srgbClr val="000000"/>
                </a:solidFill>
                <a:latin typeface="微软雅黑" panose="020B0503020204020204" charset="-122"/>
                <a:ea typeface="微软雅黑" panose="020B0503020204020204" charset="-122"/>
                <a:sym typeface="+mn-ea"/>
              </a:rPr>
              <a:t>20世纪90年代，有人_____传统书信将被新兴的通信方式取代。然而我们惊奇地发现，传统的纸质书信依然健康发展，与电子通信方式_____，在当下生活中发挥着重要的作用。</a:t>
            </a:r>
            <a:endParaRPr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sz="2400">
                <a:solidFill>
                  <a:srgbClr val="000000"/>
                </a:solidFill>
                <a:latin typeface="微软雅黑" panose="020B0503020204020204" charset="-122"/>
                <a:ea typeface="微软雅黑" panose="020B0503020204020204" charset="-122"/>
                <a:sym typeface="+mn-ea"/>
              </a:rPr>
              <a:t>依次填入划横线部分最恰当的一项是：</a:t>
            </a:r>
            <a:endParaRPr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sz="2400">
                <a:solidFill>
                  <a:srgbClr val="000000"/>
                </a:solidFill>
                <a:latin typeface="微软雅黑" panose="020B0503020204020204" charset="-122"/>
                <a:ea typeface="微软雅黑" panose="020B0503020204020204" charset="-122"/>
                <a:sym typeface="+mn-ea"/>
              </a:rPr>
              <a:t>A.坦言   并驾齐驱               B.预言   并行不悖</a:t>
            </a:r>
            <a:endParaRPr sz="2400">
              <a:solidFill>
                <a:srgbClr val="000000"/>
              </a:solidFill>
              <a:latin typeface="微软雅黑" panose="020B0503020204020204" charset="-122"/>
              <a:ea typeface="微软雅黑" panose="020B0503020204020204" charset="-122"/>
              <a:sym typeface="+mn-ea"/>
            </a:endParaRPr>
          </a:p>
          <a:p>
            <a:pPr marL="0" indent="406400" algn="l" fontAlgn="auto">
              <a:lnSpc>
                <a:spcPct val="150000"/>
              </a:lnSpc>
            </a:pPr>
            <a:r>
              <a:rPr sz="2400">
                <a:solidFill>
                  <a:srgbClr val="000000"/>
                </a:solidFill>
                <a:latin typeface="微软雅黑" panose="020B0503020204020204" charset="-122"/>
                <a:ea typeface="微软雅黑" panose="020B0503020204020204" charset="-122"/>
                <a:sym typeface="+mn-ea"/>
              </a:rPr>
              <a:t>C.断言   相向而行               D.妄言   背道而驰</a:t>
            </a:r>
            <a:endParaRPr sz="2400">
              <a:solidFill>
                <a:srgbClr val="000000"/>
              </a:solidFill>
              <a:latin typeface="微软雅黑" panose="020B0503020204020204" charset="-122"/>
              <a:ea typeface="微软雅黑" panose="020B0503020204020204" charset="-122"/>
              <a:sym typeface="+mn-ea"/>
            </a:endParaRPr>
          </a:p>
        </p:txBody>
      </p:sp>
      <p:pic>
        <p:nvPicPr>
          <p:cNvPr id="7" name="图片 6" descr="QQ图片20180313140800"/>
          <p:cNvPicPr>
            <a:picLocks noChangeAspect="1"/>
          </p:cNvPicPr>
          <p:nvPr/>
        </p:nvPicPr>
        <p:blipFill>
          <a:blip r:embed="rId1"/>
          <a:stretch>
            <a:fillRect/>
          </a:stretch>
        </p:blipFill>
        <p:spPr>
          <a:xfrm>
            <a:off x="10304780" y="83185"/>
            <a:ext cx="1829435" cy="86741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print">
            <a:lum bright="40000"/>
            <a:extLst>
              <a:ext uri="{28A0092B-C50C-407E-A947-70E740481C1C}">
                <a14:useLocalDpi xmlns:a14="http://schemas.microsoft.com/office/drawing/2010/main" val="0"/>
              </a:ext>
            </a:extLst>
          </a:blip>
          <a:srcRect l="20653" t="35617" r="1175" b="1"/>
          <a:stretch>
            <a:fillRect/>
          </a:stretch>
        </p:blipFill>
        <p:spPr>
          <a:xfrm flipV="1">
            <a:off x="1456705" y="3877684"/>
            <a:ext cx="10735296" cy="3033891"/>
          </a:xfrm>
          <a:prstGeom prst="rect">
            <a:avLst/>
          </a:prstGeom>
        </p:spPr>
      </p:pic>
      <p:pic>
        <p:nvPicPr>
          <p:cNvPr id="39" name="图片 38"/>
          <p:cNvPicPr>
            <a:picLocks noChangeAspect="1"/>
          </p:cNvPicPr>
          <p:nvPr/>
        </p:nvPicPr>
        <p:blipFill rotWithShape="1">
          <a:blip r:embed="rId1" cstate="print">
            <a:extLst>
              <a:ext uri="{28A0092B-C50C-407E-A947-70E740481C1C}">
                <a14:useLocalDpi xmlns:a14="http://schemas.microsoft.com/office/drawing/2010/main" val="0"/>
              </a:ext>
            </a:extLst>
          </a:blip>
          <a:srcRect l="20652" t="49369" r="8167" b="2"/>
          <a:stretch>
            <a:fillRect/>
          </a:stretch>
        </p:blipFill>
        <p:spPr>
          <a:xfrm flipH="1">
            <a:off x="-48683" y="1"/>
            <a:ext cx="6083464" cy="1484784"/>
          </a:xfrm>
          <a:prstGeom prst="rect">
            <a:avLst/>
          </a:prstGeom>
        </p:spPr>
      </p:pic>
      <p:sp>
        <p:nvSpPr>
          <p:cNvPr id="31" name="이등변 삼각형 30"/>
          <p:cNvSpPr/>
          <p:nvPr/>
        </p:nvSpPr>
        <p:spPr>
          <a:xfrm rot="5400000">
            <a:off x="6719345" y="2060880"/>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2" name="이등변 삼각형 31"/>
          <p:cNvSpPr/>
          <p:nvPr/>
        </p:nvSpPr>
        <p:spPr>
          <a:xfrm rot="5400000">
            <a:off x="6719345" y="2738742"/>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3" name="이등변 삼각형 32"/>
          <p:cNvSpPr/>
          <p:nvPr/>
        </p:nvSpPr>
        <p:spPr>
          <a:xfrm rot="5400000">
            <a:off x="6719345" y="3426130"/>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34" name="이등변 삼각형 33"/>
          <p:cNvSpPr/>
          <p:nvPr/>
        </p:nvSpPr>
        <p:spPr>
          <a:xfrm rot="5400000">
            <a:off x="6719345" y="4123043"/>
            <a:ext cx="216403" cy="72008"/>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56475"/>
              </a:solidFill>
            </a:endParaRPr>
          </a:p>
        </p:txBody>
      </p:sp>
      <p:sp>
        <p:nvSpPr>
          <p:cNvPr id="15" name="文本框 14"/>
          <p:cNvSpPr txBox="1"/>
          <p:nvPr/>
        </p:nvSpPr>
        <p:spPr>
          <a:xfrm>
            <a:off x="6975566" y="3911970"/>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解释关系</a:t>
            </a:r>
            <a:endParaRPr lang="zh-CN" altLang="en-US"/>
          </a:p>
        </p:txBody>
      </p:sp>
      <p:sp>
        <p:nvSpPr>
          <p:cNvPr id="16" name="文本框 15"/>
          <p:cNvSpPr txBox="1"/>
          <p:nvPr/>
        </p:nvSpPr>
        <p:spPr>
          <a:xfrm>
            <a:off x="6975566" y="3233026"/>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递推关系</a:t>
            </a:r>
            <a:endParaRPr lang="zh-CN" altLang="en-US"/>
          </a:p>
        </p:txBody>
      </p:sp>
      <p:sp>
        <p:nvSpPr>
          <p:cNvPr id="17" name="文本框 16"/>
          <p:cNvSpPr txBox="1"/>
          <p:nvPr/>
        </p:nvSpPr>
        <p:spPr>
          <a:xfrm>
            <a:off x="6975566" y="2450576"/>
            <a:ext cx="2526222" cy="494154"/>
          </a:xfrm>
          <a:prstGeom prst="rect">
            <a:avLst/>
          </a:prstGeom>
        </p:spPr>
        <p:txBody>
          <a:bodyPr/>
          <a:lstStyle>
            <a:defPPr>
              <a:defRPr lang="ko-KR"/>
            </a:defPPr>
            <a:lvl1pPr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sz="3600" b="1"/>
              <a:t>联合关系</a:t>
            </a:r>
            <a:endParaRPr lang="zh-CN" altLang="en-US" sz="3600" b="1"/>
          </a:p>
        </p:txBody>
      </p:sp>
      <p:sp>
        <p:nvSpPr>
          <p:cNvPr id="19" name="文本框 18"/>
          <p:cNvSpPr txBox="1"/>
          <p:nvPr/>
        </p:nvSpPr>
        <p:spPr>
          <a:xfrm>
            <a:off x="6975566" y="1868151"/>
            <a:ext cx="2526222" cy="494154"/>
          </a:xfrm>
          <a:prstGeom prst="rect">
            <a:avLst/>
          </a:prstGeom>
        </p:spPr>
        <p:txBody>
          <a:bodyPr/>
          <a:lstStyle>
            <a:lvl1pPr lvl="0" indent="0">
              <a:spcBef>
                <a:spcPct val="20000"/>
              </a:spcBef>
              <a:buFont typeface="Arial" panose="020B0604020202020204" pitchFamily="34" charset="0"/>
              <a:buNone/>
              <a:defRPr sz="2400" b="0">
                <a:solidFill>
                  <a:srgbClr val="256475"/>
                </a:solidFill>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a:t>反对关系</a:t>
            </a:r>
            <a:endParaRPr lang="zh-CN" altLang="en-US"/>
          </a:p>
        </p:txBody>
      </p:sp>
      <p:sp>
        <p:nvSpPr>
          <p:cNvPr id="21" name="文本框 20"/>
          <p:cNvSpPr txBox="1"/>
          <p:nvPr/>
        </p:nvSpPr>
        <p:spPr>
          <a:xfrm>
            <a:off x="6080700" y="3141214"/>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03</a:t>
            </a:r>
            <a:endParaRPr lang="en-US" altLang="zh-CN" sz="3200">
              <a:latin typeface="微软雅黑" panose="020B0503020204020204" charset="-122"/>
              <a:ea typeface="微软雅黑" panose="020B0503020204020204" charset="-122"/>
            </a:endParaRPr>
          </a:p>
        </p:txBody>
      </p:sp>
      <p:sp>
        <p:nvSpPr>
          <p:cNvPr id="24" name="文本框 23"/>
          <p:cNvSpPr txBox="1"/>
          <p:nvPr/>
        </p:nvSpPr>
        <p:spPr>
          <a:xfrm>
            <a:off x="6080084" y="2450412"/>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600" b="1">
                <a:latin typeface="微软雅黑" panose="020B0503020204020204" charset="-122"/>
                <a:ea typeface="微软雅黑" panose="020B0503020204020204" charset="-122"/>
              </a:rPr>
              <a:t>02</a:t>
            </a:r>
            <a:endParaRPr lang="en-US" altLang="zh-CN" sz="3600" b="1">
              <a:latin typeface="微软雅黑" panose="020B0503020204020204" charset="-122"/>
              <a:ea typeface="微软雅黑" panose="020B0503020204020204" charset="-122"/>
            </a:endParaRPr>
          </a:p>
        </p:txBody>
      </p:sp>
      <p:sp>
        <p:nvSpPr>
          <p:cNvPr id="26" name="文本框 25"/>
          <p:cNvSpPr txBox="1"/>
          <p:nvPr/>
        </p:nvSpPr>
        <p:spPr>
          <a:xfrm>
            <a:off x="6080700" y="3835656"/>
            <a:ext cx="792088" cy="530300"/>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04</a:t>
            </a:r>
            <a:endParaRPr lang="zh-CN" altLang="en-US" sz="3200">
              <a:latin typeface="微软雅黑" panose="020B0503020204020204" charset="-122"/>
              <a:ea typeface="微软雅黑" panose="020B0503020204020204" charset="-122"/>
            </a:endParaRPr>
          </a:p>
        </p:txBody>
      </p:sp>
      <p:sp>
        <p:nvSpPr>
          <p:cNvPr id="27" name="文本框 26"/>
          <p:cNvSpPr txBox="1"/>
          <p:nvPr/>
        </p:nvSpPr>
        <p:spPr>
          <a:xfrm>
            <a:off x="2520315" y="2720975"/>
            <a:ext cx="2433320" cy="692150"/>
          </a:xfrm>
          <a:prstGeom prst="rect">
            <a:avLst/>
          </a:prstGeom>
        </p:spPr>
        <p:txBody>
          <a:bodyPr wrap="square" lIns="0" tIns="0" rIns="0" bIns="0">
            <a:spAutoFit/>
          </a:bodyPr>
          <a:lstStyle>
            <a:lvl1pPr lvl="0" indent="0" algn="dist">
              <a:spcBef>
                <a:spcPct val="20000"/>
              </a:spcBef>
              <a:buFont typeface="Arial" panose="020B0604020202020204" pitchFamily="34" charset="0"/>
              <a:buNone/>
              <a:defRPr sz="4500" b="1">
                <a:solidFill>
                  <a:srgbClr val="256475"/>
                </a:solidFill>
                <a:effectLst/>
                <a:latin typeface="微软雅黑" panose="020B0503020204020204" charset="-122"/>
                <a:ea typeface="微软雅黑" panose="020B0503020204020204" charset="-122"/>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t>语境分析</a:t>
            </a:r>
            <a:endParaRPr lang="zh-CN" altLang="en-US" dirty="0"/>
          </a:p>
        </p:txBody>
      </p:sp>
      <p:sp>
        <p:nvSpPr>
          <p:cNvPr id="29" name="文本框 28"/>
          <p:cNvSpPr txBox="1"/>
          <p:nvPr/>
        </p:nvSpPr>
        <p:spPr>
          <a:xfrm>
            <a:off x="6003290" y="1831975"/>
            <a:ext cx="944880" cy="530225"/>
          </a:xfrm>
          <a:prstGeom prst="rect">
            <a:avLst/>
          </a:prstGeom>
        </p:spPr>
        <p:txBody>
          <a:bodyPr/>
          <a:lstStyle>
            <a:lvl1pPr lvl="0" indent="0" algn="ctr">
              <a:spcBef>
                <a:spcPct val="20000"/>
              </a:spcBef>
              <a:buFont typeface="Arial" panose="020B0604020202020204" pitchFamily="34" charset="0"/>
              <a:buNone/>
              <a:defRPr sz="3500" b="0">
                <a:solidFill>
                  <a:srgbClr val="256475"/>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3200">
                <a:latin typeface="微软雅黑" panose="020B0503020204020204" charset="-122"/>
                <a:ea typeface="微软雅黑" panose="020B0503020204020204" charset="-122"/>
              </a:rPr>
              <a:t>01</a:t>
            </a:r>
            <a:endParaRPr lang="en-US" altLang="zh-CN" sz="3200">
              <a:latin typeface="微软雅黑" panose="020B0503020204020204" charset="-122"/>
              <a:ea typeface="微软雅黑" panose="020B0503020204020204" charset="-122"/>
            </a:endParaRPr>
          </a:p>
        </p:txBody>
      </p:sp>
      <p:pic>
        <p:nvPicPr>
          <p:cNvPr id="7" name="图片 6" descr="QQ图片20180313140800"/>
          <p:cNvPicPr>
            <a:picLocks noChangeAspect="1"/>
          </p:cNvPicPr>
          <p:nvPr/>
        </p:nvPicPr>
        <p:blipFill>
          <a:blip r:embed="rId2"/>
          <a:stretch>
            <a:fillRect/>
          </a:stretch>
        </p:blipFill>
        <p:spPr>
          <a:xfrm>
            <a:off x="10362565" y="133350"/>
            <a:ext cx="1829435" cy="867410"/>
          </a:xfrm>
          <a:prstGeom prst="rect">
            <a:avLst/>
          </a:prstGeom>
        </p:spPr>
      </p:pic>
    </p:spTree>
    <p:custDataLst>
      <p:tags r:id="rId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basetag"/>
  <p:tag name="KSO_WM_TEMPLATE_INDEX" val="20163648"/>
</p:tagLst>
</file>

<file path=ppt/tags/tag10.xml><?xml version="1.0" encoding="utf-8"?>
<p:tagLst xmlns:p="http://schemas.openxmlformats.org/presentationml/2006/main">
  <p:tag name="KSO_WM_TEMPLATE_CATEGORY" val="basetag"/>
  <p:tag name="KSO_WM_TEMPLATE_INDEX" val="20163648"/>
  <p:tag name="KSO_WM_TAG_VERSION" val="1.0"/>
  <p:tag name="KSO_WM_SLIDE_ID" val="basetag20163648_2"/>
  <p:tag name="KSO_WM_SLIDE_INDEX" val="2"/>
  <p:tag name="KSO_WM_SLIDE_ITEM_CNT" val="0"/>
  <p:tag name="KSO_WM_SLIDE_TYPE" val="text"/>
  <p:tag name="KSO_WM_BEAUTIFY_FLAG" val="#wm#"/>
</p:tagLst>
</file>

<file path=ppt/tags/tag11.xml><?xml version="1.0" encoding="utf-8"?>
<p:tagLst xmlns:p="http://schemas.openxmlformats.org/presentationml/2006/main">
  <p:tag name="KSO_WM_TEMPLATE_CATEGORY" val="basetag"/>
  <p:tag name="KSO_WM_TEMPLATE_INDEX" val="20163648"/>
  <p:tag name="KSO_WM_TAG_VERSION" val="1.0"/>
  <p:tag name="KSO_WM_SLIDE_ID" val="basetag20163648_2"/>
  <p:tag name="KSO_WM_SLIDE_INDEX" val="2"/>
  <p:tag name="KSO_WM_SLIDE_ITEM_CNT" val="0"/>
  <p:tag name="KSO_WM_SLIDE_TYPE" val="text"/>
  <p:tag name="KSO_WM_BEAUTIFY_FLAG" val="#wm#"/>
</p:tagLst>
</file>

<file path=ppt/tags/tag12.xml><?xml version="1.0" encoding="utf-8"?>
<p:tagLst xmlns:p="http://schemas.openxmlformats.org/presentationml/2006/main">
  <p:tag name="KSO_WM_TEMPLATE_CATEGORY" val="basetag"/>
  <p:tag name="KSO_WM_TEMPLATE_INDEX" val="20163648"/>
  <p:tag name="KSO_WM_TAG_VERSION" val="1.0"/>
  <p:tag name="KSO_WM_SLIDE_ID" val="basetag20163648_6"/>
  <p:tag name="KSO_WM_SLIDE_INDEX" val="6"/>
  <p:tag name="KSO_WM_SLIDE_ITEM_CNT" val="0"/>
  <p:tag name="KSO_WM_SLIDE_TYPE" val="contents"/>
  <p:tag name="KSO_WM_BEAUTIFY_FLAG" val="#wm#"/>
</p:tagLst>
</file>

<file path=ppt/tags/tag13.xml><?xml version="1.0" encoding="utf-8"?>
<p:tagLst xmlns:p="http://schemas.openxmlformats.org/presentationml/2006/main">
  <p:tag name="KSO_WM_TEMPLATE_CATEGORY" val="basetag"/>
  <p:tag name="KSO_WM_TEMPLATE_INDEX" val="20163648"/>
  <p:tag name="KSO_WM_TAG_VERSION" val="1.0"/>
  <p:tag name="KSO_WM_SLIDE_ID" val="basetag20163658_2"/>
  <p:tag name="KSO_WM_SLIDE_INDEX" val="2"/>
  <p:tag name="KSO_WM_SLIDE_ITEM_CNT" val="0"/>
  <p:tag name="KSO_WM_SLIDE_TYPE" val="text"/>
  <p:tag name="KSO_WM_BEAUTIFY_FLAG" val="#wm#"/>
</p:tagLst>
</file>

<file path=ppt/tags/tag14.xml><?xml version="1.0" encoding="utf-8"?>
<p:tagLst xmlns:p="http://schemas.openxmlformats.org/presentationml/2006/main">
  <p:tag name="KSO_WM_TEMPLATE_CATEGORY" val="basetag"/>
  <p:tag name="KSO_WM_TEMPLATE_INDEX" val="20163648"/>
  <p:tag name="KSO_WM_TAG_VERSION" val="1.0"/>
  <p:tag name="KSO_WM_SLIDE_ID" val="basetag20163648_2"/>
  <p:tag name="KSO_WM_SLIDE_INDEX" val="2"/>
  <p:tag name="KSO_WM_SLIDE_ITEM_CNT" val="0"/>
  <p:tag name="KSO_WM_SLIDE_TYPE" val="text"/>
  <p:tag name="KSO_WM_BEAUTIFY_FLAG" val="#wm#"/>
</p:tagLst>
</file>

<file path=ppt/tags/tag15.xml><?xml version="1.0" encoding="utf-8"?>
<p:tagLst xmlns:p="http://schemas.openxmlformats.org/presentationml/2006/main">
  <p:tag name="KSO_WM_TEMPLATE_CATEGORY" val="basetag"/>
  <p:tag name="KSO_WM_TEMPLATE_INDEX" val="20163648"/>
  <p:tag name="KSO_WM_TAG_VERSION" val="1.0"/>
  <p:tag name="KSO_WM_SLIDE_ID" val="basetag20163648_2"/>
  <p:tag name="KSO_WM_SLIDE_INDEX" val="2"/>
  <p:tag name="KSO_WM_SLIDE_ITEM_CNT" val="0"/>
  <p:tag name="KSO_WM_SLIDE_TYPE" val="text"/>
  <p:tag name="KSO_WM_BEAUTIFY_FLAG" val="#wm#"/>
</p:tagLst>
</file>

<file path=ppt/tags/tag16.xml><?xml version="1.0" encoding="utf-8"?>
<p:tagLst xmlns:p="http://schemas.openxmlformats.org/presentationml/2006/main">
  <p:tag name="KSO_WM_TEMPLATE_CATEGORY" val="basetag"/>
  <p:tag name="KSO_WM_TEMPLATE_INDEX" val="20163648"/>
  <p:tag name="KSO_WM_TAG_VERSION" val="1.0"/>
  <p:tag name="KSO_WM_SLIDE_ID" val="basetag20163648_2"/>
  <p:tag name="KSO_WM_SLIDE_INDEX" val="2"/>
  <p:tag name="KSO_WM_SLIDE_ITEM_CNT" val="0"/>
  <p:tag name="KSO_WM_SLIDE_TYPE" val="text"/>
  <p:tag name="KSO_WM_BEAUTIFY_FLAG" val="#wm#"/>
</p:tagLst>
</file>

<file path=ppt/tags/tag17.xml><?xml version="1.0" encoding="utf-8"?>
<p:tagLst xmlns:p="http://schemas.openxmlformats.org/presentationml/2006/main">
  <p:tag name="KSO_WM_TEMPLATE_CATEGORY" val="basetag"/>
  <p:tag name="KSO_WM_TEMPLATE_INDEX" val="20163648"/>
  <p:tag name="KSO_WM_TAG_VERSION" val="1.0"/>
  <p:tag name="KSO_WM_SLIDE_ID" val="basetag20163648_6"/>
  <p:tag name="KSO_WM_SLIDE_INDEX" val="6"/>
  <p:tag name="KSO_WM_SLIDE_ITEM_CNT" val="0"/>
  <p:tag name="KSO_WM_SLIDE_TYPE" val="contents"/>
  <p:tag name="KSO_WM_BEAUTIFY_FLAG" val="#wm#"/>
</p:tagLst>
</file>

<file path=ppt/tags/tag18.xml><?xml version="1.0" encoding="utf-8"?>
<p:tagLst xmlns:p="http://schemas.openxmlformats.org/presentationml/2006/main">
  <p:tag name="KSO_WM_TEMPLATE_CATEGORY" val="basetag"/>
  <p:tag name="KSO_WM_TEMPLATE_INDEX" val="20163648"/>
  <p:tag name="KSO_WM_TAG_VERSION" val="1.0"/>
  <p:tag name="KSO_WM_SLIDE_ID" val="basetag20163658_2"/>
  <p:tag name="KSO_WM_SLIDE_INDEX" val="2"/>
  <p:tag name="KSO_WM_SLIDE_ITEM_CNT" val="0"/>
  <p:tag name="KSO_WM_SLIDE_TYPE" val="text"/>
  <p:tag name="KSO_WM_BEAUTIFY_FLAG" val="#wm#"/>
</p:tagLst>
</file>

<file path=ppt/tags/tag19.xml><?xml version="1.0" encoding="utf-8"?>
<p:tagLst xmlns:p="http://schemas.openxmlformats.org/presentationml/2006/main">
  <p:tag name="KSO_WM_TEMPLATE_CATEGORY" val="basetag"/>
  <p:tag name="KSO_WM_TEMPLATE_INDEX" val="20163648"/>
  <p:tag name="KSO_WM_TAG_VERSION" val="1.0"/>
  <p:tag name="KSO_WM_SLIDE_ID" val="basetag20163648_2"/>
  <p:tag name="KSO_WM_SLIDE_INDEX" val="2"/>
  <p:tag name="KSO_WM_SLIDE_ITEM_CNT" val="0"/>
  <p:tag name="KSO_WM_SLIDE_TYPE" val="text"/>
  <p:tag name="KSO_WM_BEAUTIFY_FLAG" val="#wm#"/>
</p:tagLst>
</file>

<file path=ppt/tags/tag2.xml><?xml version="1.0" encoding="utf-8"?>
<p:tagLst xmlns:p="http://schemas.openxmlformats.org/presentationml/2006/main">
  <p:tag name="KSO_WM_TAG_VERSION" val="1.0"/>
  <p:tag name="KSO_WM_TEMPLATE_CATEGORY" val="basetag"/>
  <p:tag name="KSO_WM_TEMPLATE_INDEX" val="20163648"/>
</p:tagLst>
</file>

<file path=ppt/tags/tag20.xml><?xml version="1.0" encoding="utf-8"?>
<p:tagLst xmlns:p="http://schemas.openxmlformats.org/presentationml/2006/main">
  <p:tag name="KSO_WM_TEMPLATE_CATEGORY" val="basetag"/>
  <p:tag name="KSO_WM_TEMPLATE_INDEX" val="20163648"/>
  <p:tag name="KSO_WM_TAG_VERSION" val="1.0"/>
  <p:tag name="KSO_WM_SLIDE_ID" val="basetag20163648_2"/>
  <p:tag name="KSO_WM_SLIDE_INDEX" val="2"/>
  <p:tag name="KSO_WM_SLIDE_ITEM_CNT" val="0"/>
  <p:tag name="KSO_WM_SLIDE_TYPE" val="text"/>
  <p:tag name="KSO_WM_BEAUTIFY_FLAG" val="#wm#"/>
</p:tagLst>
</file>

<file path=ppt/tags/tag21.xml><?xml version="1.0" encoding="utf-8"?>
<p:tagLst xmlns:p="http://schemas.openxmlformats.org/presentationml/2006/main">
  <p:tag name="KSO_WM_TEMPLATE_CATEGORY" val="basetag"/>
  <p:tag name="KSO_WM_TEMPLATE_INDEX" val="20163648"/>
  <p:tag name="KSO_WM_TAG_VERSION" val="1.0"/>
  <p:tag name="KSO_WM_SLIDE_ID" val="basetag20163648_6"/>
  <p:tag name="KSO_WM_SLIDE_INDEX" val="6"/>
  <p:tag name="KSO_WM_SLIDE_ITEM_CNT" val="0"/>
  <p:tag name="KSO_WM_SLIDE_TYPE" val="contents"/>
  <p:tag name="KSO_WM_BEAUTIFY_FLAG" val="#wm#"/>
</p:tagLst>
</file>

<file path=ppt/tags/tag22.xml><?xml version="1.0" encoding="utf-8"?>
<p:tagLst xmlns:p="http://schemas.openxmlformats.org/presentationml/2006/main">
  <p:tag name="KSO_WM_TEMPLATE_CATEGORY" val="basetag"/>
  <p:tag name="KSO_WM_TEMPLATE_INDEX" val="20163648"/>
  <p:tag name="KSO_WM_TAG_VERSION" val="1.0"/>
  <p:tag name="KSO_WM_SLIDE_ID" val="basetag20163658_3"/>
  <p:tag name="KSO_WM_SLIDE_INDEX" val="3"/>
  <p:tag name="KSO_WM_SLIDE_ITEM_CNT" val="0"/>
  <p:tag name="KSO_WM_SLIDE_TYPE" val="text"/>
  <p:tag name="KSO_WM_BEAUTIFY_FLAG" val="#wm#"/>
</p:tagLst>
</file>

<file path=ppt/tags/tag23.xml><?xml version="1.0" encoding="utf-8"?>
<p:tagLst xmlns:p="http://schemas.openxmlformats.org/presentationml/2006/main">
  <p:tag name="KSO_WM_TEMPLATE_CATEGORY" val="basetag"/>
  <p:tag name="KSO_WM_TEMPLATE_INDEX" val="20163648"/>
  <p:tag name="KSO_WM_TAG_VERSION" val="1.0"/>
  <p:tag name="KSO_WM_SLIDE_ID" val="basetag20163648_2"/>
  <p:tag name="KSO_WM_SLIDE_INDEX" val="2"/>
  <p:tag name="KSO_WM_SLIDE_ITEM_CNT" val="0"/>
  <p:tag name="KSO_WM_SLIDE_TYPE" val="text"/>
  <p:tag name="KSO_WM_BEAUTIFY_FLAG" val="#wm#"/>
</p:tagLst>
</file>

<file path=ppt/tags/tag24.xml><?xml version="1.0" encoding="utf-8"?>
<p:tagLst xmlns:p="http://schemas.openxmlformats.org/presentationml/2006/main">
  <p:tag name="KSO_WM_TEMPLATE_CATEGORY" val="basetag"/>
  <p:tag name="KSO_WM_TEMPLATE_INDEX" val="20163648"/>
  <p:tag name="KSO_WM_TAG_VERSION" val="1.0"/>
  <p:tag name="KSO_WM_SLIDE_ID" val="basetag20163648_2"/>
  <p:tag name="KSO_WM_SLIDE_INDEX" val="2"/>
  <p:tag name="KSO_WM_SLIDE_ITEM_CNT" val="0"/>
  <p:tag name="KSO_WM_SLIDE_TYPE" val="text"/>
  <p:tag name="KSO_WM_BEAUTIFY_FLAG" val="#wm#"/>
</p:tagLst>
</file>

<file path=ppt/tags/tag25.xml><?xml version="1.0" encoding="utf-8"?>
<p:tagLst xmlns:p="http://schemas.openxmlformats.org/presentationml/2006/main">
  <p:tag name="KSO_WM_TEMPLATE_CATEGORY" val="basetag"/>
  <p:tag name="KSO_WM_TEMPLATE_INDEX" val="20163648"/>
  <p:tag name="KSO_WM_TAG_VERSION" val="1.0"/>
  <p:tag name="KSO_WM_SLIDE_ID" val="basetag20163648_2"/>
  <p:tag name="KSO_WM_SLIDE_INDEX" val="2"/>
  <p:tag name="KSO_WM_SLIDE_ITEM_CNT" val="0"/>
  <p:tag name="KSO_WM_SLIDE_TYPE" val="text"/>
  <p:tag name="KSO_WM_BEAUTIFY_FLAG" val="#wm#"/>
</p:tagLst>
</file>

<file path=ppt/tags/tag26.xml><?xml version="1.0" encoding="utf-8"?>
<p:tagLst xmlns:p="http://schemas.openxmlformats.org/presentationml/2006/main">
  <p:tag name="KSO_WM_TEMPLATE_CATEGORY" val="basetag"/>
  <p:tag name="KSO_WM_TEMPLATE_INDEX" val="20163648"/>
  <p:tag name="KSO_WM_TAG_VERSION" val="1.0"/>
  <p:tag name="KSO_WM_SLIDE_ID" val="basetag20163648_7"/>
  <p:tag name="KSO_WM_SLIDE_INDEX" val="7"/>
  <p:tag name="KSO_WM_SLIDE_ITEM_CNT" val="0"/>
  <p:tag name="KSO_WM_SLIDE_TYPE" val="sectionTitle"/>
  <p:tag name="KSO_WM_BEAUTIFY_FLAG" val="#wm#"/>
</p:tagLst>
</file>

<file path=ppt/tags/tag27.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28.xml><?xml version="1.0" encoding="utf-8"?>
<p:tagLst xmlns:p="http://schemas.openxmlformats.org/presentationml/2006/main">
  <p:tag name="KSO_WM_TEMPLATE_CATEGORY" val="basetag"/>
  <p:tag name="KSO_WM_TEMPLATE_INDEX" val="20163648"/>
  <p:tag name="KSO_WM_TAG_VERSION" val="1.0"/>
  <p:tag name="KSO_WM_SLIDE_ID" val="basetag20163648_6"/>
  <p:tag name="KSO_WM_SLIDE_INDEX" val="6"/>
  <p:tag name="KSO_WM_SLIDE_ITEM_CNT" val="0"/>
  <p:tag name="KSO_WM_SLIDE_TYPE" val="contents"/>
  <p:tag name="KSO_WM_BEAUTIFY_FLAG" val="#wm#"/>
</p:tagLst>
</file>

<file path=ppt/tags/tag29.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3.xml><?xml version="1.0" encoding="utf-8"?>
<p:tagLst xmlns:p="http://schemas.openxmlformats.org/presentationml/2006/main">
  <p:tag name="KSO_WM_TEMPLATE_CATEGORY" val="basetag"/>
  <p:tag name="KSO_WM_TEMPLATE_INDEX" val="20163648"/>
  <p:tag name="KSO_WM_TAG_VERSION" val="1.0"/>
  <p:tag name="KSO_WM_TEMPLATE_THUMBS_INDEX" val="1、2、5、6、7、8、9、13、20、22、31"/>
  <p:tag name="KSO_WM_BEAUTIFY_FLAG" val="#wm#"/>
</p:tagLst>
</file>

<file path=ppt/tags/tag30.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31.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32.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33.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34.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35.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36.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37.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38.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39.xml><?xml version="1.0" encoding="utf-8"?>
<p:tagLst xmlns:p="http://schemas.openxmlformats.org/presentationml/2006/main">
  <p:tag name="KSO_WM_TEMPLATE_CATEGORY" val="basetag"/>
  <p:tag name="KSO_WM_TEMPLATE_INDEX" val="20163648"/>
  <p:tag name="KSO_WM_TAG_VERSION" val="1.0"/>
  <p:tag name="KSO_WM_SLIDE_ID" val="basetag20163648_6"/>
  <p:tag name="KSO_WM_SLIDE_INDEX" val="6"/>
  <p:tag name="KSO_WM_SLIDE_ITEM_CNT" val="0"/>
  <p:tag name="KSO_WM_SLIDE_TYPE" val="contents"/>
  <p:tag name="KSO_WM_BEAUTIFY_FLAG" val="#wm#"/>
</p:tagLst>
</file>

<file path=ppt/tags/tag4.xml><?xml version="1.0" encoding="utf-8"?>
<p:tagLst xmlns:p="http://schemas.openxmlformats.org/presentationml/2006/main">
  <p:tag name="KSO_WM_TEMPLATE_CATEGORY" val="basetag"/>
  <p:tag name="KSO_WM_TEMPLATE_INDEX" val="20163648"/>
</p:tagLst>
</file>

<file path=ppt/tags/tag40.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41.xml><?xml version="1.0" encoding="utf-8"?>
<p:tagLst xmlns:p="http://schemas.openxmlformats.org/presentationml/2006/main">
  <p:tag name="KSO_WM_TEMPLATE_CATEGORY" val="basetag"/>
  <p:tag name="KSO_WM_TEMPLATE_INDEX" val="20163648"/>
  <p:tag name="KSO_WM_TAG_VERSION" val="1.0"/>
  <p:tag name="KSO_WM_SLIDE_ID" val="basetag20163648_9"/>
  <p:tag name="KSO_WM_SLIDE_INDEX" val="9"/>
  <p:tag name="KSO_WM_SLIDE_ITEM_CNT" val="0"/>
  <p:tag name="KSO_WM_SLIDE_TYPE" val="text"/>
  <p:tag name="KSO_WM_BEAUTIFY_FLAG" val="#wm#"/>
</p:tagLst>
</file>

<file path=ppt/tags/tag42.xml><?xml version="1.0" encoding="utf-8"?>
<p:tagLst xmlns:p="http://schemas.openxmlformats.org/presentationml/2006/main">
  <p:tag name="KSO_WM_TEMPLATE_CATEGORY" val="basetag"/>
  <p:tag name="KSO_WM_TEMPLATE_INDEX" val="20163648"/>
  <p:tag name="KSO_WM_TAG_VERSION" val="1.0"/>
  <p:tag name="KSO_WM_SLIDE_ID" val="basetag20163648_21"/>
  <p:tag name="KSO_WM_SLIDE_INDEX" val="21"/>
  <p:tag name="KSO_WM_SLIDE_ITEM_CNT" val="0"/>
  <p:tag name="KSO_WM_SLIDE_TYPE" val="text"/>
  <p:tag name="KSO_WM_BEAUTIFY_FLAG" val="#wm#"/>
</p:tagLst>
</file>

<file path=ppt/tags/tag5.xml><?xml version="1.0" encoding="utf-8"?>
<p:tagLst xmlns:p="http://schemas.openxmlformats.org/presentationml/2006/main">
  <p:tag name="KSO_WM_TEMPLATE_CATEGORY" val="basetag"/>
  <p:tag name="KSO_WM_TEMPLATE_INDEX" val="20163648"/>
  <p:tag name="KSO_WM_TAG_VERSION" val="1.0"/>
  <p:tag name="KSO_WM_SLIDE_ID" val="basetag20163648_7"/>
  <p:tag name="KSO_WM_SLIDE_INDEX" val="7"/>
  <p:tag name="KSO_WM_SLIDE_ITEM_CNT" val="0"/>
  <p:tag name="KSO_WM_SLIDE_TYPE" val="sectionTitle"/>
  <p:tag name="KSO_WM_BEAUTIFY_FLAG" val="#wm#"/>
</p:tagLst>
</file>

<file path=ppt/tags/tag6.xml><?xml version="1.0" encoding="utf-8"?>
<p:tagLst xmlns:p="http://schemas.openxmlformats.org/presentationml/2006/main">
  <p:tag name="KSO_WM_TEMPLATE_CATEGORY" val="basetag"/>
  <p:tag name="KSO_WM_TEMPLATE_INDEX" val="20163648"/>
  <p:tag name="KSO_WM_TAG_VERSION" val="1.0"/>
  <p:tag name="KSO_WM_SLIDE_ID" val="basetag20163648_2"/>
  <p:tag name="KSO_WM_SLIDE_INDEX" val="2"/>
  <p:tag name="KSO_WM_SLIDE_ITEM_CNT" val="0"/>
  <p:tag name="KSO_WM_SLIDE_TYPE" val="text"/>
  <p:tag name="KSO_WM_BEAUTIFY_FLAG" val="#wm#"/>
</p:tagLst>
</file>

<file path=ppt/tags/tag7.xml><?xml version="1.0" encoding="utf-8"?>
<p:tagLst xmlns:p="http://schemas.openxmlformats.org/presentationml/2006/main">
  <p:tag name="KSO_WM_TEMPLATE_CATEGORY" val="basetag"/>
  <p:tag name="KSO_WM_TEMPLATE_INDEX" val="20163648"/>
  <p:tag name="KSO_WM_TAG_VERSION" val="1.0"/>
  <p:tag name="KSO_WM_SLIDE_ID" val="basetag20163648_6"/>
  <p:tag name="KSO_WM_SLIDE_INDEX" val="6"/>
  <p:tag name="KSO_WM_SLIDE_ITEM_CNT" val="0"/>
  <p:tag name="KSO_WM_SLIDE_TYPE" val="contents"/>
  <p:tag name="KSO_WM_BEAUTIFY_FLAG" val="#wm#"/>
</p:tagLst>
</file>

<file path=ppt/tags/tag8.xml><?xml version="1.0" encoding="utf-8"?>
<p:tagLst xmlns:p="http://schemas.openxmlformats.org/presentationml/2006/main">
  <p:tag name="KSO_WM_TEMPLATE_CATEGORY" val="basetag"/>
  <p:tag name="KSO_WM_TEMPLATE_INDEX" val="20163648"/>
  <p:tag name="KSO_WM_TAG_VERSION" val="1.0"/>
  <p:tag name="KSO_WM_SLIDE_ID" val="basetag20163658_2"/>
  <p:tag name="KSO_WM_SLIDE_INDEX" val="2"/>
  <p:tag name="KSO_WM_SLIDE_ITEM_CNT" val="0"/>
  <p:tag name="KSO_WM_SLIDE_TYPE" val="text"/>
  <p:tag name="KSO_WM_BEAUTIFY_FLAG" val="#wm#"/>
</p:tagLst>
</file>

<file path=ppt/tags/tag9.xml><?xml version="1.0" encoding="utf-8"?>
<p:tagLst xmlns:p="http://schemas.openxmlformats.org/presentationml/2006/main">
  <p:tag name="KSO_WM_TEMPLATE_CATEGORY" val="basetag"/>
  <p:tag name="KSO_WM_TEMPLATE_INDEX" val="20163648"/>
  <p:tag name="KSO_WM_TAG_VERSION" val="1.0"/>
  <p:tag name="KSO_WM_SLIDE_ID" val="basetag20163648_2"/>
  <p:tag name="KSO_WM_SLIDE_INDEX" val="2"/>
  <p:tag name="KSO_WM_SLIDE_ITEM_CNT" val="0"/>
  <p:tag name="KSO_WM_SLIDE_TYPE" val="text"/>
  <p:tag name="KSO_WM_BEAUTIFY_FLAG" val="#wm#"/>
</p:tagLst>
</file>

<file path=ppt/theme/theme1.xml><?xml version="1.0" encoding="utf-8"?>
<a:theme xmlns:a="http://schemas.openxmlformats.org/drawingml/2006/main" name="1_自定义设计方案">
  <a:themeElements>
    <a:clrScheme name="自定义 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5718</Words>
  <Application>WPS 演示</Application>
  <PresentationFormat>宽屏</PresentationFormat>
  <Paragraphs>406</Paragraphs>
  <Slides>39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39</vt:i4>
      </vt:variant>
    </vt:vector>
  </HeadingPairs>
  <TitlesOfParts>
    <vt:vector size="55" baseType="lpstr">
      <vt:lpstr>Arial</vt:lpstr>
      <vt:lpstr>宋体</vt:lpstr>
      <vt:lpstr>Wingdings</vt:lpstr>
      <vt:lpstr>Tahoma</vt:lpstr>
      <vt:lpstr>微软雅黑</vt:lpstr>
      <vt:lpstr>Open Sans Semibold</vt:lpstr>
      <vt:lpstr>仿宋_GB2312</vt:lpstr>
      <vt:lpstr>楷体_GB2312</vt:lpstr>
      <vt:lpstr>Calibri</vt:lpstr>
      <vt:lpstr>黑体</vt:lpstr>
      <vt:lpstr>Arial Unicode MS</vt:lpstr>
      <vt:lpstr>Segoe Print</vt:lpstr>
      <vt:lpstr>仿宋</vt:lpstr>
      <vt:lpstr>新宋体</vt:lpstr>
      <vt:lpstr>Microsoft Sans Serif</vt:lpstr>
      <vt:lpstr>1_自定义设计方案</vt:lpstr>
      <vt:lpstr>2018年国家公务</vt:lpstr>
      <vt:lpstr>逻辑填空</vt:lpstr>
      <vt:lpstr>言语理解及表达考纲例题分析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片段阅读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彼若云般</cp:lastModifiedBy>
  <cp:revision>11</cp:revision>
  <dcterms:created xsi:type="dcterms:W3CDTF">2018-03-12T06:19:00Z</dcterms:created>
  <dcterms:modified xsi:type="dcterms:W3CDTF">2018-03-13T10:02:17Z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